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10"/>
  </p:notesMasterIdLst>
  <p:sldIdLst>
    <p:sldId id="256" r:id="rId2"/>
    <p:sldId id="332" r:id="rId3"/>
    <p:sldId id="258" r:id="rId4"/>
    <p:sldId id="334" r:id="rId5"/>
    <p:sldId id="342" r:id="rId6"/>
    <p:sldId id="343" r:id="rId7"/>
    <p:sldId id="344" r:id="rId8"/>
    <p:sldId id="345" r:id="rId9"/>
    <p:sldId id="346" r:id="rId10"/>
    <p:sldId id="347" r:id="rId11"/>
    <p:sldId id="348" r:id="rId12"/>
    <p:sldId id="349" r:id="rId13"/>
    <p:sldId id="350" r:id="rId14"/>
    <p:sldId id="351" r:id="rId15"/>
    <p:sldId id="352" r:id="rId16"/>
    <p:sldId id="353" r:id="rId17"/>
    <p:sldId id="354" r:id="rId18"/>
    <p:sldId id="355" r:id="rId19"/>
    <p:sldId id="356" r:id="rId20"/>
    <p:sldId id="357" r:id="rId21"/>
    <p:sldId id="358" r:id="rId22"/>
    <p:sldId id="359" r:id="rId23"/>
    <p:sldId id="360" r:id="rId24"/>
    <p:sldId id="361" r:id="rId25"/>
    <p:sldId id="362" r:id="rId26"/>
    <p:sldId id="363" r:id="rId27"/>
    <p:sldId id="364" r:id="rId28"/>
    <p:sldId id="365" r:id="rId29"/>
    <p:sldId id="366" r:id="rId30"/>
    <p:sldId id="367" r:id="rId31"/>
    <p:sldId id="368" r:id="rId32"/>
    <p:sldId id="369" r:id="rId33"/>
    <p:sldId id="370" r:id="rId34"/>
    <p:sldId id="371" r:id="rId35"/>
    <p:sldId id="372" r:id="rId36"/>
    <p:sldId id="373" r:id="rId37"/>
    <p:sldId id="374" r:id="rId38"/>
    <p:sldId id="375" r:id="rId39"/>
    <p:sldId id="376" r:id="rId40"/>
    <p:sldId id="377" r:id="rId41"/>
    <p:sldId id="378" r:id="rId42"/>
    <p:sldId id="379" r:id="rId43"/>
    <p:sldId id="380" r:id="rId44"/>
    <p:sldId id="381" r:id="rId45"/>
    <p:sldId id="382" r:id="rId46"/>
    <p:sldId id="383" r:id="rId47"/>
    <p:sldId id="384" r:id="rId48"/>
    <p:sldId id="385" r:id="rId49"/>
    <p:sldId id="386" r:id="rId50"/>
    <p:sldId id="387" r:id="rId51"/>
    <p:sldId id="388" r:id="rId52"/>
    <p:sldId id="389" r:id="rId53"/>
    <p:sldId id="390" r:id="rId54"/>
    <p:sldId id="391" r:id="rId55"/>
    <p:sldId id="392" r:id="rId56"/>
    <p:sldId id="393" r:id="rId57"/>
    <p:sldId id="394" r:id="rId58"/>
    <p:sldId id="395" r:id="rId59"/>
    <p:sldId id="396" r:id="rId60"/>
    <p:sldId id="397" r:id="rId61"/>
    <p:sldId id="399" r:id="rId62"/>
    <p:sldId id="398" r:id="rId63"/>
    <p:sldId id="445" r:id="rId64"/>
    <p:sldId id="400" r:id="rId65"/>
    <p:sldId id="401" r:id="rId66"/>
    <p:sldId id="402" r:id="rId67"/>
    <p:sldId id="403" r:id="rId68"/>
    <p:sldId id="404" r:id="rId69"/>
    <p:sldId id="405" r:id="rId70"/>
    <p:sldId id="406" r:id="rId71"/>
    <p:sldId id="407" r:id="rId72"/>
    <p:sldId id="408" r:id="rId73"/>
    <p:sldId id="409" r:id="rId74"/>
    <p:sldId id="410" r:id="rId75"/>
    <p:sldId id="411" r:id="rId76"/>
    <p:sldId id="412" r:id="rId77"/>
    <p:sldId id="413" r:id="rId78"/>
    <p:sldId id="414" r:id="rId79"/>
    <p:sldId id="415" r:id="rId80"/>
    <p:sldId id="416" r:id="rId81"/>
    <p:sldId id="417" r:id="rId82"/>
    <p:sldId id="418" r:id="rId83"/>
    <p:sldId id="419" r:id="rId84"/>
    <p:sldId id="420" r:id="rId85"/>
    <p:sldId id="421" r:id="rId86"/>
    <p:sldId id="422" r:id="rId87"/>
    <p:sldId id="423" r:id="rId88"/>
    <p:sldId id="424" r:id="rId89"/>
    <p:sldId id="425" r:id="rId90"/>
    <p:sldId id="426" r:id="rId91"/>
    <p:sldId id="427" r:id="rId92"/>
    <p:sldId id="428" r:id="rId93"/>
    <p:sldId id="429" r:id="rId94"/>
    <p:sldId id="430" r:id="rId95"/>
    <p:sldId id="431" r:id="rId96"/>
    <p:sldId id="432" r:id="rId97"/>
    <p:sldId id="433" r:id="rId98"/>
    <p:sldId id="434" r:id="rId99"/>
    <p:sldId id="435" r:id="rId100"/>
    <p:sldId id="436" r:id="rId101"/>
    <p:sldId id="437" r:id="rId102"/>
    <p:sldId id="438" r:id="rId103"/>
    <p:sldId id="439" r:id="rId104"/>
    <p:sldId id="440" r:id="rId105"/>
    <p:sldId id="441" r:id="rId106"/>
    <p:sldId id="442" r:id="rId107"/>
    <p:sldId id="443" r:id="rId108"/>
    <p:sldId id="444" r:id="rId109"/>
  </p:sldIdLst>
  <p:sldSz cx="9144000" cy="6858000" type="screen4x3"/>
  <p:notesSz cx="6858000" cy="9144000"/>
  <p:embeddedFontLst>
    <p:embeddedFont>
      <p:font typeface="Calibri" panose="020F0502020204030204" pitchFamily="34" charset="0"/>
      <p:regular r:id="rId111"/>
      <p:bold r:id="rId112"/>
      <p:italic r:id="rId113"/>
      <p:boldItalic r:id="rId114"/>
    </p:embeddedFont>
    <p:embeddedFont>
      <p:font typeface="ＭＳ Ｐゴシック" panose="020B0600070205080204" pitchFamily="34" charset="-128"/>
      <p:regular r:id="rId115"/>
    </p:embeddedFont>
    <p:embeddedFont>
      <p:font typeface="Bookman Old Style" panose="02050604050505020204" pitchFamily="18" charset="0"/>
      <p:regular r:id="rId116"/>
      <p:bold r:id="rId117"/>
      <p:italic r:id="rId118"/>
      <p:boldItalic r:id="rId119"/>
    </p:embeddedFont>
    <p:embeddedFont>
      <p:font typeface="Batang" panose="02030600000101010101" pitchFamily="18" charset="-127"/>
      <p:regular r:id="rId120"/>
    </p:embeddedFont>
  </p:embeddedFontLst>
  <p:defaultTextStyle>
    <a:defPPr>
      <a:defRPr lang="en-US"/>
    </a:defPPr>
    <a:lvl1pPr algn="l" rtl="0" fontAlgn="base">
      <a:spcBef>
        <a:spcPct val="20000"/>
      </a:spcBef>
      <a:spcAft>
        <a:spcPct val="0"/>
      </a:spcAft>
      <a:defRPr sz="1200" kern="1200">
        <a:solidFill>
          <a:schemeClr val="tx1"/>
        </a:solidFill>
        <a:latin typeface="BankGothic Md BT" charset="0"/>
        <a:ea typeface="ＭＳ Ｐゴシック" charset="0"/>
        <a:cs typeface="ＭＳ Ｐゴシック" charset="0"/>
      </a:defRPr>
    </a:lvl1pPr>
    <a:lvl2pPr marL="457200" algn="l" rtl="0" fontAlgn="base">
      <a:spcBef>
        <a:spcPct val="20000"/>
      </a:spcBef>
      <a:spcAft>
        <a:spcPct val="0"/>
      </a:spcAft>
      <a:defRPr sz="1200" kern="1200">
        <a:solidFill>
          <a:schemeClr val="tx1"/>
        </a:solidFill>
        <a:latin typeface="BankGothic Md BT" charset="0"/>
        <a:ea typeface="ＭＳ Ｐゴシック" charset="0"/>
        <a:cs typeface="ＭＳ Ｐゴシック" charset="0"/>
      </a:defRPr>
    </a:lvl2pPr>
    <a:lvl3pPr marL="914400" algn="l" rtl="0" fontAlgn="base">
      <a:spcBef>
        <a:spcPct val="20000"/>
      </a:spcBef>
      <a:spcAft>
        <a:spcPct val="0"/>
      </a:spcAft>
      <a:defRPr sz="1200" kern="1200">
        <a:solidFill>
          <a:schemeClr val="tx1"/>
        </a:solidFill>
        <a:latin typeface="BankGothic Md BT" charset="0"/>
        <a:ea typeface="ＭＳ Ｐゴシック" charset="0"/>
        <a:cs typeface="ＭＳ Ｐゴシック" charset="0"/>
      </a:defRPr>
    </a:lvl3pPr>
    <a:lvl4pPr marL="1371600" algn="l" rtl="0" fontAlgn="base">
      <a:spcBef>
        <a:spcPct val="20000"/>
      </a:spcBef>
      <a:spcAft>
        <a:spcPct val="0"/>
      </a:spcAft>
      <a:defRPr sz="1200" kern="1200">
        <a:solidFill>
          <a:schemeClr val="tx1"/>
        </a:solidFill>
        <a:latin typeface="BankGothic Md BT" charset="0"/>
        <a:ea typeface="ＭＳ Ｐゴシック" charset="0"/>
        <a:cs typeface="ＭＳ Ｐゴシック" charset="0"/>
      </a:defRPr>
    </a:lvl4pPr>
    <a:lvl5pPr marL="1828800" algn="l" rtl="0" fontAlgn="base">
      <a:spcBef>
        <a:spcPct val="20000"/>
      </a:spcBef>
      <a:spcAft>
        <a:spcPct val="0"/>
      </a:spcAft>
      <a:defRPr sz="1200" kern="1200">
        <a:solidFill>
          <a:schemeClr val="tx1"/>
        </a:solidFill>
        <a:latin typeface="BankGothic Md BT" charset="0"/>
        <a:ea typeface="ＭＳ Ｐゴシック" charset="0"/>
        <a:cs typeface="ＭＳ Ｐゴシック" charset="0"/>
      </a:defRPr>
    </a:lvl5pPr>
    <a:lvl6pPr marL="2286000" algn="l" defTabSz="457200" rtl="0" eaLnBrk="1" latinLnBrk="0" hangingPunct="1">
      <a:defRPr sz="1200" kern="1200">
        <a:solidFill>
          <a:schemeClr val="tx1"/>
        </a:solidFill>
        <a:latin typeface="BankGothic Md BT" charset="0"/>
        <a:ea typeface="ＭＳ Ｐゴシック" charset="0"/>
        <a:cs typeface="ＭＳ Ｐゴシック" charset="0"/>
      </a:defRPr>
    </a:lvl6pPr>
    <a:lvl7pPr marL="2743200" algn="l" defTabSz="457200" rtl="0" eaLnBrk="1" latinLnBrk="0" hangingPunct="1">
      <a:defRPr sz="1200" kern="1200">
        <a:solidFill>
          <a:schemeClr val="tx1"/>
        </a:solidFill>
        <a:latin typeface="BankGothic Md BT" charset="0"/>
        <a:ea typeface="ＭＳ Ｐゴシック" charset="0"/>
        <a:cs typeface="ＭＳ Ｐゴシック" charset="0"/>
      </a:defRPr>
    </a:lvl7pPr>
    <a:lvl8pPr marL="3200400" algn="l" defTabSz="457200" rtl="0" eaLnBrk="1" latinLnBrk="0" hangingPunct="1">
      <a:defRPr sz="1200" kern="1200">
        <a:solidFill>
          <a:schemeClr val="tx1"/>
        </a:solidFill>
        <a:latin typeface="BankGothic Md BT" charset="0"/>
        <a:ea typeface="ＭＳ Ｐゴシック" charset="0"/>
        <a:cs typeface="ＭＳ Ｐゴシック" charset="0"/>
      </a:defRPr>
    </a:lvl8pPr>
    <a:lvl9pPr marL="3657600" algn="l" defTabSz="457200" rtl="0" eaLnBrk="1" latinLnBrk="0" hangingPunct="1">
      <a:defRPr sz="1200" kern="1200">
        <a:solidFill>
          <a:schemeClr val="tx1"/>
        </a:solidFill>
        <a:latin typeface="BankGothic Md BT"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6600CC"/>
    <a:srgbClr val="336600"/>
    <a:srgbClr val="003300"/>
    <a:srgbClr val="FFCC00"/>
    <a:srgbClr val="800000"/>
    <a:srgbClr val="CC00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605"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90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font" Target="fonts/font7.fntdata"/><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2.fntdata"/><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font" Target="fonts/font3.fntdata"/><Relationship Id="rId118"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font" Target="fonts/font6.fntdata"/><Relationship Id="rId124"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font" Target="fonts/font4.fntdata"/><Relationship Id="rId119" Type="http://schemas.openxmlformats.org/officeDocument/2006/relationships/font" Target="fonts/font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font" Target="fonts/font10.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notesMaster" Target="notesMasters/notesMaster1.xml"/><Relationship Id="rId115" Type="http://schemas.openxmlformats.org/officeDocument/2006/relationships/font" Target="fonts/font5.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emf"/><Relationship Id="rId1" Type="http://schemas.openxmlformats.org/officeDocument/2006/relationships/image" Target="../media/image55.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5" Type="http://schemas.openxmlformats.org/officeDocument/2006/relationships/image" Target="../media/image57.wmf"/><Relationship Id="rId4" Type="http://schemas.openxmlformats.org/officeDocument/2006/relationships/image" Target="../media/image63.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71.wmf"/><Relationship Id="rId7" Type="http://schemas.openxmlformats.org/officeDocument/2006/relationships/image" Target="../media/image75.wmf"/><Relationship Id="rId2" Type="http://schemas.openxmlformats.org/officeDocument/2006/relationships/image" Target="../media/image70.wmf"/><Relationship Id="rId1" Type="http://schemas.openxmlformats.org/officeDocument/2006/relationships/image" Target="../media/image69.wmf"/><Relationship Id="rId6" Type="http://schemas.openxmlformats.org/officeDocument/2006/relationships/image" Target="../media/image74.wmf"/><Relationship Id="rId5" Type="http://schemas.openxmlformats.org/officeDocument/2006/relationships/image" Target="../media/image73.wmf"/><Relationship Id="rId4" Type="http://schemas.openxmlformats.org/officeDocument/2006/relationships/image" Target="../media/image7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 Id="rId6" Type="http://schemas.openxmlformats.org/officeDocument/2006/relationships/image" Target="../media/image83.wmf"/><Relationship Id="rId5" Type="http://schemas.openxmlformats.org/officeDocument/2006/relationships/image" Target="../media/image82.wmf"/><Relationship Id="rId4" Type="http://schemas.openxmlformats.org/officeDocument/2006/relationships/image" Target="../media/image81.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image" Target="../media/image84.wmf"/><Relationship Id="rId6" Type="http://schemas.openxmlformats.org/officeDocument/2006/relationships/image" Target="../media/image89.wmf"/><Relationship Id="rId5" Type="http://schemas.openxmlformats.org/officeDocument/2006/relationships/image" Target="../media/image88.wmf"/><Relationship Id="rId4" Type="http://schemas.openxmlformats.org/officeDocument/2006/relationships/image" Target="../media/image87.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90.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99.wmf"/><Relationship Id="rId3" Type="http://schemas.openxmlformats.org/officeDocument/2006/relationships/image" Target="../media/image94.wmf"/><Relationship Id="rId7" Type="http://schemas.openxmlformats.org/officeDocument/2006/relationships/image" Target="../media/image98.wmf"/><Relationship Id="rId2" Type="http://schemas.openxmlformats.org/officeDocument/2006/relationships/image" Target="../media/image93.wmf"/><Relationship Id="rId1" Type="http://schemas.openxmlformats.org/officeDocument/2006/relationships/image" Target="../media/image92.wmf"/><Relationship Id="rId6" Type="http://schemas.openxmlformats.org/officeDocument/2006/relationships/image" Target="../media/image97.wmf"/><Relationship Id="rId5" Type="http://schemas.openxmlformats.org/officeDocument/2006/relationships/image" Target="../media/image96.wmf"/><Relationship Id="rId4" Type="http://schemas.openxmlformats.org/officeDocument/2006/relationships/image" Target="../media/image95.wmf"/><Relationship Id="rId9" Type="http://schemas.openxmlformats.org/officeDocument/2006/relationships/image" Target="../media/image100.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03.wmf"/><Relationship Id="rId2" Type="http://schemas.openxmlformats.org/officeDocument/2006/relationships/image" Target="../media/image102.wmf"/><Relationship Id="rId1" Type="http://schemas.openxmlformats.org/officeDocument/2006/relationships/image" Target="../media/image101.wmf"/><Relationship Id="rId4" Type="http://schemas.openxmlformats.org/officeDocument/2006/relationships/image" Target="../media/image104.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07.wmf"/><Relationship Id="rId2" Type="http://schemas.openxmlformats.org/officeDocument/2006/relationships/image" Target="../media/image106.wmf"/><Relationship Id="rId1" Type="http://schemas.openxmlformats.org/officeDocument/2006/relationships/image" Target="../media/image105.wmf"/><Relationship Id="rId5" Type="http://schemas.openxmlformats.org/officeDocument/2006/relationships/image" Target="../media/image109.wmf"/><Relationship Id="rId4" Type="http://schemas.openxmlformats.org/officeDocument/2006/relationships/image" Target="../media/image108.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12.wmf"/><Relationship Id="rId2" Type="http://schemas.openxmlformats.org/officeDocument/2006/relationships/image" Target="../media/image111.wmf"/><Relationship Id="rId1" Type="http://schemas.openxmlformats.org/officeDocument/2006/relationships/image" Target="../media/image110.emf"/></Relationships>
</file>

<file path=ppt/drawings/_rels/vmlDrawing24.vml.rels><?xml version="1.0" encoding="UTF-8" standalone="yes"?>
<Relationships xmlns="http://schemas.openxmlformats.org/package/2006/relationships"><Relationship Id="rId8" Type="http://schemas.openxmlformats.org/officeDocument/2006/relationships/image" Target="../media/image119.wmf"/><Relationship Id="rId3" Type="http://schemas.openxmlformats.org/officeDocument/2006/relationships/image" Target="../media/image114.wmf"/><Relationship Id="rId7" Type="http://schemas.openxmlformats.org/officeDocument/2006/relationships/image" Target="../media/image118.wmf"/><Relationship Id="rId2" Type="http://schemas.openxmlformats.org/officeDocument/2006/relationships/image" Target="../media/image96.wmf"/><Relationship Id="rId1" Type="http://schemas.openxmlformats.org/officeDocument/2006/relationships/image" Target="../media/image113.wmf"/><Relationship Id="rId6" Type="http://schemas.openxmlformats.org/officeDocument/2006/relationships/image" Target="../media/image117.wmf"/><Relationship Id="rId5" Type="http://schemas.openxmlformats.org/officeDocument/2006/relationships/image" Target="../media/image116.wmf"/><Relationship Id="rId4" Type="http://schemas.openxmlformats.org/officeDocument/2006/relationships/image" Target="../media/image115.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121.wmf"/><Relationship Id="rId1" Type="http://schemas.openxmlformats.org/officeDocument/2006/relationships/image" Target="../media/image120.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123.wmf"/><Relationship Id="rId1" Type="http://schemas.openxmlformats.org/officeDocument/2006/relationships/image" Target="../media/image122.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125.wmf"/><Relationship Id="rId1" Type="http://schemas.openxmlformats.org/officeDocument/2006/relationships/image" Target="../media/image124.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26.e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28.wmf"/><Relationship Id="rId2" Type="http://schemas.openxmlformats.org/officeDocument/2006/relationships/image" Target="../media/image127.wmf"/><Relationship Id="rId1" Type="http://schemas.openxmlformats.org/officeDocument/2006/relationships/image" Target="../media/image12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30.vml.rels><?xml version="1.0" encoding="UTF-8" standalone="yes"?>
<Relationships xmlns="http://schemas.openxmlformats.org/package/2006/relationships"><Relationship Id="rId8" Type="http://schemas.openxmlformats.org/officeDocument/2006/relationships/image" Target="../media/image135.wmf"/><Relationship Id="rId3" Type="http://schemas.openxmlformats.org/officeDocument/2006/relationships/image" Target="../media/image130.wmf"/><Relationship Id="rId7" Type="http://schemas.openxmlformats.org/officeDocument/2006/relationships/image" Target="../media/image134.wmf"/><Relationship Id="rId2" Type="http://schemas.openxmlformats.org/officeDocument/2006/relationships/image" Target="../media/image96.wmf"/><Relationship Id="rId1" Type="http://schemas.openxmlformats.org/officeDocument/2006/relationships/image" Target="../media/image129.wmf"/><Relationship Id="rId6" Type="http://schemas.openxmlformats.org/officeDocument/2006/relationships/image" Target="../media/image133.wmf"/><Relationship Id="rId5" Type="http://schemas.openxmlformats.org/officeDocument/2006/relationships/image" Target="../media/image132.wmf"/><Relationship Id="rId10" Type="http://schemas.openxmlformats.org/officeDocument/2006/relationships/image" Target="../media/image137.wmf"/><Relationship Id="rId4" Type="http://schemas.openxmlformats.org/officeDocument/2006/relationships/image" Target="../media/image131.wmf"/><Relationship Id="rId9" Type="http://schemas.openxmlformats.org/officeDocument/2006/relationships/image" Target="../media/image136.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139.wmf"/><Relationship Id="rId1" Type="http://schemas.openxmlformats.org/officeDocument/2006/relationships/image" Target="../media/image138.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40.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44.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45.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47.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49.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50.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52.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53.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156.wmf"/><Relationship Id="rId2" Type="http://schemas.openxmlformats.org/officeDocument/2006/relationships/image" Target="../media/image155.wmf"/><Relationship Id="rId1" Type="http://schemas.openxmlformats.org/officeDocument/2006/relationships/image" Target="../media/image154.wmf"/><Relationship Id="rId4" Type="http://schemas.openxmlformats.org/officeDocument/2006/relationships/image" Target="../media/image157.w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160.wmf"/><Relationship Id="rId2" Type="http://schemas.openxmlformats.org/officeDocument/2006/relationships/image" Target="../media/image159.wmf"/><Relationship Id="rId1" Type="http://schemas.openxmlformats.org/officeDocument/2006/relationships/image" Target="../media/image158.wmf"/><Relationship Id="rId5" Type="http://schemas.openxmlformats.org/officeDocument/2006/relationships/image" Target="../media/image162.wmf"/><Relationship Id="rId4" Type="http://schemas.openxmlformats.org/officeDocument/2006/relationships/image" Target="../media/image161.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63.e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166.wmf"/><Relationship Id="rId2" Type="http://schemas.openxmlformats.org/officeDocument/2006/relationships/image" Target="../media/image165.wmf"/><Relationship Id="rId1" Type="http://schemas.openxmlformats.org/officeDocument/2006/relationships/image" Target="../media/image164.wmf"/><Relationship Id="rId4" Type="http://schemas.openxmlformats.org/officeDocument/2006/relationships/image" Target="../media/image167.w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68.w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171.wmf"/><Relationship Id="rId2" Type="http://schemas.openxmlformats.org/officeDocument/2006/relationships/image" Target="../media/image170.wmf"/><Relationship Id="rId1" Type="http://schemas.openxmlformats.org/officeDocument/2006/relationships/image" Target="../media/image169.wmf"/><Relationship Id="rId4" Type="http://schemas.openxmlformats.org/officeDocument/2006/relationships/image" Target="../media/image17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wmf"/><Relationship Id="rId1" Type="http://schemas.openxmlformats.org/officeDocument/2006/relationships/image" Target="../media/image36.wmf"/><Relationship Id="rId5" Type="http://schemas.openxmlformats.org/officeDocument/2006/relationships/image" Target="../media/image40.wmf"/><Relationship Id="rId4" Type="http://schemas.openxmlformats.org/officeDocument/2006/relationships/image" Target="../media/image3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4" Type="http://schemas.openxmlformats.org/officeDocument/2006/relationships/image" Target="../media/image4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12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spcBef>
                <a:spcPct val="0"/>
              </a:spcBef>
              <a:defRPr>
                <a:latin typeface="Arial" charset="0"/>
                <a:cs typeface="+mn-cs"/>
              </a:defRPr>
            </a:lvl1pPr>
          </a:lstStyle>
          <a:p>
            <a:pPr>
              <a:defRPr/>
            </a:pPr>
            <a:endParaRPr lang="en-US"/>
          </a:p>
        </p:txBody>
      </p:sp>
      <p:sp>
        <p:nvSpPr>
          <p:cNvPr id="1812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spcBef>
                <a:spcPct val="0"/>
              </a:spcBef>
              <a:defRPr>
                <a:latin typeface="Arial" charset="0"/>
                <a:cs typeface="+mn-cs"/>
              </a:defRPr>
            </a:lvl1pPr>
          </a:lstStyle>
          <a:p>
            <a:pPr>
              <a:defRPr/>
            </a:pPr>
            <a:endParaRPr lang="en-US"/>
          </a:p>
        </p:txBody>
      </p:sp>
      <p:sp>
        <p:nvSpPr>
          <p:cNvPr id="1812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1812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12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spcBef>
                <a:spcPct val="0"/>
              </a:spcBef>
              <a:defRPr>
                <a:latin typeface="Arial" charset="0"/>
                <a:cs typeface="+mn-cs"/>
              </a:defRPr>
            </a:lvl1pPr>
          </a:lstStyle>
          <a:p>
            <a:pPr>
              <a:defRPr/>
            </a:pPr>
            <a:endParaRPr lang="en-US"/>
          </a:p>
        </p:txBody>
      </p:sp>
      <p:sp>
        <p:nvSpPr>
          <p:cNvPr id="1812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spcBef>
                <a:spcPct val="0"/>
              </a:spcBef>
              <a:defRPr>
                <a:latin typeface="Arial" charset="0"/>
                <a:cs typeface="+mn-cs"/>
              </a:defRPr>
            </a:lvl1pPr>
          </a:lstStyle>
          <a:p>
            <a:pPr>
              <a:defRPr/>
            </a:pPr>
            <a:fld id="{859AACA0-8295-204A-BC93-82D91578BCCF}" type="slidenum">
              <a:rPr lang="en-US"/>
              <a:pPr>
                <a:defRPr/>
              </a:pPr>
              <a:t>‹#›</a:t>
            </a:fld>
            <a:endParaRPr lang="en-US"/>
          </a:p>
        </p:txBody>
      </p:sp>
    </p:spTree>
    <p:extLst>
      <p:ext uri="{BB962C8B-B14F-4D97-AF65-F5344CB8AC3E}">
        <p14:creationId xmlns:p14="http://schemas.microsoft.com/office/powerpoint/2010/main" val="3816368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76779DA-1160-1A44-9F38-E2A7FDCEA15D}" type="slidenum">
              <a:rPr lang="en-US"/>
              <a:pPr>
                <a:defRPr/>
              </a:pPr>
              <a:t>5</a:t>
            </a:fld>
            <a:endParaRPr lang="en-US"/>
          </a:p>
        </p:txBody>
      </p:sp>
      <p:sp>
        <p:nvSpPr>
          <p:cNvPr id="38093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80931"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3385941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9B05CE5-C91D-A442-ACCC-57AA65C42C71}" type="slidenum">
              <a:rPr lang="en-US"/>
              <a:pPr>
                <a:defRPr/>
              </a:pPr>
              <a:t>19</a:t>
            </a:fld>
            <a:endParaRPr lang="en-US"/>
          </a:p>
        </p:txBody>
      </p:sp>
      <p:sp>
        <p:nvSpPr>
          <p:cNvPr id="50790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07907"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614610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4005C9C-A96B-0643-BEB5-ADF5F31E61B0}" type="slidenum">
              <a:rPr lang="en-US"/>
              <a:pPr>
                <a:defRPr/>
              </a:pPr>
              <a:t>21</a:t>
            </a:fld>
            <a:endParaRPr lang="en-US"/>
          </a:p>
        </p:txBody>
      </p:sp>
      <p:sp>
        <p:nvSpPr>
          <p:cNvPr id="51097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10979"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3942743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E69D29B-16F1-5E44-8D1B-9917A7CE2E1A}" type="slidenum">
              <a:rPr lang="en-US"/>
              <a:pPr>
                <a:defRPr/>
              </a:pPr>
              <a:t>22</a:t>
            </a:fld>
            <a:endParaRPr lang="en-US"/>
          </a:p>
        </p:txBody>
      </p:sp>
      <p:sp>
        <p:nvSpPr>
          <p:cNvPr id="51302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13027"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1947420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5BA8FF6-B728-7F41-B9BB-0439E8471E06}" type="slidenum">
              <a:rPr lang="en-US"/>
              <a:pPr>
                <a:defRPr/>
              </a:pPr>
              <a:t>6</a:t>
            </a:fld>
            <a:endParaRPr lang="en-US"/>
          </a:p>
        </p:txBody>
      </p:sp>
      <p:sp>
        <p:nvSpPr>
          <p:cNvPr id="38297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82979"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2707887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0B28B38-937F-8248-BB2E-9BCCE5FB45D6}" type="slidenum">
              <a:rPr lang="en-US"/>
              <a:pPr>
                <a:defRPr/>
              </a:pPr>
              <a:t>7</a:t>
            </a:fld>
            <a:endParaRPr lang="en-US"/>
          </a:p>
        </p:txBody>
      </p:sp>
      <p:sp>
        <p:nvSpPr>
          <p:cNvPr id="38502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85027"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172796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00279CF-4C8A-0A47-8A00-F3D7C41D24C9}" type="slidenum">
              <a:rPr lang="en-US"/>
              <a:pPr>
                <a:defRPr/>
              </a:pPr>
              <a:t>8</a:t>
            </a:fld>
            <a:endParaRPr lang="en-US"/>
          </a:p>
        </p:txBody>
      </p:sp>
      <p:sp>
        <p:nvSpPr>
          <p:cNvPr id="38707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87075"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4196662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D2D5BC3-3419-6C4C-9B37-F091B3576543}" type="slidenum">
              <a:rPr lang="en-US"/>
              <a:pPr>
                <a:defRPr/>
              </a:pPr>
              <a:t>10</a:t>
            </a:fld>
            <a:endParaRPr lang="en-US"/>
          </a:p>
        </p:txBody>
      </p:sp>
      <p:sp>
        <p:nvSpPr>
          <p:cNvPr id="39014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90147"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178792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50CABF2-32B1-B64C-932E-5C2AC0DA9954}" type="slidenum">
              <a:rPr lang="en-US"/>
              <a:pPr>
                <a:defRPr/>
              </a:pPr>
              <a:t>11</a:t>
            </a:fld>
            <a:endParaRPr lang="en-US"/>
          </a:p>
        </p:txBody>
      </p:sp>
      <p:sp>
        <p:nvSpPr>
          <p:cNvPr id="39219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92195"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2892825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4805A89-8F0B-3046-BD1E-11606C6C5F64}" type="slidenum">
              <a:rPr lang="en-US"/>
              <a:pPr>
                <a:defRPr/>
              </a:pPr>
              <a:t>12</a:t>
            </a:fld>
            <a:endParaRPr lang="en-US"/>
          </a:p>
        </p:txBody>
      </p:sp>
      <p:sp>
        <p:nvSpPr>
          <p:cNvPr id="3942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94243"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172443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A90E446-1625-8E42-B4D5-B82F8655F93E}" type="slidenum">
              <a:rPr lang="en-US"/>
              <a:pPr>
                <a:defRPr/>
              </a:pPr>
              <a:t>13</a:t>
            </a:fld>
            <a:endParaRPr lang="en-US"/>
          </a:p>
        </p:txBody>
      </p:sp>
      <p:sp>
        <p:nvSpPr>
          <p:cNvPr id="39629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96291"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347267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AF6989E-2101-514C-85B2-3265822A3D75}" type="slidenum">
              <a:rPr lang="en-US"/>
              <a:pPr>
                <a:defRPr/>
              </a:pPr>
              <a:t>14</a:t>
            </a:fld>
            <a:endParaRPr lang="en-US"/>
          </a:p>
        </p:txBody>
      </p:sp>
      <p:sp>
        <p:nvSpPr>
          <p:cNvPr id="39833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98339"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3989398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96373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6771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3945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63268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28480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6203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1123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32598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0369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25342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32843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a:spLocks noChangeArrowheads="1"/>
          </p:cNvSpPr>
          <p:nvPr userDrawn="1"/>
        </p:nvSpPr>
        <p:spPr bwMode="gray">
          <a:xfrm>
            <a:off x="0" y="6553200"/>
            <a:ext cx="9144000" cy="304800"/>
          </a:xfrm>
          <a:prstGeom prst="rect">
            <a:avLst/>
          </a:prstGeom>
          <a:solidFill>
            <a:srgbClr val="001D77"/>
          </a:solidFill>
          <a:ln>
            <a:noFill/>
          </a:ln>
          <a:extLst/>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dirty="0" smtClean="0"/>
          </a:p>
        </p:txBody>
      </p:sp>
      <p:pic>
        <p:nvPicPr>
          <p:cNvPr id="9" name="Shape 40"/>
          <p:cNvPicPr preferRelativeResize="0">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07963" y="6597327"/>
            <a:ext cx="782637" cy="237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Box 20"/>
          <p:cNvSpPr txBox="1">
            <a:spLocks noChangeArrowheads="1"/>
          </p:cNvSpPr>
          <p:nvPr userDrawn="1"/>
        </p:nvSpPr>
        <p:spPr bwMode="auto">
          <a:xfrm>
            <a:off x="2743200" y="6659404"/>
            <a:ext cx="364331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900" dirty="0" smtClean="0">
                <a:solidFill>
                  <a:srgbClr val="D9D9D9"/>
                </a:solidFill>
                <a:latin typeface="Times New Roman" panose="02020603050405020304" pitchFamily="18" charset="0"/>
                <a:cs typeface="Times New Roman" panose="02020603050405020304" pitchFamily="18" charset="0"/>
              </a:rPr>
              <a:t>Copyright © 2018, 2014, 2010 Pearson Education Inc</a:t>
            </a:r>
            <a:r>
              <a:rPr lang="en-US" altLang="en-US" sz="1000" dirty="0" smtClean="0">
                <a:solidFill>
                  <a:srgbClr val="D9D9D9"/>
                </a:solidFill>
                <a:latin typeface="Times New Roman" panose="02020603050405020304" pitchFamily="18" charset="0"/>
                <a:cs typeface="Times New Roman" panose="02020603050405020304" pitchFamily="18" charset="0"/>
              </a:rPr>
              <a:t>.  </a:t>
            </a:r>
          </a:p>
        </p:txBody>
      </p:sp>
      <p:sp>
        <p:nvSpPr>
          <p:cNvPr id="11" name="Rectangle 22"/>
          <p:cNvSpPr>
            <a:spLocks noChangeArrowheads="1"/>
          </p:cNvSpPr>
          <p:nvPr userDrawn="1"/>
        </p:nvSpPr>
        <p:spPr bwMode="auto">
          <a:xfrm>
            <a:off x="7343775" y="6534150"/>
            <a:ext cx="1190625" cy="38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a:t>
            </a:r>
            <a:r>
              <a:rPr lang="en-US" altLang="en-US" sz="1600" dirty="0" smtClean="0">
                <a:solidFill>
                  <a:schemeClr val="bg1"/>
                </a:solidFill>
                <a:latin typeface="Arial" panose="020B0604020202020204" pitchFamily="34" charset="0"/>
              </a:rPr>
              <a:t>Slide</a:t>
            </a:r>
            <a:r>
              <a:rPr lang="en-US" altLang="en-US" sz="1600" baseline="0" dirty="0" smtClean="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endParaRPr lang="en-US" altLang="en-US" sz="1600" dirty="0">
              <a:solidFill>
                <a:schemeClr val="bg1"/>
              </a:solidFill>
              <a:latin typeface="Arial" panose="020B0604020202020204" pitchFamily="34" charset="0"/>
            </a:endParaRPr>
          </a:p>
        </p:txBody>
      </p:sp>
      <p:sp>
        <p:nvSpPr>
          <p:cNvPr id="12" name="Rectangle 11"/>
          <p:cNvSpPr/>
          <p:nvPr userDrawn="1"/>
        </p:nvSpPr>
        <p:spPr>
          <a:xfrm>
            <a:off x="1828800" y="6524625"/>
            <a:ext cx="5486400" cy="253916"/>
          </a:xfrm>
          <a:prstGeom prst="rect">
            <a:avLst/>
          </a:prstGeom>
        </p:spPr>
        <p:txBody>
          <a:bodyPr wrap="square">
            <a:spAutoFit/>
          </a:bodyPr>
          <a:lstStyle/>
          <a:p>
            <a:pPr marL="0" marR="0" algn="ctr">
              <a:spcBef>
                <a:spcPts val="0"/>
              </a:spcBef>
              <a:spcAft>
                <a:spcPts val="0"/>
              </a:spcAft>
            </a:pPr>
            <a:r>
              <a:rPr lang="en-US" sz="1050" dirty="0" smtClean="0">
                <a:solidFill>
                  <a:schemeClr val="bg1"/>
                </a:solidFill>
                <a:effectLst/>
                <a:latin typeface="Arial" panose="020B0604020202020204" pitchFamily="34" charset="0"/>
                <a:ea typeface="Calibri" panose="020F0502020204030204" pitchFamily="34" charset="0"/>
              </a:rPr>
              <a:t>Goldstein/Schneider/Lay/</a:t>
            </a:r>
            <a:r>
              <a:rPr lang="en-US" sz="1050" dirty="0" err="1" smtClean="0">
                <a:solidFill>
                  <a:schemeClr val="bg1"/>
                </a:solidFill>
                <a:effectLst/>
                <a:latin typeface="Arial" panose="020B0604020202020204" pitchFamily="34" charset="0"/>
                <a:ea typeface="Calibri" panose="020F0502020204030204" pitchFamily="34" charset="0"/>
              </a:rPr>
              <a:t>Asmar</a:t>
            </a:r>
            <a:r>
              <a:rPr lang="en-US" sz="1050" dirty="0" smtClean="0">
                <a:solidFill>
                  <a:schemeClr val="bg1"/>
                </a:solidFill>
                <a:effectLst/>
                <a:latin typeface="Arial" panose="020B0604020202020204" pitchFamily="34" charset="0"/>
                <a:ea typeface="Calibri" panose="020F0502020204030204" pitchFamily="34" charset="0"/>
              </a:rPr>
              <a:t>,</a:t>
            </a:r>
            <a:r>
              <a:rPr lang="en-US" sz="1050" baseline="0" dirty="0" smtClean="0">
                <a:solidFill>
                  <a:schemeClr val="bg1"/>
                </a:solidFill>
                <a:effectLst/>
                <a:latin typeface="Arial" panose="020B0604020202020204" pitchFamily="34" charset="0"/>
                <a:ea typeface="Calibri" panose="020F0502020204030204" pitchFamily="34" charset="0"/>
              </a:rPr>
              <a:t> </a:t>
            </a:r>
            <a:r>
              <a:rPr lang="en-US" sz="1050" dirty="0" smtClean="0">
                <a:solidFill>
                  <a:schemeClr val="bg1"/>
                </a:solidFill>
                <a:effectLst/>
                <a:latin typeface="Arial" panose="020B0604020202020204" pitchFamily="34" charset="0"/>
                <a:ea typeface="Calibri" panose="020F0502020204030204" pitchFamily="34" charset="0"/>
              </a:rPr>
              <a:t>Calculus</a:t>
            </a:r>
            <a:r>
              <a:rPr lang="en-US" sz="1050" baseline="0" dirty="0" smtClean="0">
                <a:solidFill>
                  <a:schemeClr val="bg1"/>
                </a:solidFill>
                <a:effectLst/>
                <a:latin typeface="Arial" panose="020B0604020202020204" pitchFamily="34" charset="0"/>
                <a:ea typeface="Calibri" panose="020F0502020204030204" pitchFamily="34" charset="0"/>
              </a:rPr>
              <a:t> and Its Applications</a:t>
            </a:r>
            <a:r>
              <a:rPr lang="en-US" sz="1050" dirty="0" smtClean="0">
                <a:solidFill>
                  <a:schemeClr val="bg1"/>
                </a:solidFill>
                <a:effectLst/>
                <a:latin typeface="Arial" panose="020B0604020202020204" pitchFamily="34" charset="0"/>
                <a:ea typeface="Calibri" panose="020F0502020204030204" pitchFamily="34" charset="0"/>
              </a:rPr>
              <a:t>,</a:t>
            </a:r>
            <a:r>
              <a:rPr lang="en-US" sz="1050" baseline="0" dirty="0" smtClean="0">
                <a:solidFill>
                  <a:schemeClr val="bg1"/>
                </a:solidFill>
                <a:effectLst/>
                <a:latin typeface="Arial" panose="020B0604020202020204" pitchFamily="34" charset="0"/>
                <a:ea typeface="Calibri" panose="020F0502020204030204" pitchFamily="34" charset="0"/>
              </a:rPr>
              <a:t> </a:t>
            </a:r>
            <a:r>
              <a:rPr lang="en-US" sz="1050" dirty="0" smtClean="0">
                <a:solidFill>
                  <a:schemeClr val="bg1"/>
                </a:solidFill>
                <a:effectLst/>
                <a:latin typeface="Arial" panose="020B0604020202020204" pitchFamily="34" charset="0"/>
                <a:ea typeface="Calibri" panose="020F0502020204030204" pitchFamily="34" charset="0"/>
              </a:rPr>
              <a:t>14e</a:t>
            </a:r>
            <a:endParaRPr lang="en-US" sz="1050" dirty="0">
              <a:solidFill>
                <a:schemeClr val="bg1"/>
              </a:solidFill>
              <a:effectLst/>
              <a:latin typeface="Times New Roman" panose="02020603050405020304" pitchFamily="18" charset="0"/>
              <a:ea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jpeg"/></Relationships>
</file>

<file path=ppt/slides/_rels/slide10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8" Type="http://schemas.openxmlformats.org/officeDocument/2006/relationships/oleObject" Target="../embeddings/oleObject125.bin"/><Relationship Id="rId3" Type="http://schemas.openxmlformats.org/officeDocument/2006/relationships/image" Target="../media/image1.jpeg"/><Relationship Id="rId7" Type="http://schemas.openxmlformats.org/officeDocument/2006/relationships/image" Target="../media/image155.wmf"/><Relationship Id="rId2" Type="http://schemas.openxmlformats.org/officeDocument/2006/relationships/slideLayout" Target="../slideLayouts/slideLayout4.xml"/><Relationship Id="rId1" Type="http://schemas.openxmlformats.org/officeDocument/2006/relationships/vmlDrawing" Target="../drawings/vmlDrawing40.vml"/><Relationship Id="rId6" Type="http://schemas.openxmlformats.org/officeDocument/2006/relationships/oleObject" Target="../embeddings/oleObject124.bin"/><Relationship Id="rId11" Type="http://schemas.openxmlformats.org/officeDocument/2006/relationships/image" Target="../media/image157.wmf"/><Relationship Id="rId5" Type="http://schemas.openxmlformats.org/officeDocument/2006/relationships/image" Target="../media/image154.wmf"/><Relationship Id="rId10" Type="http://schemas.openxmlformats.org/officeDocument/2006/relationships/oleObject" Target="../embeddings/oleObject126.bin"/><Relationship Id="rId4" Type="http://schemas.openxmlformats.org/officeDocument/2006/relationships/oleObject" Target="../embeddings/oleObject123.bin"/><Relationship Id="rId9" Type="http://schemas.openxmlformats.org/officeDocument/2006/relationships/image" Target="../media/image156.wmf"/></Relationships>
</file>

<file path=ppt/slides/_rels/slide103.xml.rels><?xml version="1.0" encoding="UTF-8" standalone="yes"?>
<Relationships xmlns="http://schemas.openxmlformats.org/package/2006/relationships"><Relationship Id="rId8" Type="http://schemas.openxmlformats.org/officeDocument/2006/relationships/oleObject" Target="../embeddings/oleObject129.bin"/><Relationship Id="rId13" Type="http://schemas.openxmlformats.org/officeDocument/2006/relationships/image" Target="../media/image162.wmf"/><Relationship Id="rId3" Type="http://schemas.openxmlformats.org/officeDocument/2006/relationships/image" Target="../media/image1.jpeg"/><Relationship Id="rId7" Type="http://schemas.openxmlformats.org/officeDocument/2006/relationships/image" Target="../media/image159.wmf"/><Relationship Id="rId12" Type="http://schemas.openxmlformats.org/officeDocument/2006/relationships/oleObject" Target="../embeddings/oleObject131.bin"/><Relationship Id="rId2" Type="http://schemas.openxmlformats.org/officeDocument/2006/relationships/slideLayout" Target="../slideLayouts/slideLayout4.xml"/><Relationship Id="rId1" Type="http://schemas.openxmlformats.org/officeDocument/2006/relationships/vmlDrawing" Target="../drawings/vmlDrawing41.vml"/><Relationship Id="rId6" Type="http://schemas.openxmlformats.org/officeDocument/2006/relationships/oleObject" Target="../embeddings/oleObject128.bin"/><Relationship Id="rId11" Type="http://schemas.openxmlformats.org/officeDocument/2006/relationships/image" Target="../media/image161.wmf"/><Relationship Id="rId5" Type="http://schemas.openxmlformats.org/officeDocument/2006/relationships/image" Target="../media/image158.wmf"/><Relationship Id="rId10" Type="http://schemas.openxmlformats.org/officeDocument/2006/relationships/oleObject" Target="../embeddings/oleObject130.bin"/><Relationship Id="rId4" Type="http://schemas.openxmlformats.org/officeDocument/2006/relationships/oleObject" Target="../embeddings/oleObject127.bin"/><Relationship Id="rId9" Type="http://schemas.openxmlformats.org/officeDocument/2006/relationships/image" Target="../media/image160.wmf"/></Relationships>
</file>

<file path=ppt/slides/_rels/slide10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4.xml"/><Relationship Id="rId1" Type="http://schemas.openxmlformats.org/officeDocument/2006/relationships/vmlDrawing" Target="../drawings/vmlDrawing42.vml"/><Relationship Id="rId5" Type="http://schemas.openxmlformats.org/officeDocument/2006/relationships/image" Target="../media/image163.emf"/><Relationship Id="rId4" Type="http://schemas.openxmlformats.org/officeDocument/2006/relationships/oleObject" Target="../embeddings/oleObject132.bin"/></Relationships>
</file>

<file path=ppt/slides/_rels/slide10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8" Type="http://schemas.openxmlformats.org/officeDocument/2006/relationships/oleObject" Target="../embeddings/oleObject135.bin"/><Relationship Id="rId3" Type="http://schemas.openxmlformats.org/officeDocument/2006/relationships/image" Target="../media/image1.jpeg"/><Relationship Id="rId7" Type="http://schemas.openxmlformats.org/officeDocument/2006/relationships/image" Target="../media/image165.wmf"/><Relationship Id="rId2" Type="http://schemas.openxmlformats.org/officeDocument/2006/relationships/slideLayout" Target="../slideLayouts/slideLayout4.xml"/><Relationship Id="rId1" Type="http://schemas.openxmlformats.org/officeDocument/2006/relationships/vmlDrawing" Target="../drawings/vmlDrawing43.vml"/><Relationship Id="rId6" Type="http://schemas.openxmlformats.org/officeDocument/2006/relationships/oleObject" Target="../embeddings/oleObject134.bin"/><Relationship Id="rId11" Type="http://schemas.openxmlformats.org/officeDocument/2006/relationships/image" Target="../media/image167.wmf"/><Relationship Id="rId5" Type="http://schemas.openxmlformats.org/officeDocument/2006/relationships/image" Target="../media/image164.wmf"/><Relationship Id="rId10" Type="http://schemas.openxmlformats.org/officeDocument/2006/relationships/oleObject" Target="../embeddings/oleObject136.bin"/><Relationship Id="rId4" Type="http://schemas.openxmlformats.org/officeDocument/2006/relationships/oleObject" Target="../embeddings/oleObject133.bin"/><Relationship Id="rId9" Type="http://schemas.openxmlformats.org/officeDocument/2006/relationships/image" Target="../media/image166.wmf"/></Relationships>
</file>

<file path=ppt/slides/_rels/slide10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4.xml"/><Relationship Id="rId1" Type="http://schemas.openxmlformats.org/officeDocument/2006/relationships/vmlDrawing" Target="../drawings/vmlDrawing44.vml"/><Relationship Id="rId5" Type="http://schemas.openxmlformats.org/officeDocument/2006/relationships/image" Target="../media/image168.wmf"/><Relationship Id="rId4" Type="http://schemas.openxmlformats.org/officeDocument/2006/relationships/oleObject" Target="../embeddings/oleObject137.bin"/></Relationships>
</file>

<file path=ppt/slides/_rels/slide108.xml.rels><?xml version="1.0" encoding="UTF-8" standalone="yes"?>
<Relationships xmlns="http://schemas.openxmlformats.org/package/2006/relationships"><Relationship Id="rId8" Type="http://schemas.openxmlformats.org/officeDocument/2006/relationships/oleObject" Target="../embeddings/oleObject140.bin"/><Relationship Id="rId3" Type="http://schemas.openxmlformats.org/officeDocument/2006/relationships/image" Target="../media/image1.jpeg"/><Relationship Id="rId7" Type="http://schemas.openxmlformats.org/officeDocument/2006/relationships/image" Target="../media/image170.wmf"/><Relationship Id="rId2" Type="http://schemas.openxmlformats.org/officeDocument/2006/relationships/slideLayout" Target="../slideLayouts/slideLayout4.xml"/><Relationship Id="rId1" Type="http://schemas.openxmlformats.org/officeDocument/2006/relationships/vmlDrawing" Target="../drawings/vmlDrawing45.vml"/><Relationship Id="rId6" Type="http://schemas.openxmlformats.org/officeDocument/2006/relationships/oleObject" Target="../embeddings/oleObject139.bin"/><Relationship Id="rId11" Type="http://schemas.openxmlformats.org/officeDocument/2006/relationships/image" Target="../media/image172.wmf"/><Relationship Id="rId5" Type="http://schemas.openxmlformats.org/officeDocument/2006/relationships/image" Target="../media/image169.wmf"/><Relationship Id="rId10" Type="http://schemas.openxmlformats.org/officeDocument/2006/relationships/oleObject" Target="../embeddings/oleObject141.bin"/><Relationship Id="rId4" Type="http://schemas.openxmlformats.org/officeDocument/2006/relationships/oleObject" Target="../embeddings/oleObject138.bin"/><Relationship Id="rId9" Type="http://schemas.openxmlformats.org/officeDocument/2006/relationships/image" Target="../media/image171.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8.xml"/><Relationship Id="rId7" Type="http://schemas.openxmlformats.org/officeDocument/2006/relationships/image" Target="../media/image23.wmf"/><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2.wmf"/><Relationship Id="rId4" Type="http://schemas.openxmlformats.org/officeDocument/2006/relationships/oleObject" Target="../embeddings/oleObject2.bin"/><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jpeg"/><Relationship Id="rId7" Type="http://schemas.openxmlformats.org/officeDocument/2006/relationships/image" Target="../media/image28.wmf"/><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27.wmf"/><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1.jpeg"/><Relationship Id="rId7" Type="http://schemas.openxmlformats.org/officeDocument/2006/relationships/image" Target="../media/image31.wmf"/><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30.wmf"/><Relationship Id="rId4" Type="http://schemas.openxmlformats.org/officeDocument/2006/relationships/oleObject" Target="../embeddings/oleObject6.bin"/><Relationship Id="rId9" Type="http://schemas.openxmlformats.org/officeDocument/2006/relationships/image" Target="../media/image32.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oleObject" Target="../embeddings/oleObject14.bin"/><Relationship Id="rId3" Type="http://schemas.openxmlformats.org/officeDocument/2006/relationships/image" Target="../media/image1.jpeg"/><Relationship Id="rId7" Type="http://schemas.openxmlformats.org/officeDocument/2006/relationships/image" Target="../media/image37.wmf"/><Relationship Id="rId12" Type="http://schemas.openxmlformats.org/officeDocument/2006/relationships/image" Target="../media/image39.wmf"/><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oleObject" Target="../embeddings/oleObject10.bin"/><Relationship Id="rId11" Type="http://schemas.openxmlformats.org/officeDocument/2006/relationships/oleObject" Target="../embeddings/oleObject13.bin"/><Relationship Id="rId5" Type="http://schemas.openxmlformats.org/officeDocument/2006/relationships/image" Target="../media/image36.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38.emf"/><Relationship Id="rId14" Type="http://schemas.openxmlformats.org/officeDocument/2006/relationships/image" Target="../media/image40.wmf"/></Relationships>
</file>

<file path=ppt/slides/_rels/slide2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notesSlide" Target="../notesSlides/notesSlide11.xml"/><Relationship Id="rId7" Type="http://schemas.openxmlformats.org/officeDocument/2006/relationships/image" Target="../media/image42.wmf"/><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oleObject" Target="../embeddings/oleObject16.bin"/><Relationship Id="rId5" Type="http://schemas.openxmlformats.org/officeDocument/2006/relationships/image" Target="../media/image41.wmf"/><Relationship Id="rId10" Type="http://schemas.openxmlformats.org/officeDocument/2006/relationships/image" Target="../media/image16.png"/><Relationship Id="rId4" Type="http://schemas.openxmlformats.org/officeDocument/2006/relationships/oleObject" Target="../embeddings/oleObject15.bin"/><Relationship Id="rId9"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9.bin"/><Relationship Id="rId13" Type="http://schemas.openxmlformats.org/officeDocument/2006/relationships/oleObject" Target="../embeddings/oleObject22.bin"/><Relationship Id="rId3" Type="http://schemas.openxmlformats.org/officeDocument/2006/relationships/image" Target="../media/image1.jpeg"/><Relationship Id="rId7" Type="http://schemas.openxmlformats.org/officeDocument/2006/relationships/image" Target="../media/image46.wmf"/><Relationship Id="rId12" Type="http://schemas.openxmlformats.org/officeDocument/2006/relationships/oleObject" Target="../embeddings/oleObject21.bin"/><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oleObject" Target="../embeddings/oleObject18.bin"/><Relationship Id="rId11" Type="http://schemas.openxmlformats.org/officeDocument/2006/relationships/image" Target="../media/image48.wmf"/><Relationship Id="rId5" Type="http://schemas.openxmlformats.org/officeDocument/2006/relationships/image" Target="../media/image45.wmf"/><Relationship Id="rId10" Type="http://schemas.openxmlformats.org/officeDocument/2006/relationships/oleObject" Target="../embeddings/oleObject20.bin"/><Relationship Id="rId4" Type="http://schemas.openxmlformats.org/officeDocument/2006/relationships/oleObject" Target="../embeddings/oleObject17.bin"/><Relationship Id="rId9" Type="http://schemas.openxmlformats.org/officeDocument/2006/relationships/image" Target="../media/image47.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4.xml"/><Relationship Id="rId1" Type="http://schemas.openxmlformats.org/officeDocument/2006/relationships/vmlDrawing" Target="../drawings/vmlDrawing8.vml"/><Relationship Id="rId5" Type="http://schemas.openxmlformats.org/officeDocument/2006/relationships/image" Target="../media/image1.jpeg"/><Relationship Id="rId4" Type="http://schemas.openxmlformats.org/officeDocument/2006/relationships/image" Target="../media/image49.emf"/></Relationships>
</file>

<file path=ppt/slides/_rels/slide25.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1.jpeg"/><Relationship Id="rId7" Type="http://schemas.openxmlformats.org/officeDocument/2006/relationships/image" Target="../media/image51.wmf"/><Relationship Id="rId2" Type="http://schemas.openxmlformats.org/officeDocument/2006/relationships/slideLayout" Target="../slideLayouts/slideLayout4.xml"/><Relationship Id="rId1" Type="http://schemas.openxmlformats.org/officeDocument/2006/relationships/vmlDrawing" Target="../drawings/vmlDrawing9.vml"/><Relationship Id="rId6" Type="http://schemas.openxmlformats.org/officeDocument/2006/relationships/oleObject" Target="../embeddings/oleObject25.bin"/><Relationship Id="rId5" Type="http://schemas.openxmlformats.org/officeDocument/2006/relationships/image" Target="../media/image50.wmf"/><Relationship Id="rId4" Type="http://schemas.openxmlformats.org/officeDocument/2006/relationships/oleObject" Target="../embeddings/oleObject24.bin"/></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4.xml"/><Relationship Id="rId1" Type="http://schemas.openxmlformats.org/officeDocument/2006/relationships/vmlDrawing" Target="../drawings/vmlDrawing10.vml"/><Relationship Id="rId5" Type="http://schemas.openxmlformats.org/officeDocument/2006/relationships/image" Target="../media/image54.wmf"/><Relationship Id="rId4" Type="http://schemas.openxmlformats.org/officeDocument/2006/relationships/oleObject" Target="../embeddings/oleObject26.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oleObject" Target="../embeddings/oleObject27.bin"/><Relationship Id="rId7" Type="http://schemas.openxmlformats.org/officeDocument/2006/relationships/image" Target="../media/image1.jpeg"/><Relationship Id="rId2" Type="http://schemas.openxmlformats.org/officeDocument/2006/relationships/slideLayout" Target="../slideLayouts/slideLayout4.xml"/><Relationship Id="rId1" Type="http://schemas.openxmlformats.org/officeDocument/2006/relationships/vmlDrawing" Target="../drawings/vmlDrawing11.vml"/><Relationship Id="rId6" Type="http://schemas.openxmlformats.org/officeDocument/2006/relationships/image" Target="../media/image56.emf"/><Relationship Id="rId5" Type="http://schemas.openxmlformats.org/officeDocument/2006/relationships/oleObject" Target="../embeddings/oleObject28.bin"/><Relationship Id="rId4" Type="http://schemas.openxmlformats.org/officeDocument/2006/relationships/image" Target="../media/image55.wmf"/><Relationship Id="rId9" Type="http://schemas.openxmlformats.org/officeDocument/2006/relationships/image" Target="../media/image57.wmf"/></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32.bin"/><Relationship Id="rId13" Type="http://schemas.openxmlformats.org/officeDocument/2006/relationships/image" Target="../media/image57.wmf"/><Relationship Id="rId3" Type="http://schemas.openxmlformats.org/officeDocument/2006/relationships/image" Target="../media/image1.jpeg"/><Relationship Id="rId7" Type="http://schemas.openxmlformats.org/officeDocument/2006/relationships/image" Target="../media/image61.wmf"/><Relationship Id="rId12" Type="http://schemas.openxmlformats.org/officeDocument/2006/relationships/oleObject" Target="../embeddings/oleObject34.bin"/><Relationship Id="rId2" Type="http://schemas.openxmlformats.org/officeDocument/2006/relationships/slideLayout" Target="../slideLayouts/slideLayout4.xml"/><Relationship Id="rId1" Type="http://schemas.openxmlformats.org/officeDocument/2006/relationships/vmlDrawing" Target="../drawings/vmlDrawing12.vml"/><Relationship Id="rId6" Type="http://schemas.openxmlformats.org/officeDocument/2006/relationships/oleObject" Target="../embeddings/oleObject31.bin"/><Relationship Id="rId11" Type="http://schemas.openxmlformats.org/officeDocument/2006/relationships/image" Target="../media/image63.wmf"/><Relationship Id="rId5" Type="http://schemas.openxmlformats.org/officeDocument/2006/relationships/image" Target="../media/image60.wmf"/><Relationship Id="rId10" Type="http://schemas.openxmlformats.org/officeDocument/2006/relationships/oleObject" Target="../embeddings/oleObject33.bin"/><Relationship Id="rId4" Type="http://schemas.openxmlformats.org/officeDocument/2006/relationships/oleObject" Target="../embeddings/oleObject30.bin"/><Relationship Id="rId9" Type="http://schemas.openxmlformats.org/officeDocument/2006/relationships/image" Target="../media/image62.wmf"/></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oleObject" Target="../embeddings/oleObject35.bin"/><Relationship Id="rId7" Type="http://schemas.openxmlformats.org/officeDocument/2006/relationships/image" Target="../media/image65.wmf"/><Relationship Id="rId2" Type="http://schemas.openxmlformats.org/officeDocument/2006/relationships/slideLayout" Target="../slideLayouts/slideLayout4.xml"/><Relationship Id="rId1" Type="http://schemas.openxmlformats.org/officeDocument/2006/relationships/vmlDrawing" Target="../drawings/vmlDrawing13.vml"/><Relationship Id="rId6" Type="http://schemas.openxmlformats.org/officeDocument/2006/relationships/oleObject" Target="../embeddings/oleObject36.bin"/><Relationship Id="rId5" Type="http://schemas.openxmlformats.org/officeDocument/2006/relationships/image" Target="../media/image1.jpeg"/><Relationship Id="rId4" Type="http://schemas.openxmlformats.org/officeDocument/2006/relationships/image" Target="../media/image64.wmf"/><Relationship Id="rId9" Type="http://schemas.openxmlformats.org/officeDocument/2006/relationships/image" Target="../media/image66.wmf"/></Relationships>
</file>

<file path=ppt/slides/_rels/slide37.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1.jpeg"/><Relationship Id="rId7" Type="http://schemas.openxmlformats.org/officeDocument/2006/relationships/oleObject" Target="../embeddings/oleObject40.bin"/><Relationship Id="rId2" Type="http://schemas.openxmlformats.org/officeDocument/2006/relationships/slideLayout" Target="../slideLayouts/slideLayout4.xml"/><Relationship Id="rId1" Type="http://schemas.openxmlformats.org/officeDocument/2006/relationships/vmlDrawing" Target="../drawings/vmlDrawing14.vml"/><Relationship Id="rId6" Type="http://schemas.openxmlformats.org/officeDocument/2006/relationships/oleObject" Target="../embeddings/oleObject39.bin"/><Relationship Id="rId5" Type="http://schemas.openxmlformats.org/officeDocument/2006/relationships/image" Target="../media/image67.wmf"/><Relationship Id="rId4" Type="http://schemas.openxmlformats.org/officeDocument/2006/relationships/oleObject" Target="../embeddings/oleObject38.bin"/><Relationship Id="rId9" Type="http://schemas.openxmlformats.org/officeDocument/2006/relationships/oleObject" Target="../embeddings/oleObject41.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image" Target="../media/image73.wmf"/><Relationship Id="rId3" Type="http://schemas.openxmlformats.org/officeDocument/2006/relationships/image" Target="../media/image1.jpeg"/><Relationship Id="rId7" Type="http://schemas.openxmlformats.org/officeDocument/2006/relationships/image" Target="../media/image70.wmf"/><Relationship Id="rId12" Type="http://schemas.openxmlformats.org/officeDocument/2006/relationships/oleObject" Target="../embeddings/oleObject46.bin"/><Relationship Id="rId17" Type="http://schemas.openxmlformats.org/officeDocument/2006/relationships/image" Target="../media/image75.wmf"/><Relationship Id="rId2" Type="http://schemas.openxmlformats.org/officeDocument/2006/relationships/slideLayout" Target="../slideLayouts/slideLayout4.xml"/><Relationship Id="rId16" Type="http://schemas.openxmlformats.org/officeDocument/2006/relationships/oleObject" Target="../embeddings/oleObject48.bin"/><Relationship Id="rId1" Type="http://schemas.openxmlformats.org/officeDocument/2006/relationships/vmlDrawing" Target="../drawings/vmlDrawing15.vml"/><Relationship Id="rId6" Type="http://schemas.openxmlformats.org/officeDocument/2006/relationships/oleObject" Target="../embeddings/oleObject43.bin"/><Relationship Id="rId11" Type="http://schemas.openxmlformats.org/officeDocument/2006/relationships/image" Target="../media/image72.wmf"/><Relationship Id="rId5" Type="http://schemas.openxmlformats.org/officeDocument/2006/relationships/image" Target="../media/image69.wmf"/><Relationship Id="rId15" Type="http://schemas.openxmlformats.org/officeDocument/2006/relationships/image" Target="../media/image74.wmf"/><Relationship Id="rId10" Type="http://schemas.openxmlformats.org/officeDocument/2006/relationships/oleObject" Target="../embeddings/oleObject45.bin"/><Relationship Id="rId4" Type="http://schemas.openxmlformats.org/officeDocument/2006/relationships/oleObject" Target="../embeddings/oleObject42.bin"/><Relationship Id="rId9" Type="http://schemas.openxmlformats.org/officeDocument/2006/relationships/image" Target="../media/image71.wmf"/><Relationship Id="rId14" Type="http://schemas.openxmlformats.org/officeDocument/2006/relationships/oleObject" Target="../embeddings/oleObject47.bin"/></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4.xml"/><Relationship Id="rId1" Type="http://schemas.openxmlformats.org/officeDocument/2006/relationships/vmlDrawing" Target="../drawings/vmlDrawing16.vml"/><Relationship Id="rId6" Type="http://schemas.openxmlformats.org/officeDocument/2006/relationships/oleObject" Target="../embeddings/oleObject50.bin"/><Relationship Id="rId5" Type="http://schemas.openxmlformats.org/officeDocument/2006/relationships/image" Target="../media/image70.wmf"/><Relationship Id="rId4" Type="http://schemas.openxmlformats.org/officeDocument/2006/relationships/oleObject" Target="../embeddings/oleObject49.bin"/></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53.bin"/><Relationship Id="rId13" Type="http://schemas.openxmlformats.org/officeDocument/2006/relationships/image" Target="../media/image82.wmf"/><Relationship Id="rId3" Type="http://schemas.openxmlformats.org/officeDocument/2006/relationships/image" Target="../media/image1.jpeg"/><Relationship Id="rId7" Type="http://schemas.openxmlformats.org/officeDocument/2006/relationships/image" Target="../media/image79.wmf"/><Relationship Id="rId12" Type="http://schemas.openxmlformats.org/officeDocument/2006/relationships/oleObject" Target="../embeddings/oleObject55.bin"/><Relationship Id="rId2" Type="http://schemas.openxmlformats.org/officeDocument/2006/relationships/slideLayout" Target="../slideLayouts/slideLayout4.xml"/><Relationship Id="rId1" Type="http://schemas.openxmlformats.org/officeDocument/2006/relationships/vmlDrawing" Target="../drawings/vmlDrawing17.vml"/><Relationship Id="rId6" Type="http://schemas.openxmlformats.org/officeDocument/2006/relationships/oleObject" Target="../embeddings/oleObject52.bin"/><Relationship Id="rId11" Type="http://schemas.openxmlformats.org/officeDocument/2006/relationships/image" Target="../media/image81.wmf"/><Relationship Id="rId5" Type="http://schemas.openxmlformats.org/officeDocument/2006/relationships/image" Target="../media/image78.wmf"/><Relationship Id="rId15" Type="http://schemas.openxmlformats.org/officeDocument/2006/relationships/image" Target="../media/image83.wmf"/><Relationship Id="rId10" Type="http://schemas.openxmlformats.org/officeDocument/2006/relationships/oleObject" Target="../embeddings/oleObject54.bin"/><Relationship Id="rId4" Type="http://schemas.openxmlformats.org/officeDocument/2006/relationships/oleObject" Target="../embeddings/oleObject51.bin"/><Relationship Id="rId9" Type="http://schemas.openxmlformats.org/officeDocument/2006/relationships/image" Target="../media/image80.wmf"/><Relationship Id="rId14" Type="http://schemas.openxmlformats.org/officeDocument/2006/relationships/oleObject" Target="../embeddings/oleObject56.bin"/></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59.bin"/><Relationship Id="rId13" Type="http://schemas.openxmlformats.org/officeDocument/2006/relationships/image" Target="../media/image88.wmf"/><Relationship Id="rId3" Type="http://schemas.openxmlformats.org/officeDocument/2006/relationships/image" Target="../media/image1.jpeg"/><Relationship Id="rId7" Type="http://schemas.openxmlformats.org/officeDocument/2006/relationships/image" Target="../media/image85.wmf"/><Relationship Id="rId12" Type="http://schemas.openxmlformats.org/officeDocument/2006/relationships/oleObject" Target="../embeddings/oleObject61.bin"/><Relationship Id="rId2" Type="http://schemas.openxmlformats.org/officeDocument/2006/relationships/slideLayout" Target="../slideLayouts/slideLayout4.xml"/><Relationship Id="rId1" Type="http://schemas.openxmlformats.org/officeDocument/2006/relationships/vmlDrawing" Target="../drawings/vmlDrawing18.vml"/><Relationship Id="rId6" Type="http://schemas.openxmlformats.org/officeDocument/2006/relationships/oleObject" Target="../embeddings/oleObject58.bin"/><Relationship Id="rId11" Type="http://schemas.openxmlformats.org/officeDocument/2006/relationships/image" Target="../media/image87.wmf"/><Relationship Id="rId5" Type="http://schemas.openxmlformats.org/officeDocument/2006/relationships/image" Target="../media/image84.wmf"/><Relationship Id="rId15" Type="http://schemas.openxmlformats.org/officeDocument/2006/relationships/image" Target="../media/image89.wmf"/><Relationship Id="rId10" Type="http://schemas.openxmlformats.org/officeDocument/2006/relationships/oleObject" Target="../embeddings/oleObject60.bin"/><Relationship Id="rId4" Type="http://schemas.openxmlformats.org/officeDocument/2006/relationships/oleObject" Target="../embeddings/oleObject57.bin"/><Relationship Id="rId9" Type="http://schemas.openxmlformats.org/officeDocument/2006/relationships/image" Target="../media/image86.wmf"/><Relationship Id="rId14" Type="http://schemas.openxmlformats.org/officeDocument/2006/relationships/oleObject" Target="../embeddings/oleObject62.bin"/></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4.xml"/><Relationship Id="rId1" Type="http://schemas.openxmlformats.org/officeDocument/2006/relationships/vmlDrawing" Target="../drawings/vmlDrawing19.vml"/><Relationship Id="rId5" Type="http://schemas.openxmlformats.org/officeDocument/2006/relationships/image" Target="../media/image90.emf"/><Relationship Id="rId4" Type="http://schemas.openxmlformats.org/officeDocument/2006/relationships/oleObject" Target="../embeddings/oleObject63.bin"/></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91.png"/></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66.bin"/><Relationship Id="rId13" Type="http://schemas.openxmlformats.org/officeDocument/2006/relationships/image" Target="../media/image96.wmf"/><Relationship Id="rId18" Type="http://schemas.openxmlformats.org/officeDocument/2006/relationships/oleObject" Target="../embeddings/oleObject71.bin"/><Relationship Id="rId3" Type="http://schemas.openxmlformats.org/officeDocument/2006/relationships/image" Target="../media/image1.jpeg"/><Relationship Id="rId21" Type="http://schemas.openxmlformats.org/officeDocument/2006/relationships/image" Target="../media/image100.wmf"/><Relationship Id="rId7" Type="http://schemas.openxmlformats.org/officeDocument/2006/relationships/image" Target="../media/image93.wmf"/><Relationship Id="rId12" Type="http://schemas.openxmlformats.org/officeDocument/2006/relationships/oleObject" Target="../embeddings/oleObject68.bin"/><Relationship Id="rId17" Type="http://schemas.openxmlformats.org/officeDocument/2006/relationships/image" Target="../media/image98.wmf"/><Relationship Id="rId2" Type="http://schemas.openxmlformats.org/officeDocument/2006/relationships/slideLayout" Target="../slideLayouts/slideLayout4.xml"/><Relationship Id="rId16" Type="http://schemas.openxmlformats.org/officeDocument/2006/relationships/oleObject" Target="../embeddings/oleObject70.bin"/><Relationship Id="rId20" Type="http://schemas.openxmlformats.org/officeDocument/2006/relationships/oleObject" Target="../embeddings/oleObject72.bin"/><Relationship Id="rId1" Type="http://schemas.openxmlformats.org/officeDocument/2006/relationships/vmlDrawing" Target="../drawings/vmlDrawing20.vml"/><Relationship Id="rId6" Type="http://schemas.openxmlformats.org/officeDocument/2006/relationships/oleObject" Target="../embeddings/oleObject65.bin"/><Relationship Id="rId11" Type="http://schemas.openxmlformats.org/officeDocument/2006/relationships/image" Target="../media/image95.wmf"/><Relationship Id="rId5" Type="http://schemas.openxmlformats.org/officeDocument/2006/relationships/image" Target="../media/image92.wmf"/><Relationship Id="rId15" Type="http://schemas.openxmlformats.org/officeDocument/2006/relationships/image" Target="../media/image97.wmf"/><Relationship Id="rId10" Type="http://schemas.openxmlformats.org/officeDocument/2006/relationships/oleObject" Target="../embeddings/oleObject67.bin"/><Relationship Id="rId19" Type="http://schemas.openxmlformats.org/officeDocument/2006/relationships/image" Target="../media/image99.wmf"/><Relationship Id="rId4" Type="http://schemas.openxmlformats.org/officeDocument/2006/relationships/oleObject" Target="../embeddings/oleObject64.bin"/><Relationship Id="rId9" Type="http://schemas.openxmlformats.org/officeDocument/2006/relationships/image" Target="../media/image94.wmf"/><Relationship Id="rId14" Type="http://schemas.openxmlformats.org/officeDocument/2006/relationships/oleObject" Target="../embeddings/oleObject69.bin"/></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75.bin"/><Relationship Id="rId3" Type="http://schemas.openxmlformats.org/officeDocument/2006/relationships/image" Target="../media/image1.jpeg"/><Relationship Id="rId7" Type="http://schemas.openxmlformats.org/officeDocument/2006/relationships/image" Target="../media/image102.wmf"/><Relationship Id="rId2" Type="http://schemas.openxmlformats.org/officeDocument/2006/relationships/slideLayout" Target="../slideLayouts/slideLayout4.xml"/><Relationship Id="rId1" Type="http://schemas.openxmlformats.org/officeDocument/2006/relationships/vmlDrawing" Target="../drawings/vmlDrawing21.vml"/><Relationship Id="rId6" Type="http://schemas.openxmlformats.org/officeDocument/2006/relationships/oleObject" Target="../embeddings/oleObject74.bin"/><Relationship Id="rId11" Type="http://schemas.openxmlformats.org/officeDocument/2006/relationships/image" Target="../media/image104.wmf"/><Relationship Id="rId5" Type="http://schemas.openxmlformats.org/officeDocument/2006/relationships/image" Target="../media/image101.wmf"/><Relationship Id="rId10" Type="http://schemas.openxmlformats.org/officeDocument/2006/relationships/oleObject" Target="../embeddings/oleObject76.bin"/><Relationship Id="rId4" Type="http://schemas.openxmlformats.org/officeDocument/2006/relationships/oleObject" Target="../embeddings/oleObject73.bin"/><Relationship Id="rId9" Type="http://schemas.openxmlformats.org/officeDocument/2006/relationships/image" Target="../media/image103.wmf"/></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79.bin"/><Relationship Id="rId13" Type="http://schemas.openxmlformats.org/officeDocument/2006/relationships/image" Target="../media/image109.wmf"/><Relationship Id="rId3" Type="http://schemas.openxmlformats.org/officeDocument/2006/relationships/image" Target="../media/image1.jpeg"/><Relationship Id="rId7" Type="http://schemas.openxmlformats.org/officeDocument/2006/relationships/image" Target="../media/image106.wmf"/><Relationship Id="rId12" Type="http://schemas.openxmlformats.org/officeDocument/2006/relationships/oleObject" Target="../embeddings/oleObject81.bin"/><Relationship Id="rId2" Type="http://schemas.openxmlformats.org/officeDocument/2006/relationships/slideLayout" Target="../slideLayouts/slideLayout4.xml"/><Relationship Id="rId1" Type="http://schemas.openxmlformats.org/officeDocument/2006/relationships/vmlDrawing" Target="../drawings/vmlDrawing22.vml"/><Relationship Id="rId6" Type="http://schemas.openxmlformats.org/officeDocument/2006/relationships/oleObject" Target="../embeddings/oleObject78.bin"/><Relationship Id="rId11" Type="http://schemas.openxmlformats.org/officeDocument/2006/relationships/image" Target="../media/image108.wmf"/><Relationship Id="rId5" Type="http://schemas.openxmlformats.org/officeDocument/2006/relationships/image" Target="../media/image105.wmf"/><Relationship Id="rId10" Type="http://schemas.openxmlformats.org/officeDocument/2006/relationships/oleObject" Target="../embeddings/oleObject80.bin"/><Relationship Id="rId4" Type="http://schemas.openxmlformats.org/officeDocument/2006/relationships/oleObject" Target="../embeddings/oleObject77.bin"/><Relationship Id="rId9" Type="http://schemas.openxmlformats.org/officeDocument/2006/relationships/image" Target="../media/image107.wmf"/></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84.bin"/><Relationship Id="rId3" Type="http://schemas.openxmlformats.org/officeDocument/2006/relationships/image" Target="../media/image1.jpeg"/><Relationship Id="rId7" Type="http://schemas.openxmlformats.org/officeDocument/2006/relationships/image" Target="../media/image111.wmf"/><Relationship Id="rId2" Type="http://schemas.openxmlformats.org/officeDocument/2006/relationships/slideLayout" Target="../slideLayouts/slideLayout4.xml"/><Relationship Id="rId1" Type="http://schemas.openxmlformats.org/officeDocument/2006/relationships/vmlDrawing" Target="../drawings/vmlDrawing23.vml"/><Relationship Id="rId6" Type="http://schemas.openxmlformats.org/officeDocument/2006/relationships/oleObject" Target="../embeddings/oleObject83.bin"/><Relationship Id="rId5" Type="http://schemas.openxmlformats.org/officeDocument/2006/relationships/image" Target="../media/image110.emf"/><Relationship Id="rId4" Type="http://schemas.openxmlformats.org/officeDocument/2006/relationships/oleObject" Target="../embeddings/oleObject82.bin"/><Relationship Id="rId9" Type="http://schemas.openxmlformats.org/officeDocument/2006/relationships/image" Target="../media/image112.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87.bin"/><Relationship Id="rId13" Type="http://schemas.openxmlformats.org/officeDocument/2006/relationships/image" Target="../media/image116.wmf"/><Relationship Id="rId18" Type="http://schemas.openxmlformats.org/officeDocument/2006/relationships/oleObject" Target="../embeddings/oleObject92.bin"/><Relationship Id="rId3" Type="http://schemas.openxmlformats.org/officeDocument/2006/relationships/image" Target="../media/image1.jpeg"/><Relationship Id="rId7" Type="http://schemas.openxmlformats.org/officeDocument/2006/relationships/image" Target="../media/image96.wmf"/><Relationship Id="rId12" Type="http://schemas.openxmlformats.org/officeDocument/2006/relationships/oleObject" Target="../embeddings/oleObject89.bin"/><Relationship Id="rId17" Type="http://schemas.openxmlformats.org/officeDocument/2006/relationships/image" Target="../media/image118.wmf"/><Relationship Id="rId2" Type="http://schemas.openxmlformats.org/officeDocument/2006/relationships/slideLayout" Target="../slideLayouts/slideLayout4.xml"/><Relationship Id="rId16" Type="http://schemas.openxmlformats.org/officeDocument/2006/relationships/oleObject" Target="../embeddings/oleObject91.bin"/><Relationship Id="rId1" Type="http://schemas.openxmlformats.org/officeDocument/2006/relationships/vmlDrawing" Target="../drawings/vmlDrawing24.vml"/><Relationship Id="rId6" Type="http://schemas.openxmlformats.org/officeDocument/2006/relationships/oleObject" Target="../embeddings/oleObject86.bin"/><Relationship Id="rId11" Type="http://schemas.openxmlformats.org/officeDocument/2006/relationships/image" Target="../media/image115.wmf"/><Relationship Id="rId5" Type="http://schemas.openxmlformats.org/officeDocument/2006/relationships/image" Target="../media/image113.wmf"/><Relationship Id="rId15" Type="http://schemas.openxmlformats.org/officeDocument/2006/relationships/image" Target="../media/image117.wmf"/><Relationship Id="rId10" Type="http://schemas.openxmlformats.org/officeDocument/2006/relationships/oleObject" Target="../embeddings/oleObject88.bin"/><Relationship Id="rId19" Type="http://schemas.openxmlformats.org/officeDocument/2006/relationships/image" Target="../media/image119.wmf"/><Relationship Id="rId4" Type="http://schemas.openxmlformats.org/officeDocument/2006/relationships/oleObject" Target="../embeddings/oleObject85.bin"/><Relationship Id="rId9" Type="http://schemas.openxmlformats.org/officeDocument/2006/relationships/image" Target="../media/image114.wmf"/><Relationship Id="rId14" Type="http://schemas.openxmlformats.org/officeDocument/2006/relationships/oleObject" Target="../embeddings/oleObject90.bin"/></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21.wmf"/><Relationship Id="rId2" Type="http://schemas.openxmlformats.org/officeDocument/2006/relationships/slideLayout" Target="../slideLayouts/slideLayout4.xml"/><Relationship Id="rId1" Type="http://schemas.openxmlformats.org/officeDocument/2006/relationships/vmlDrawing" Target="../drawings/vmlDrawing25.vml"/><Relationship Id="rId6" Type="http://schemas.openxmlformats.org/officeDocument/2006/relationships/oleObject" Target="../embeddings/oleObject94.bin"/><Relationship Id="rId5" Type="http://schemas.openxmlformats.org/officeDocument/2006/relationships/image" Target="../media/image120.wmf"/><Relationship Id="rId4" Type="http://schemas.openxmlformats.org/officeDocument/2006/relationships/oleObject" Target="../embeddings/oleObject93.bin"/></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23.wmf"/><Relationship Id="rId2" Type="http://schemas.openxmlformats.org/officeDocument/2006/relationships/slideLayout" Target="../slideLayouts/slideLayout4.xml"/><Relationship Id="rId1" Type="http://schemas.openxmlformats.org/officeDocument/2006/relationships/vmlDrawing" Target="../drawings/vmlDrawing26.vml"/><Relationship Id="rId6" Type="http://schemas.openxmlformats.org/officeDocument/2006/relationships/oleObject" Target="../embeddings/oleObject96.bin"/><Relationship Id="rId5" Type="http://schemas.openxmlformats.org/officeDocument/2006/relationships/image" Target="../media/image122.wmf"/><Relationship Id="rId4" Type="http://schemas.openxmlformats.org/officeDocument/2006/relationships/oleObject" Target="../embeddings/oleObject95.bin"/></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25.wmf"/><Relationship Id="rId2" Type="http://schemas.openxmlformats.org/officeDocument/2006/relationships/slideLayout" Target="../slideLayouts/slideLayout4.xml"/><Relationship Id="rId1" Type="http://schemas.openxmlformats.org/officeDocument/2006/relationships/vmlDrawing" Target="../drawings/vmlDrawing27.vml"/><Relationship Id="rId6" Type="http://schemas.openxmlformats.org/officeDocument/2006/relationships/oleObject" Target="../embeddings/oleObject98.bin"/><Relationship Id="rId5" Type="http://schemas.openxmlformats.org/officeDocument/2006/relationships/image" Target="../media/image124.wmf"/><Relationship Id="rId4" Type="http://schemas.openxmlformats.org/officeDocument/2006/relationships/oleObject" Target="../embeddings/oleObject97.bin"/></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4.xml"/><Relationship Id="rId1" Type="http://schemas.openxmlformats.org/officeDocument/2006/relationships/vmlDrawing" Target="../drawings/vmlDrawing28.vml"/><Relationship Id="rId5" Type="http://schemas.openxmlformats.org/officeDocument/2006/relationships/image" Target="../media/image126.emf"/><Relationship Id="rId4" Type="http://schemas.openxmlformats.org/officeDocument/2006/relationships/oleObject" Target="../embeddings/oleObject99.bin"/></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102.bin"/><Relationship Id="rId3" Type="http://schemas.openxmlformats.org/officeDocument/2006/relationships/image" Target="../media/image1.jpeg"/><Relationship Id="rId7" Type="http://schemas.openxmlformats.org/officeDocument/2006/relationships/image" Target="../media/image127.wmf"/><Relationship Id="rId2" Type="http://schemas.openxmlformats.org/officeDocument/2006/relationships/slideLayout" Target="../slideLayouts/slideLayout4.xml"/><Relationship Id="rId1" Type="http://schemas.openxmlformats.org/officeDocument/2006/relationships/vmlDrawing" Target="../drawings/vmlDrawing29.vml"/><Relationship Id="rId6" Type="http://schemas.openxmlformats.org/officeDocument/2006/relationships/oleObject" Target="../embeddings/oleObject101.bin"/><Relationship Id="rId5" Type="http://schemas.openxmlformats.org/officeDocument/2006/relationships/image" Target="../media/image122.wmf"/><Relationship Id="rId4" Type="http://schemas.openxmlformats.org/officeDocument/2006/relationships/oleObject" Target="../embeddings/oleObject100.bin"/><Relationship Id="rId9" Type="http://schemas.openxmlformats.org/officeDocument/2006/relationships/image" Target="../media/image128.wmf"/></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105.bin"/><Relationship Id="rId13" Type="http://schemas.openxmlformats.org/officeDocument/2006/relationships/image" Target="../media/image132.wmf"/><Relationship Id="rId18" Type="http://schemas.openxmlformats.org/officeDocument/2006/relationships/oleObject" Target="../embeddings/oleObject110.bin"/><Relationship Id="rId3" Type="http://schemas.openxmlformats.org/officeDocument/2006/relationships/image" Target="../media/image1.jpeg"/><Relationship Id="rId21" Type="http://schemas.openxmlformats.org/officeDocument/2006/relationships/image" Target="../media/image136.wmf"/><Relationship Id="rId7" Type="http://schemas.openxmlformats.org/officeDocument/2006/relationships/image" Target="../media/image96.wmf"/><Relationship Id="rId12" Type="http://schemas.openxmlformats.org/officeDocument/2006/relationships/oleObject" Target="../embeddings/oleObject107.bin"/><Relationship Id="rId17" Type="http://schemas.openxmlformats.org/officeDocument/2006/relationships/image" Target="../media/image134.wmf"/><Relationship Id="rId2" Type="http://schemas.openxmlformats.org/officeDocument/2006/relationships/slideLayout" Target="../slideLayouts/slideLayout4.xml"/><Relationship Id="rId16" Type="http://schemas.openxmlformats.org/officeDocument/2006/relationships/oleObject" Target="../embeddings/oleObject109.bin"/><Relationship Id="rId20" Type="http://schemas.openxmlformats.org/officeDocument/2006/relationships/oleObject" Target="../embeddings/oleObject111.bin"/><Relationship Id="rId1" Type="http://schemas.openxmlformats.org/officeDocument/2006/relationships/vmlDrawing" Target="../drawings/vmlDrawing30.vml"/><Relationship Id="rId6" Type="http://schemas.openxmlformats.org/officeDocument/2006/relationships/oleObject" Target="../embeddings/oleObject104.bin"/><Relationship Id="rId11" Type="http://schemas.openxmlformats.org/officeDocument/2006/relationships/image" Target="../media/image131.wmf"/><Relationship Id="rId5" Type="http://schemas.openxmlformats.org/officeDocument/2006/relationships/image" Target="../media/image129.wmf"/><Relationship Id="rId15" Type="http://schemas.openxmlformats.org/officeDocument/2006/relationships/image" Target="../media/image133.wmf"/><Relationship Id="rId23" Type="http://schemas.openxmlformats.org/officeDocument/2006/relationships/image" Target="../media/image137.wmf"/><Relationship Id="rId10" Type="http://schemas.openxmlformats.org/officeDocument/2006/relationships/oleObject" Target="../embeddings/oleObject106.bin"/><Relationship Id="rId19" Type="http://schemas.openxmlformats.org/officeDocument/2006/relationships/image" Target="../media/image135.wmf"/><Relationship Id="rId4" Type="http://schemas.openxmlformats.org/officeDocument/2006/relationships/oleObject" Target="../embeddings/oleObject103.bin"/><Relationship Id="rId9" Type="http://schemas.openxmlformats.org/officeDocument/2006/relationships/image" Target="../media/image130.wmf"/><Relationship Id="rId14" Type="http://schemas.openxmlformats.org/officeDocument/2006/relationships/oleObject" Target="../embeddings/oleObject108.bin"/><Relationship Id="rId22" Type="http://schemas.openxmlformats.org/officeDocument/2006/relationships/oleObject" Target="../embeddings/oleObject112.bin"/></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39.wmf"/><Relationship Id="rId2" Type="http://schemas.openxmlformats.org/officeDocument/2006/relationships/slideLayout" Target="../slideLayouts/slideLayout4.xml"/><Relationship Id="rId1" Type="http://schemas.openxmlformats.org/officeDocument/2006/relationships/vmlDrawing" Target="../drawings/vmlDrawing31.vml"/><Relationship Id="rId6" Type="http://schemas.openxmlformats.org/officeDocument/2006/relationships/oleObject" Target="../embeddings/oleObject114.bin"/><Relationship Id="rId5" Type="http://schemas.openxmlformats.org/officeDocument/2006/relationships/image" Target="../media/image138.wmf"/><Relationship Id="rId4" Type="http://schemas.openxmlformats.org/officeDocument/2006/relationships/oleObject" Target="../embeddings/oleObject113.bin"/></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4.xml"/><Relationship Id="rId1" Type="http://schemas.openxmlformats.org/officeDocument/2006/relationships/vmlDrawing" Target="../drawings/vmlDrawing32.vml"/><Relationship Id="rId5" Type="http://schemas.openxmlformats.org/officeDocument/2006/relationships/image" Target="../media/image140.emf"/><Relationship Id="rId4" Type="http://schemas.openxmlformats.org/officeDocument/2006/relationships/oleObject" Target="../embeddings/oleObject115.bin"/></Relationships>
</file>

<file path=ppt/slides/_rels/slide61.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4.xml"/><Relationship Id="rId1" Type="http://schemas.openxmlformats.org/officeDocument/2006/relationships/vmlDrawing" Target="../drawings/vmlDrawing33.vml"/><Relationship Id="rId5" Type="http://schemas.openxmlformats.org/officeDocument/2006/relationships/image" Target="../media/image144.emf"/><Relationship Id="rId4" Type="http://schemas.openxmlformats.org/officeDocument/2006/relationships/oleObject" Target="../embeddings/oleObject116.bin"/></Relationships>
</file>

<file path=ppt/slides/_rels/slide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jpeg"/></Relationships>
</file>

<file path=ppt/slides/_rels/slide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17.bin"/><Relationship Id="rId2" Type="http://schemas.openxmlformats.org/officeDocument/2006/relationships/slideLayout" Target="../slideLayouts/slideLayout4.xml"/><Relationship Id="rId1" Type="http://schemas.openxmlformats.org/officeDocument/2006/relationships/vmlDrawing" Target="../drawings/vmlDrawing34.vml"/><Relationship Id="rId5" Type="http://schemas.openxmlformats.org/officeDocument/2006/relationships/image" Target="../media/image1.jpeg"/><Relationship Id="rId4" Type="http://schemas.openxmlformats.org/officeDocument/2006/relationships/image" Target="../media/image145.emf"/></Relationships>
</file>

<file path=ppt/slides/_rels/slide7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6.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118.bin"/><Relationship Id="rId2" Type="http://schemas.openxmlformats.org/officeDocument/2006/relationships/slideLayout" Target="../slideLayouts/slideLayout4.xml"/><Relationship Id="rId1" Type="http://schemas.openxmlformats.org/officeDocument/2006/relationships/vmlDrawing" Target="../drawings/vmlDrawing35.vml"/><Relationship Id="rId5" Type="http://schemas.openxmlformats.org/officeDocument/2006/relationships/image" Target="../media/image1.jpeg"/><Relationship Id="rId4" Type="http://schemas.openxmlformats.org/officeDocument/2006/relationships/image" Target="../media/image147.emf"/></Relationships>
</file>

<file path=ppt/slides/_rels/slide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jpeg"/></Relationships>
</file>

<file path=ppt/slides/_rels/slide80.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4.xml"/><Relationship Id="rId1" Type="http://schemas.openxmlformats.org/officeDocument/2006/relationships/vmlDrawing" Target="../drawings/vmlDrawing36.vml"/><Relationship Id="rId5" Type="http://schemas.openxmlformats.org/officeDocument/2006/relationships/image" Target="../media/image149.emf"/><Relationship Id="rId4" Type="http://schemas.openxmlformats.org/officeDocument/2006/relationships/oleObject" Target="../embeddings/oleObject119.bin"/></Relationships>
</file>

<file path=ppt/slides/_rels/slide8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120.bin"/><Relationship Id="rId2" Type="http://schemas.openxmlformats.org/officeDocument/2006/relationships/slideLayout" Target="../slideLayouts/slideLayout4.xml"/><Relationship Id="rId1" Type="http://schemas.openxmlformats.org/officeDocument/2006/relationships/vmlDrawing" Target="../drawings/vmlDrawing37.vml"/><Relationship Id="rId5" Type="http://schemas.openxmlformats.org/officeDocument/2006/relationships/image" Target="../media/image1.jpeg"/><Relationship Id="rId4" Type="http://schemas.openxmlformats.org/officeDocument/2006/relationships/image" Target="../media/image150.emf"/></Relationships>
</file>

<file path=ppt/slides/_rels/slide9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121.bin"/><Relationship Id="rId2" Type="http://schemas.openxmlformats.org/officeDocument/2006/relationships/slideLayout" Target="../slideLayouts/slideLayout4.xml"/><Relationship Id="rId1" Type="http://schemas.openxmlformats.org/officeDocument/2006/relationships/vmlDrawing" Target="../drawings/vmlDrawing38.vml"/><Relationship Id="rId5" Type="http://schemas.openxmlformats.org/officeDocument/2006/relationships/image" Target="../media/image1.jpeg"/><Relationship Id="rId4" Type="http://schemas.openxmlformats.org/officeDocument/2006/relationships/image" Target="../media/image152.emf"/></Relationships>
</file>

<file path=ppt/slides/_rels/slide9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4.xml"/><Relationship Id="rId1" Type="http://schemas.openxmlformats.org/officeDocument/2006/relationships/vmlDrawing" Target="../drawings/vmlDrawing39.vml"/><Relationship Id="rId5" Type="http://schemas.openxmlformats.org/officeDocument/2006/relationships/image" Target="../media/image153.emf"/><Relationship Id="rId4" Type="http://schemas.openxmlformats.org/officeDocument/2006/relationships/oleObject" Target="../embeddings/oleObject122.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rgbClr val="FFFFCC"/>
        </a:solidFill>
        <a:effectLst/>
      </p:bgPr>
    </p:bg>
    <p:spTree>
      <p:nvGrpSpPr>
        <p:cNvPr id="1" name=""/>
        <p:cNvGrpSpPr/>
        <p:nvPr/>
      </p:nvGrpSpPr>
      <p:grpSpPr>
        <a:xfrm>
          <a:off x="0" y="0"/>
          <a:ext cx="0" cy="0"/>
          <a:chOff x="0" y="0"/>
          <a:chExt cx="0" cy="0"/>
        </a:xfrm>
      </p:grpSpPr>
      <p:sp>
        <p:nvSpPr>
          <p:cNvPr id="2061" name="Rectangle 13"/>
          <p:cNvSpPr>
            <a:spLocks noGrp="1" noChangeArrowheads="1"/>
          </p:cNvSpPr>
          <p:nvPr>
            <p:ph type="title"/>
          </p:nvPr>
        </p:nvSpPr>
        <p:spPr>
          <a:xfrm>
            <a:off x="304800" y="1752600"/>
            <a:ext cx="8229600" cy="3048000"/>
          </a:xfrm>
        </p:spPr>
        <p:txBody>
          <a:bodyPr/>
          <a:lstStyle/>
          <a:p>
            <a:pPr eaLnBrk="1" hangingPunct="1">
              <a:defRPr/>
            </a:pPr>
            <a:r>
              <a:rPr lang="en-US" b="1" dirty="0" smtClean="0">
                <a:cs typeface="+mj-cs"/>
              </a:rPr>
              <a:t>Chapter 2</a:t>
            </a:r>
            <a:r>
              <a:rPr lang="en-US" dirty="0" smtClean="0">
                <a:cs typeface="+mj-cs"/>
              </a:rPr>
              <a:t/>
            </a:r>
            <a:br>
              <a:rPr lang="en-US" dirty="0" smtClean="0">
                <a:cs typeface="+mj-cs"/>
              </a:rPr>
            </a:br>
            <a:r>
              <a:rPr lang="en-US" dirty="0" smtClean="0">
                <a:cs typeface="+mj-cs"/>
              </a:rPr>
              <a:t/>
            </a:r>
            <a:br>
              <a:rPr lang="en-US" dirty="0" smtClean="0">
                <a:cs typeface="+mj-cs"/>
              </a:rPr>
            </a:br>
            <a:r>
              <a:rPr lang="en-US" b="1" dirty="0" smtClean="0">
                <a:cs typeface="+mj-cs"/>
              </a:rPr>
              <a:t>Applications of the Derivative</a:t>
            </a:r>
          </a:p>
        </p:txBody>
      </p:sp>
      <p:sp>
        <p:nvSpPr>
          <p:cNvPr id="2063" name="Text Box 15"/>
          <p:cNvSpPr txBox="1">
            <a:spLocks noChangeArrowheads="1"/>
          </p:cNvSpPr>
          <p:nvPr/>
        </p:nvSpPr>
        <p:spPr bwMode="auto">
          <a:xfrm>
            <a:off x="0" y="528638"/>
            <a:ext cx="9144000" cy="385762"/>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063"/>
                                        </p:tgtEl>
                                        <p:attrNameLst>
                                          <p:attrName>style.visibility</p:attrName>
                                        </p:attrNameLst>
                                      </p:cBhvr>
                                      <p:to>
                                        <p:strVal val="visible"/>
                                      </p:to>
                                    </p:set>
                                    <p:anim calcmode="lin" valueType="num">
                                      <p:cBhvr additive="base">
                                        <p:cTn id="7" dur="500" fill="hold"/>
                                        <p:tgtEl>
                                          <p:spTgt spid="2063"/>
                                        </p:tgtEl>
                                        <p:attrNameLst>
                                          <p:attrName>ppt_x</p:attrName>
                                        </p:attrNameLst>
                                      </p:cBhvr>
                                      <p:tavLst>
                                        <p:tav tm="0">
                                          <p:val>
                                            <p:strVal val="0-#ppt_w/2"/>
                                          </p:val>
                                        </p:tav>
                                        <p:tav tm="100000">
                                          <p:val>
                                            <p:strVal val="#ppt_x"/>
                                          </p:val>
                                        </p:tav>
                                      </p:tavLst>
                                    </p:anim>
                                    <p:anim calcmode="lin" valueType="num">
                                      <p:cBhvr additive="base">
                                        <p:cTn id="8" dur="500" fill="hold"/>
                                        <p:tgtEl>
                                          <p:spTgt spid="20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3"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23" name="Rectangle 3"/>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Concavity</a:t>
            </a:r>
          </a:p>
        </p:txBody>
      </p:sp>
      <p:sp>
        <p:nvSpPr>
          <p:cNvPr id="389124"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389133" name="Text Box 13" descr="Blue tissue paper"/>
          <p:cNvSpPr txBox="1">
            <a:spLocks noChangeArrowheads="1"/>
          </p:cNvSpPr>
          <p:nvPr/>
        </p:nvSpPr>
        <p:spPr bwMode="auto">
          <a:xfrm>
            <a:off x="2286000" y="5972175"/>
            <a:ext cx="1295400" cy="336550"/>
          </a:xfrm>
          <a:prstGeom prst="rect">
            <a:avLst/>
          </a:prstGeom>
          <a:noFill/>
          <a:ln>
            <a:noFill/>
          </a:ln>
          <a:effectLst/>
          <a:extLst>
            <a:ext uri="{909E8E84-426E-40dd-AFC4-6F175D3DCCD1}">
              <a14:hiddenFill xmlns="" xmlns:a14="http://schemas.microsoft.com/office/drawing/2010/main">
                <a:blipFill dpi="0" rotWithShape="1">
                  <a:blip r:embed="rId4"/>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600" b="1" smtClean="0">
                <a:latin typeface="Times New Roman" charset="0"/>
                <a:cs typeface="+mn-cs"/>
              </a:rPr>
              <a:t>Concave Up</a:t>
            </a:r>
          </a:p>
        </p:txBody>
      </p:sp>
      <p:sp>
        <p:nvSpPr>
          <p:cNvPr id="389134" name="Text Box 14" descr="Blue tissue paper"/>
          <p:cNvSpPr txBox="1">
            <a:spLocks noChangeArrowheads="1"/>
          </p:cNvSpPr>
          <p:nvPr/>
        </p:nvSpPr>
        <p:spPr bwMode="auto">
          <a:xfrm>
            <a:off x="5715000" y="5988050"/>
            <a:ext cx="1524000" cy="336550"/>
          </a:xfrm>
          <a:prstGeom prst="rect">
            <a:avLst/>
          </a:prstGeom>
          <a:noFill/>
          <a:ln>
            <a:noFill/>
          </a:ln>
          <a:effectLst/>
          <a:extLst>
            <a:ext uri="{909E8E84-426E-40dd-AFC4-6F175D3DCCD1}">
              <a14:hiddenFill xmlns="" xmlns:a14="http://schemas.microsoft.com/office/drawing/2010/main">
                <a:blipFill dpi="0" rotWithShape="1">
                  <a:blip r:embed="rId4"/>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600" b="1" smtClean="0">
                <a:latin typeface="Times New Roman" charset="0"/>
                <a:cs typeface="+mn-cs"/>
              </a:rPr>
              <a:t>Concave Down</a:t>
            </a:r>
          </a:p>
        </p:txBody>
      </p:sp>
      <p:sp>
        <p:nvSpPr>
          <p:cNvPr id="16393" name="Comment 16"/>
          <p:cNvSpPr>
            <a:spLocks noRot="1" noChangeAspect="1" noEditPoints="1" noChangeArrowheads="1" noChangeShapeType="1" noTextEdit="1"/>
          </p:cNvSpPr>
          <p:nvPr/>
        </p:nvSpPr>
        <p:spPr bwMode="auto">
          <a:xfrm>
            <a:off x="7162800" y="3811587"/>
            <a:ext cx="1357313" cy="303213"/>
          </a:xfrm>
          <a:custGeom>
            <a:avLst/>
            <a:gdLst>
              <a:gd name="T0" fmla="*/ 266619681 w 3771"/>
              <a:gd name="T1" fmla="*/ 1431080216 h 844"/>
              <a:gd name="T2" fmla="*/ 244207280 w 3771"/>
              <a:gd name="T3" fmla="*/ 1424626881 h 844"/>
              <a:gd name="T4" fmla="*/ 337355449 w 3771"/>
              <a:gd name="T5" fmla="*/ 1450310890 h 844"/>
              <a:gd name="T6" fmla="*/ 218426251 w 3771"/>
              <a:gd name="T7" fmla="*/ 1472639438 h 844"/>
              <a:gd name="T8" fmla="*/ 420917123 w 3771"/>
              <a:gd name="T9" fmla="*/ 1459861740 h 844"/>
              <a:gd name="T10" fmla="*/ 478827344 w 3771"/>
              <a:gd name="T11" fmla="*/ 1437404219 h 844"/>
              <a:gd name="T12" fmla="*/ 433743029 w 3771"/>
              <a:gd name="T13" fmla="*/ 1408622695 h 844"/>
              <a:gd name="T14" fmla="*/ 449807625 w 3771"/>
              <a:gd name="T15" fmla="*/ 1411849542 h 844"/>
              <a:gd name="T16" fmla="*/ 436981719 w 3771"/>
              <a:gd name="T17" fmla="*/ 1434177731 h 844"/>
              <a:gd name="T18" fmla="*/ 459524057 w 3771"/>
              <a:gd name="T19" fmla="*/ 1466315076 h 844"/>
              <a:gd name="T20" fmla="*/ 488414200 w 3771"/>
              <a:gd name="T21" fmla="*/ 1440631066 h 844"/>
              <a:gd name="T22" fmla="*/ 343833190 w 3771"/>
              <a:gd name="T23" fmla="*/ 1434177731 h 844"/>
              <a:gd name="T24" fmla="*/ 337355449 w 3771"/>
              <a:gd name="T25" fmla="*/ 1392618509 h 844"/>
              <a:gd name="T26" fmla="*/ 369484642 w 3771"/>
              <a:gd name="T27" fmla="*/ 1411849542 h 844"/>
              <a:gd name="T28" fmla="*/ 337355449 w 3771"/>
              <a:gd name="T29" fmla="*/ 1424626881 h 844"/>
              <a:gd name="T30" fmla="*/ 331007644 w 3771"/>
              <a:gd name="T31" fmla="*/ 1463088587 h 844"/>
              <a:gd name="T32" fmla="*/ 308465306 w 3771"/>
              <a:gd name="T33" fmla="*/ 1475865926 h 844"/>
              <a:gd name="T34" fmla="*/ 289162019 w 3771"/>
              <a:gd name="T35" fmla="*/ 1447084402 h 844"/>
              <a:gd name="T36" fmla="*/ 166993771 w 3771"/>
              <a:gd name="T37" fmla="*/ 1437404219 h 844"/>
              <a:gd name="T38" fmla="*/ 231381374 w 3771"/>
              <a:gd name="T39" fmla="*/ 1440631066 h 844"/>
              <a:gd name="T40" fmla="*/ 247445970 w 3771"/>
              <a:gd name="T41" fmla="*/ 1456635252 h 844"/>
              <a:gd name="T42" fmla="*/ 234490488 w 3771"/>
              <a:gd name="T43" fmla="*/ 1456635252 h 844"/>
              <a:gd name="T44" fmla="*/ 231381374 w 3771"/>
              <a:gd name="T45" fmla="*/ 1434177731 h 844"/>
              <a:gd name="T46" fmla="*/ 240968229 w 3771"/>
              <a:gd name="T47" fmla="*/ 1418173545 h 844"/>
              <a:gd name="T48" fmla="*/ 163884297 w 3771"/>
              <a:gd name="T49" fmla="*/ 1427853369 h 844"/>
              <a:gd name="T50" fmla="*/ 228142683 w 3771"/>
              <a:gd name="T51" fmla="*/ 1450310890 h 844"/>
              <a:gd name="T52" fmla="*/ 131755104 w 3771"/>
              <a:gd name="T53" fmla="*/ 1437404219 h 844"/>
              <a:gd name="T54" fmla="*/ 70606191 w 3771"/>
              <a:gd name="T55" fmla="*/ 1482319261 h 844"/>
              <a:gd name="T56" fmla="*/ 122038672 w 3771"/>
              <a:gd name="T57" fmla="*/ 1437404219 h 844"/>
              <a:gd name="T58" fmla="*/ 192774799 w 3771"/>
              <a:gd name="T59" fmla="*/ 1424626881 h 844"/>
              <a:gd name="T60" fmla="*/ 189535749 w 3771"/>
              <a:gd name="T61" fmla="*/ 1453408405 h 844"/>
              <a:gd name="T62" fmla="*/ 183058008 w 3771"/>
              <a:gd name="T63" fmla="*/ 1463088587 h 844"/>
              <a:gd name="T64" fmla="*/ 228142683 w 3771"/>
              <a:gd name="T65" fmla="*/ 1453408405 h 844"/>
              <a:gd name="T66" fmla="*/ 128516413 w 3771"/>
              <a:gd name="T67" fmla="*/ 1408622695 h 844"/>
              <a:gd name="T68" fmla="*/ 48193790 w 3771"/>
              <a:gd name="T69" fmla="*/ 1408622695 h 844"/>
              <a:gd name="T70" fmla="*/ 93148529 w 3771"/>
              <a:gd name="T71" fmla="*/ 1395845357 h 844"/>
              <a:gd name="T72" fmla="*/ 12825906 w 3771"/>
              <a:gd name="T73" fmla="*/ 1399071845 h 844"/>
              <a:gd name="T74" fmla="*/ 48193790 w 3771"/>
              <a:gd name="T75" fmla="*/ 1386165174 h 844"/>
              <a:gd name="T76" fmla="*/ 102735385 w 3771"/>
              <a:gd name="T77" fmla="*/ 1408622695 h 844"/>
              <a:gd name="T78" fmla="*/ 83561674 w 3771"/>
              <a:gd name="T79" fmla="*/ 1411849542 h 844"/>
              <a:gd name="T80" fmla="*/ 86670788 w 3771"/>
              <a:gd name="T81" fmla="*/ 1418173545 h 844"/>
              <a:gd name="T82" fmla="*/ 86670788 w 3771"/>
              <a:gd name="T83" fmla="*/ 1443857554 h 844"/>
              <a:gd name="T84" fmla="*/ 109213126 w 3771"/>
              <a:gd name="T85" fmla="*/ 1431080216 h 844"/>
              <a:gd name="T86" fmla="*/ 131755104 w 3771"/>
              <a:gd name="T87" fmla="*/ 1443857554 h 844"/>
              <a:gd name="T88" fmla="*/ 160645606 w 3771"/>
              <a:gd name="T89" fmla="*/ 1447084402 h 844"/>
              <a:gd name="T90" fmla="*/ 96387220 w 3771"/>
              <a:gd name="T91" fmla="*/ 1450310890 h 844"/>
              <a:gd name="T92" fmla="*/ 115690867 w 3771"/>
              <a:gd name="T93" fmla="*/ 1450310890 h 844"/>
              <a:gd name="T94" fmla="*/ 112451816 w 3771"/>
              <a:gd name="T95" fmla="*/ 1447084402 h 844"/>
              <a:gd name="T96" fmla="*/ 41716049 w 3771"/>
              <a:gd name="T97" fmla="*/ 1440631066 h 844"/>
              <a:gd name="T98" fmla="*/ 6348165 w 3771"/>
              <a:gd name="T99" fmla="*/ 1415076030 h 844"/>
              <a:gd name="T100" fmla="*/ 41716049 w 3771"/>
              <a:gd name="T101" fmla="*/ 1431080216 h 844"/>
              <a:gd name="T102" fmla="*/ 83561674 w 3771"/>
              <a:gd name="T103" fmla="*/ 1427853369 h 844"/>
              <a:gd name="T104" fmla="*/ 102735385 w 3771"/>
              <a:gd name="T105" fmla="*/ 1443857554 h 844"/>
              <a:gd name="T106" fmla="*/ 57780645 w 3771"/>
              <a:gd name="T107" fmla="*/ 1443857554 h 844"/>
              <a:gd name="T108" fmla="*/ 44954739 w 3771"/>
              <a:gd name="T109" fmla="*/ 1456635252 h 844"/>
              <a:gd name="T110" fmla="*/ 89909838 w 3771"/>
              <a:gd name="T111" fmla="*/ 1463088587 h 844"/>
              <a:gd name="T112" fmla="*/ 89909838 w 3771"/>
              <a:gd name="T113" fmla="*/ 1469412590 h 844"/>
              <a:gd name="T114" fmla="*/ 35238307 w 3771"/>
              <a:gd name="T115" fmla="*/ 1447084402 h 8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771" h="844" extrusionOk="0">
                <a:moveTo>
                  <a:pt x="1860" y="396"/>
                </a:moveTo>
                <a:cubicBezTo>
                  <a:pt x="1835" y="396"/>
                  <a:pt x="1827" y="396"/>
                  <a:pt x="1810" y="396"/>
                </a:cubicBezTo>
                <a:cubicBezTo>
                  <a:pt x="1934" y="414"/>
                  <a:pt x="2053" y="421"/>
                  <a:pt x="2182" y="421"/>
                </a:cubicBezTo>
                <a:cubicBezTo>
                  <a:pt x="2190" y="421"/>
                  <a:pt x="2443" y="400"/>
                  <a:pt x="2430" y="347"/>
                </a:cubicBezTo>
                <a:cubicBezTo>
                  <a:pt x="2423" y="317"/>
                  <a:pt x="2253" y="320"/>
                  <a:pt x="2232" y="322"/>
                </a:cubicBezTo>
                <a:cubicBezTo>
                  <a:pt x="2211" y="324"/>
                  <a:pt x="2055" y="365"/>
                  <a:pt x="2058" y="372"/>
                </a:cubicBezTo>
                <a:cubicBezTo>
                  <a:pt x="2077" y="413"/>
                  <a:pt x="2299" y="396"/>
                  <a:pt x="2406" y="396"/>
                </a:cubicBezTo>
                <a:cubicBezTo>
                  <a:pt x="2602" y="396"/>
                  <a:pt x="2943" y="457"/>
                  <a:pt x="3125" y="372"/>
                </a:cubicBezTo>
                <a:cubicBezTo>
                  <a:pt x="3199" y="337"/>
                  <a:pt x="3085" y="348"/>
                  <a:pt x="3051" y="347"/>
                </a:cubicBezTo>
                <a:cubicBezTo>
                  <a:pt x="2828" y="339"/>
                  <a:pt x="2607" y="322"/>
                  <a:pt x="2381" y="322"/>
                </a:cubicBezTo>
                <a:cubicBezTo>
                  <a:pt x="2207" y="322"/>
                  <a:pt x="2166" y="322"/>
                  <a:pt x="2058" y="322"/>
                </a:cubicBezTo>
                <a:cubicBezTo>
                  <a:pt x="1967" y="322"/>
                  <a:pt x="1943" y="322"/>
                  <a:pt x="1885" y="322"/>
                </a:cubicBezTo>
                <a:cubicBezTo>
                  <a:pt x="1963" y="348"/>
                  <a:pt x="1975" y="346"/>
                  <a:pt x="2058" y="347"/>
                </a:cubicBezTo>
                <a:cubicBezTo>
                  <a:pt x="2374" y="351"/>
                  <a:pt x="2711" y="411"/>
                  <a:pt x="3026" y="372"/>
                </a:cubicBezTo>
                <a:cubicBezTo>
                  <a:pt x="3067" y="372"/>
                  <a:pt x="3083" y="380"/>
                  <a:pt x="3075" y="347"/>
                </a:cubicBezTo>
                <a:cubicBezTo>
                  <a:pt x="2670" y="347"/>
                  <a:pt x="2043" y="267"/>
                  <a:pt x="1686" y="471"/>
                </a:cubicBezTo>
                <a:cubicBezTo>
                  <a:pt x="1539" y="555"/>
                  <a:pt x="1797" y="520"/>
                  <a:pt x="1835" y="521"/>
                </a:cubicBezTo>
                <a:cubicBezTo>
                  <a:pt x="2091" y="524"/>
                  <a:pt x="2348" y="521"/>
                  <a:pt x="2604" y="521"/>
                </a:cubicBezTo>
                <a:cubicBezTo>
                  <a:pt x="2693" y="521"/>
                  <a:pt x="2778" y="521"/>
                  <a:pt x="2654" y="521"/>
                </a:cubicBezTo>
                <a:cubicBezTo>
                  <a:pt x="2389" y="521"/>
                  <a:pt x="2142" y="543"/>
                  <a:pt x="1885" y="595"/>
                </a:cubicBezTo>
                <a:cubicBezTo>
                  <a:pt x="1968" y="595"/>
                  <a:pt x="2000" y="595"/>
                  <a:pt x="2083" y="595"/>
                </a:cubicBezTo>
                <a:cubicBezTo>
                  <a:pt x="2109" y="595"/>
                  <a:pt x="2314" y="553"/>
                  <a:pt x="2257" y="570"/>
                </a:cubicBezTo>
                <a:cubicBezTo>
                  <a:pt x="2167" y="596"/>
                  <a:pt x="2054" y="637"/>
                  <a:pt x="1959" y="645"/>
                </a:cubicBezTo>
                <a:cubicBezTo>
                  <a:pt x="1865" y="653"/>
                  <a:pt x="1591" y="700"/>
                  <a:pt x="1686" y="694"/>
                </a:cubicBezTo>
                <a:cubicBezTo>
                  <a:pt x="1830" y="686"/>
                  <a:pt x="1990" y="688"/>
                  <a:pt x="2133" y="669"/>
                </a:cubicBezTo>
                <a:cubicBezTo>
                  <a:pt x="2168" y="664"/>
                  <a:pt x="2278" y="644"/>
                  <a:pt x="2207" y="620"/>
                </a:cubicBezTo>
                <a:cubicBezTo>
                  <a:pt x="2180" y="611"/>
                  <a:pt x="2007" y="620"/>
                  <a:pt x="2058" y="620"/>
                </a:cubicBezTo>
                <a:cubicBezTo>
                  <a:pt x="2321" y="620"/>
                  <a:pt x="2568" y="587"/>
                  <a:pt x="2827" y="570"/>
                </a:cubicBezTo>
                <a:cubicBezTo>
                  <a:pt x="3025" y="557"/>
                  <a:pt x="3234" y="597"/>
                  <a:pt x="3423" y="545"/>
                </a:cubicBezTo>
                <a:cubicBezTo>
                  <a:pt x="3483" y="528"/>
                  <a:pt x="3309" y="578"/>
                  <a:pt x="3249" y="595"/>
                </a:cubicBezTo>
                <a:cubicBezTo>
                  <a:pt x="3195" y="610"/>
                  <a:pt x="3126" y="638"/>
                  <a:pt x="3075" y="645"/>
                </a:cubicBezTo>
                <a:cubicBezTo>
                  <a:pt x="3083" y="637"/>
                  <a:pt x="3092" y="628"/>
                  <a:pt x="3100" y="620"/>
                </a:cubicBezTo>
                <a:cubicBezTo>
                  <a:pt x="3132" y="609"/>
                  <a:pt x="3393" y="543"/>
                  <a:pt x="3398" y="521"/>
                </a:cubicBezTo>
                <a:cubicBezTo>
                  <a:pt x="3412" y="456"/>
                  <a:pt x="3337" y="523"/>
                  <a:pt x="3323" y="496"/>
                </a:cubicBezTo>
                <a:cubicBezTo>
                  <a:pt x="3321" y="492"/>
                  <a:pt x="3511" y="500"/>
                  <a:pt x="3596" y="471"/>
                </a:cubicBezTo>
                <a:cubicBezTo>
                  <a:pt x="3629" y="454"/>
                  <a:pt x="3663" y="438"/>
                  <a:pt x="3696" y="421"/>
                </a:cubicBezTo>
                <a:cubicBezTo>
                  <a:pt x="3690" y="417"/>
                  <a:pt x="3704" y="386"/>
                  <a:pt x="3621" y="372"/>
                </a:cubicBezTo>
                <a:cubicBezTo>
                  <a:pt x="3569" y="364"/>
                  <a:pt x="3351" y="402"/>
                  <a:pt x="3398" y="347"/>
                </a:cubicBezTo>
                <a:cubicBezTo>
                  <a:pt x="3434" y="305"/>
                  <a:pt x="3570" y="327"/>
                  <a:pt x="3596" y="297"/>
                </a:cubicBezTo>
                <a:cubicBezTo>
                  <a:pt x="3631" y="258"/>
                  <a:pt x="3498" y="272"/>
                  <a:pt x="3497" y="272"/>
                </a:cubicBezTo>
                <a:cubicBezTo>
                  <a:pt x="3434" y="269"/>
                  <a:pt x="3161" y="298"/>
                  <a:pt x="3199" y="248"/>
                </a:cubicBezTo>
                <a:cubicBezTo>
                  <a:pt x="3232" y="205"/>
                  <a:pt x="3336" y="251"/>
                  <a:pt x="3348" y="198"/>
                </a:cubicBezTo>
                <a:cubicBezTo>
                  <a:pt x="3358" y="155"/>
                  <a:pt x="3302" y="174"/>
                  <a:pt x="3274" y="173"/>
                </a:cubicBezTo>
                <a:cubicBezTo>
                  <a:pt x="3225" y="171"/>
                  <a:pt x="3174" y="173"/>
                  <a:pt x="3125" y="173"/>
                </a:cubicBezTo>
                <a:cubicBezTo>
                  <a:pt x="3177" y="154"/>
                  <a:pt x="3170" y="132"/>
                  <a:pt x="3224" y="124"/>
                </a:cubicBezTo>
                <a:cubicBezTo>
                  <a:pt x="3236" y="122"/>
                  <a:pt x="3380" y="86"/>
                  <a:pt x="3299" y="99"/>
                </a:cubicBezTo>
                <a:cubicBezTo>
                  <a:pt x="3289" y="101"/>
                  <a:pt x="3104" y="199"/>
                  <a:pt x="3150" y="223"/>
                </a:cubicBezTo>
                <a:cubicBezTo>
                  <a:pt x="3221" y="260"/>
                  <a:pt x="3482" y="196"/>
                  <a:pt x="3472" y="223"/>
                </a:cubicBezTo>
                <a:cubicBezTo>
                  <a:pt x="3469" y="230"/>
                  <a:pt x="3359" y="267"/>
                  <a:pt x="3348" y="272"/>
                </a:cubicBezTo>
                <a:cubicBezTo>
                  <a:pt x="3335" y="277"/>
                  <a:pt x="3292" y="291"/>
                  <a:pt x="3323" y="297"/>
                </a:cubicBezTo>
                <a:cubicBezTo>
                  <a:pt x="3323" y="297"/>
                  <a:pt x="3521" y="297"/>
                  <a:pt x="3447" y="297"/>
                </a:cubicBezTo>
                <a:cubicBezTo>
                  <a:pt x="3382" y="297"/>
                  <a:pt x="3346" y="313"/>
                  <a:pt x="3299" y="347"/>
                </a:cubicBezTo>
                <a:cubicBezTo>
                  <a:pt x="3260" y="385"/>
                  <a:pt x="3258" y="402"/>
                  <a:pt x="3224" y="396"/>
                </a:cubicBezTo>
                <a:cubicBezTo>
                  <a:pt x="3295" y="396"/>
                  <a:pt x="3302" y="399"/>
                  <a:pt x="3373" y="396"/>
                </a:cubicBezTo>
                <a:cubicBezTo>
                  <a:pt x="3433" y="394"/>
                  <a:pt x="3548" y="312"/>
                  <a:pt x="3547" y="372"/>
                </a:cubicBezTo>
                <a:cubicBezTo>
                  <a:pt x="3546" y="412"/>
                  <a:pt x="3483" y="404"/>
                  <a:pt x="3447" y="421"/>
                </a:cubicBezTo>
                <a:cubicBezTo>
                  <a:pt x="3393" y="447"/>
                  <a:pt x="3349" y="434"/>
                  <a:pt x="3373" y="446"/>
                </a:cubicBezTo>
                <a:cubicBezTo>
                  <a:pt x="3450" y="485"/>
                  <a:pt x="3630" y="458"/>
                  <a:pt x="3621" y="471"/>
                </a:cubicBezTo>
                <a:cubicBezTo>
                  <a:pt x="3589" y="518"/>
                  <a:pt x="3510" y="549"/>
                  <a:pt x="3497" y="570"/>
                </a:cubicBezTo>
                <a:cubicBezTo>
                  <a:pt x="3452" y="644"/>
                  <a:pt x="3471" y="652"/>
                  <a:pt x="3547" y="645"/>
                </a:cubicBezTo>
                <a:cubicBezTo>
                  <a:pt x="3562" y="644"/>
                  <a:pt x="3643" y="616"/>
                  <a:pt x="3621" y="595"/>
                </a:cubicBezTo>
                <a:cubicBezTo>
                  <a:pt x="3603" y="578"/>
                  <a:pt x="3595" y="614"/>
                  <a:pt x="3571" y="620"/>
                </a:cubicBezTo>
                <a:cubicBezTo>
                  <a:pt x="3592" y="609"/>
                  <a:pt x="3671" y="583"/>
                  <a:pt x="3671" y="570"/>
                </a:cubicBezTo>
                <a:cubicBezTo>
                  <a:pt x="3671" y="537"/>
                  <a:pt x="3565" y="532"/>
                  <a:pt x="3596" y="545"/>
                </a:cubicBezTo>
                <a:cubicBezTo>
                  <a:pt x="3640" y="564"/>
                  <a:pt x="3663" y="598"/>
                  <a:pt x="3745" y="521"/>
                </a:cubicBezTo>
                <a:cubicBezTo>
                  <a:pt x="3758" y="509"/>
                  <a:pt x="3780" y="480"/>
                  <a:pt x="3770" y="446"/>
                </a:cubicBezTo>
                <a:cubicBezTo>
                  <a:pt x="3762" y="419"/>
                  <a:pt x="3734" y="407"/>
                  <a:pt x="3696" y="421"/>
                </a:cubicBezTo>
                <a:cubicBezTo>
                  <a:pt x="3648" y="439"/>
                  <a:pt x="3661" y="481"/>
                  <a:pt x="3621" y="496"/>
                </a:cubicBezTo>
                <a:cubicBezTo>
                  <a:pt x="3517" y="535"/>
                  <a:pt x="3354" y="474"/>
                  <a:pt x="3249" y="471"/>
                </a:cubicBezTo>
                <a:cubicBezTo>
                  <a:pt x="2985" y="464"/>
                  <a:pt x="2719" y="471"/>
                  <a:pt x="2455" y="471"/>
                </a:cubicBezTo>
                <a:cubicBezTo>
                  <a:pt x="2405" y="471"/>
                  <a:pt x="2307" y="481"/>
                  <a:pt x="2356" y="471"/>
                </a:cubicBezTo>
                <a:cubicBezTo>
                  <a:pt x="2451" y="451"/>
                  <a:pt x="2565" y="449"/>
                  <a:pt x="2654" y="396"/>
                </a:cubicBezTo>
                <a:cubicBezTo>
                  <a:pt x="2705" y="366"/>
                  <a:pt x="2676" y="359"/>
                  <a:pt x="2629" y="322"/>
                </a:cubicBezTo>
                <a:cubicBezTo>
                  <a:pt x="2572" y="277"/>
                  <a:pt x="2497" y="259"/>
                  <a:pt x="2430" y="248"/>
                </a:cubicBezTo>
                <a:cubicBezTo>
                  <a:pt x="2413" y="245"/>
                  <a:pt x="2281" y="265"/>
                  <a:pt x="2306" y="272"/>
                </a:cubicBezTo>
                <a:cubicBezTo>
                  <a:pt x="2417" y="301"/>
                  <a:pt x="2554" y="269"/>
                  <a:pt x="2654" y="223"/>
                </a:cubicBezTo>
                <a:cubicBezTo>
                  <a:pt x="2702" y="201"/>
                  <a:pt x="2741" y="182"/>
                  <a:pt x="2728" y="124"/>
                </a:cubicBezTo>
                <a:cubicBezTo>
                  <a:pt x="2724" y="104"/>
                  <a:pt x="2621" y="79"/>
                  <a:pt x="2604" y="74"/>
                </a:cubicBezTo>
                <a:cubicBezTo>
                  <a:pt x="2533" y="54"/>
                  <a:pt x="2434" y="28"/>
                  <a:pt x="2356" y="49"/>
                </a:cubicBezTo>
                <a:cubicBezTo>
                  <a:pt x="2331" y="49"/>
                  <a:pt x="2323" y="49"/>
                  <a:pt x="2331" y="74"/>
                </a:cubicBezTo>
                <a:cubicBezTo>
                  <a:pt x="2428" y="74"/>
                  <a:pt x="2628" y="45"/>
                  <a:pt x="2679" y="99"/>
                </a:cubicBezTo>
                <a:cubicBezTo>
                  <a:pt x="2708" y="129"/>
                  <a:pt x="2717" y="142"/>
                  <a:pt x="2753" y="173"/>
                </a:cubicBezTo>
                <a:cubicBezTo>
                  <a:pt x="2770" y="190"/>
                  <a:pt x="2786" y="206"/>
                  <a:pt x="2803" y="223"/>
                </a:cubicBezTo>
                <a:cubicBezTo>
                  <a:pt x="2836" y="228"/>
                  <a:pt x="2819" y="223"/>
                  <a:pt x="2852" y="223"/>
                </a:cubicBezTo>
                <a:cubicBezTo>
                  <a:pt x="2899" y="223"/>
                  <a:pt x="2875" y="237"/>
                  <a:pt x="2902" y="198"/>
                </a:cubicBezTo>
                <a:cubicBezTo>
                  <a:pt x="2925" y="165"/>
                  <a:pt x="2938" y="187"/>
                  <a:pt x="2877" y="173"/>
                </a:cubicBezTo>
                <a:cubicBezTo>
                  <a:pt x="2814" y="159"/>
                  <a:pt x="2800" y="184"/>
                  <a:pt x="2753" y="223"/>
                </a:cubicBezTo>
                <a:cubicBezTo>
                  <a:pt x="2744" y="231"/>
                  <a:pt x="2662" y="278"/>
                  <a:pt x="2679" y="297"/>
                </a:cubicBezTo>
                <a:cubicBezTo>
                  <a:pt x="2708" y="331"/>
                  <a:pt x="2779" y="293"/>
                  <a:pt x="2778" y="248"/>
                </a:cubicBezTo>
                <a:cubicBezTo>
                  <a:pt x="2777" y="190"/>
                  <a:pt x="2628" y="307"/>
                  <a:pt x="2604" y="322"/>
                </a:cubicBezTo>
                <a:cubicBezTo>
                  <a:pt x="2513" y="377"/>
                  <a:pt x="2224" y="475"/>
                  <a:pt x="2331" y="471"/>
                </a:cubicBezTo>
                <a:cubicBezTo>
                  <a:pt x="2405" y="468"/>
                  <a:pt x="2483" y="364"/>
                  <a:pt x="2579" y="396"/>
                </a:cubicBezTo>
                <a:cubicBezTo>
                  <a:pt x="2652" y="421"/>
                  <a:pt x="2606" y="387"/>
                  <a:pt x="2555" y="446"/>
                </a:cubicBezTo>
                <a:cubicBezTo>
                  <a:pt x="2488" y="523"/>
                  <a:pt x="2383" y="547"/>
                  <a:pt x="2306" y="620"/>
                </a:cubicBezTo>
                <a:cubicBezTo>
                  <a:pt x="2257" y="669"/>
                  <a:pt x="2240" y="686"/>
                  <a:pt x="2207" y="719"/>
                </a:cubicBezTo>
                <a:cubicBezTo>
                  <a:pt x="2311" y="688"/>
                  <a:pt x="2440" y="653"/>
                  <a:pt x="2555" y="620"/>
                </a:cubicBezTo>
                <a:cubicBezTo>
                  <a:pt x="2650" y="593"/>
                  <a:pt x="2700" y="534"/>
                  <a:pt x="2629" y="595"/>
                </a:cubicBezTo>
                <a:cubicBezTo>
                  <a:pt x="2579" y="639"/>
                  <a:pt x="2427" y="760"/>
                  <a:pt x="2480" y="719"/>
                </a:cubicBezTo>
                <a:cubicBezTo>
                  <a:pt x="2587" y="636"/>
                  <a:pt x="2675" y="623"/>
                  <a:pt x="2827" y="595"/>
                </a:cubicBezTo>
                <a:cubicBezTo>
                  <a:pt x="2900" y="575"/>
                  <a:pt x="2993" y="577"/>
                  <a:pt x="2902" y="570"/>
                </a:cubicBezTo>
                <a:cubicBezTo>
                  <a:pt x="2748" y="559"/>
                  <a:pt x="2590" y="590"/>
                  <a:pt x="2455" y="669"/>
                </a:cubicBezTo>
                <a:cubicBezTo>
                  <a:pt x="2442" y="677"/>
                  <a:pt x="2329" y="735"/>
                  <a:pt x="2381" y="719"/>
                </a:cubicBezTo>
                <a:cubicBezTo>
                  <a:pt x="2544" y="669"/>
                  <a:pt x="2731" y="694"/>
                  <a:pt x="2902" y="694"/>
                </a:cubicBezTo>
                <a:cubicBezTo>
                  <a:pt x="3003" y="694"/>
                  <a:pt x="3024" y="704"/>
                  <a:pt x="3075" y="669"/>
                </a:cubicBezTo>
                <a:cubicBezTo>
                  <a:pt x="3009" y="669"/>
                  <a:pt x="2993" y="669"/>
                  <a:pt x="2927" y="669"/>
                </a:cubicBezTo>
                <a:cubicBezTo>
                  <a:pt x="2821" y="669"/>
                  <a:pt x="2218" y="691"/>
                  <a:pt x="2207" y="669"/>
                </a:cubicBezTo>
                <a:cubicBezTo>
                  <a:pt x="2180" y="615"/>
                  <a:pt x="2376" y="598"/>
                  <a:pt x="2381" y="570"/>
                </a:cubicBezTo>
                <a:cubicBezTo>
                  <a:pt x="2389" y="527"/>
                  <a:pt x="2257" y="499"/>
                  <a:pt x="2232" y="496"/>
                </a:cubicBezTo>
                <a:cubicBezTo>
                  <a:pt x="2041" y="471"/>
                  <a:pt x="1830" y="496"/>
                  <a:pt x="1637" y="496"/>
                </a:cubicBezTo>
                <a:cubicBezTo>
                  <a:pt x="1784" y="478"/>
                  <a:pt x="1973" y="473"/>
                  <a:pt x="2133" y="446"/>
                </a:cubicBezTo>
                <a:cubicBezTo>
                  <a:pt x="2137" y="445"/>
                  <a:pt x="2325" y="420"/>
                  <a:pt x="2232" y="396"/>
                </a:cubicBezTo>
                <a:cubicBezTo>
                  <a:pt x="2034" y="346"/>
                  <a:pt x="1628" y="350"/>
                  <a:pt x="1438" y="421"/>
                </a:cubicBezTo>
                <a:cubicBezTo>
                  <a:pt x="1391" y="439"/>
                  <a:pt x="1462" y="457"/>
                  <a:pt x="1413" y="446"/>
                </a:cubicBezTo>
                <a:cubicBezTo>
                  <a:pt x="1400" y="443"/>
                  <a:pt x="1340" y="414"/>
                  <a:pt x="1289" y="421"/>
                </a:cubicBezTo>
                <a:cubicBezTo>
                  <a:pt x="1277" y="422"/>
                  <a:pt x="1095" y="474"/>
                  <a:pt x="1116" y="496"/>
                </a:cubicBezTo>
                <a:cubicBezTo>
                  <a:pt x="1151" y="496"/>
                  <a:pt x="1168" y="491"/>
                  <a:pt x="1190" y="471"/>
                </a:cubicBezTo>
                <a:cubicBezTo>
                  <a:pt x="1221" y="464"/>
                  <a:pt x="1452" y="439"/>
                  <a:pt x="1463" y="372"/>
                </a:cubicBezTo>
                <a:cubicBezTo>
                  <a:pt x="1468" y="341"/>
                  <a:pt x="1411" y="331"/>
                  <a:pt x="1389" y="347"/>
                </a:cubicBezTo>
                <a:cubicBezTo>
                  <a:pt x="1386" y="350"/>
                  <a:pt x="1313" y="456"/>
                  <a:pt x="1339" y="471"/>
                </a:cubicBezTo>
                <a:cubicBezTo>
                  <a:pt x="1415" y="513"/>
                  <a:pt x="1717" y="482"/>
                  <a:pt x="1786" y="446"/>
                </a:cubicBezTo>
                <a:cubicBezTo>
                  <a:pt x="1790" y="444"/>
                  <a:pt x="1860" y="365"/>
                  <a:pt x="1835" y="347"/>
                </a:cubicBezTo>
                <a:cubicBezTo>
                  <a:pt x="1791" y="316"/>
                  <a:pt x="1669" y="360"/>
                  <a:pt x="1637" y="372"/>
                </a:cubicBezTo>
                <a:cubicBezTo>
                  <a:pt x="1566" y="398"/>
                  <a:pt x="1530" y="422"/>
                  <a:pt x="1513" y="496"/>
                </a:cubicBezTo>
                <a:cubicBezTo>
                  <a:pt x="1490" y="597"/>
                  <a:pt x="1529" y="609"/>
                  <a:pt x="1587" y="645"/>
                </a:cubicBezTo>
                <a:cubicBezTo>
                  <a:pt x="1660" y="669"/>
                  <a:pt x="1684" y="677"/>
                  <a:pt x="1736" y="669"/>
                </a:cubicBezTo>
                <a:cubicBezTo>
                  <a:pt x="1807" y="656"/>
                  <a:pt x="1885" y="642"/>
                  <a:pt x="1910" y="570"/>
                </a:cubicBezTo>
                <a:cubicBezTo>
                  <a:pt x="1936" y="495"/>
                  <a:pt x="1885" y="521"/>
                  <a:pt x="1860" y="496"/>
                </a:cubicBezTo>
                <a:cubicBezTo>
                  <a:pt x="1802" y="438"/>
                  <a:pt x="1747" y="433"/>
                  <a:pt x="1662" y="446"/>
                </a:cubicBezTo>
                <a:cubicBezTo>
                  <a:pt x="1560" y="462"/>
                  <a:pt x="1577" y="481"/>
                  <a:pt x="1513" y="545"/>
                </a:cubicBezTo>
                <a:cubicBezTo>
                  <a:pt x="1513" y="590"/>
                  <a:pt x="1449" y="607"/>
                  <a:pt x="1513" y="645"/>
                </a:cubicBezTo>
                <a:cubicBezTo>
                  <a:pt x="1591" y="691"/>
                  <a:pt x="1655" y="663"/>
                  <a:pt x="1736" y="645"/>
                </a:cubicBezTo>
                <a:cubicBezTo>
                  <a:pt x="1765" y="612"/>
                  <a:pt x="1807" y="602"/>
                  <a:pt x="1810" y="570"/>
                </a:cubicBezTo>
                <a:cubicBezTo>
                  <a:pt x="1815" y="514"/>
                  <a:pt x="1801" y="517"/>
                  <a:pt x="1761" y="496"/>
                </a:cubicBezTo>
                <a:cubicBezTo>
                  <a:pt x="1731" y="480"/>
                  <a:pt x="1679" y="473"/>
                  <a:pt x="1612" y="471"/>
                </a:cubicBezTo>
                <a:cubicBezTo>
                  <a:pt x="1581" y="470"/>
                  <a:pt x="1460" y="466"/>
                  <a:pt x="1438" y="496"/>
                </a:cubicBezTo>
                <a:cubicBezTo>
                  <a:pt x="1413" y="531"/>
                  <a:pt x="1440" y="589"/>
                  <a:pt x="1463" y="595"/>
                </a:cubicBezTo>
                <a:cubicBezTo>
                  <a:pt x="1551" y="617"/>
                  <a:pt x="1698" y="589"/>
                  <a:pt x="1761" y="521"/>
                </a:cubicBezTo>
                <a:cubicBezTo>
                  <a:pt x="1787" y="493"/>
                  <a:pt x="1804" y="437"/>
                  <a:pt x="1786" y="396"/>
                </a:cubicBezTo>
                <a:cubicBezTo>
                  <a:pt x="1774" y="370"/>
                  <a:pt x="1685" y="320"/>
                  <a:pt x="1662" y="297"/>
                </a:cubicBezTo>
                <a:cubicBezTo>
                  <a:pt x="1623" y="288"/>
                  <a:pt x="1531" y="248"/>
                  <a:pt x="1488" y="272"/>
                </a:cubicBezTo>
                <a:cubicBezTo>
                  <a:pt x="1444" y="297"/>
                  <a:pt x="1427" y="323"/>
                  <a:pt x="1413" y="372"/>
                </a:cubicBezTo>
                <a:cubicBezTo>
                  <a:pt x="1404" y="404"/>
                  <a:pt x="1432" y="414"/>
                  <a:pt x="1438" y="446"/>
                </a:cubicBezTo>
                <a:cubicBezTo>
                  <a:pt x="1554" y="440"/>
                  <a:pt x="1676" y="443"/>
                  <a:pt x="1786" y="396"/>
                </a:cubicBezTo>
                <a:cubicBezTo>
                  <a:pt x="1808" y="387"/>
                  <a:pt x="1898" y="322"/>
                  <a:pt x="1860" y="272"/>
                </a:cubicBezTo>
                <a:cubicBezTo>
                  <a:pt x="1854" y="264"/>
                  <a:pt x="1748" y="226"/>
                  <a:pt x="1736" y="223"/>
                </a:cubicBezTo>
                <a:cubicBezTo>
                  <a:pt x="1567" y="184"/>
                  <a:pt x="1092" y="158"/>
                  <a:pt x="1240" y="248"/>
                </a:cubicBezTo>
                <a:cubicBezTo>
                  <a:pt x="1287" y="277"/>
                  <a:pt x="1488" y="256"/>
                  <a:pt x="1513" y="198"/>
                </a:cubicBezTo>
                <a:cubicBezTo>
                  <a:pt x="1535" y="147"/>
                  <a:pt x="1492" y="138"/>
                  <a:pt x="1463" y="124"/>
                </a:cubicBezTo>
                <a:cubicBezTo>
                  <a:pt x="1380" y="82"/>
                  <a:pt x="1328" y="179"/>
                  <a:pt x="1289" y="223"/>
                </a:cubicBezTo>
                <a:cubicBezTo>
                  <a:pt x="1286" y="264"/>
                  <a:pt x="1244" y="298"/>
                  <a:pt x="1265" y="347"/>
                </a:cubicBezTo>
                <a:cubicBezTo>
                  <a:pt x="1295" y="417"/>
                  <a:pt x="1380" y="394"/>
                  <a:pt x="1438" y="396"/>
                </a:cubicBezTo>
                <a:cubicBezTo>
                  <a:pt x="1489" y="398"/>
                  <a:pt x="1602" y="417"/>
                  <a:pt x="1637" y="372"/>
                </a:cubicBezTo>
                <a:cubicBezTo>
                  <a:pt x="1644" y="363"/>
                  <a:pt x="1637" y="207"/>
                  <a:pt x="1637" y="272"/>
                </a:cubicBezTo>
                <a:cubicBezTo>
                  <a:pt x="1637" y="341"/>
                  <a:pt x="1640" y="364"/>
                  <a:pt x="1662" y="396"/>
                </a:cubicBezTo>
                <a:cubicBezTo>
                  <a:pt x="1680" y="422"/>
                  <a:pt x="1695" y="454"/>
                  <a:pt x="1711" y="471"/>
                </a:cubicBezTo>
                <a:cubicBezTo>
                  <a:pt x="1737" y="499"/>
                  <a:pt x="1745" y="505"/>
                  <a:pt x="1761" y="521"/>
                </a:cubicBezTo>
                <a:cubicBezTo>
                  <a:pt x="1728" y="551"/>
                  <a:pt x="1790" y="591"/>
                  <a:pt x="1761" y="521"/>
                </a:cubicBezTo>
                <a:cubicBezTo>
                  <a:pt x="1759" y="516"/>
                  <a:pt x="1718" y="471"/>
                  <a:pt x="1711" y="446"/>
                </a:cubicBezTo>
                <a:cubicBezTo>
                  <a:pt x="1691" y="377"/>
                  <a:pt x="1694" y="336"/>
                  <a:pt x="1637" y="297"/>
                </a:cubicBezTo>
                <a:cubicBezTo>
                  <a:pt x="1588" y="263"/>
                  <a:pt x="1465" y="251"/>
                  <a:pt x="1413" y="272"/>
                </a:cubicBezTo>
                <a:cubicBezTo>
                  <a:pt x="1323" y="309"/>
                  <a:pt x="1257" y="341"/>
                  <a:pt x="1165" y="372"/>
                </a:cubicBezTo>
                <a:cubicBezTo>
                  <a:pt x="1114" y="389"/>
                  <a:pt x="1068" y="407"/>
                  <a:pt x="1017" y="421"/>
                </a:cubicBezTo>
                <a:cubicBezTo>
                  <a:pt x="970" y="434"/>
                  <a:pt x="916" y="433"/>
                  <a:pt x="868" y="446"/>
                </a:cubicBezTo>
                <a:cubicBezTo>
                  <a:pt x="867" y="446"/>
                  <a:pt x="771" y="470"/>
                  <a:pt x="769" y="471"/>
                </a:cubicBezTo>
                <a:cubicBezTo>
                  <a:pt x="743" y="490"/>
                  <a:pt x="717" y="541"/>
                  <a:pt x="694" y="570"/>
                </a:cubicBezTo>
                <a:cubicBezTo>
                  <a:pt x="663" y="610"/>
                  <a:pt x="648" y="671"/>
                  <a:pt x="620" y="719"/>
                </a:cubicBezTo>
                <a:cubicBezTo>
                  <a:pt x="596" y="760"/>
                  <a:pt x="577" y="798"/>
                  <a:pt x="545" y="818"/>
                </a:cubicBezTo>
                <a:cubicBezTo>
                  <a:pt x="529" y="828"/>
                  <a:pt x="548" y="824"/>
                  <a:pt x="545" y="769"/>
                </a:cubicBezTo>
                <a:cubicBezTo>
                  <a:pt x="545" y="727"/>
                  <a:pt x="545" y="719"/>
                  <a:pt x="545" y="694"/>
                </a:cubicBezTo>
                <a:cubicBezTo>
                  <a:pt x="533" y="646"/>
                  <a:pt x="523" y="604"/>
                  <a:pt x="521" y="545"/>
                </a:cubicBezTo>
                <a:cubicBezTo>
                  <a:pt x="518" y="463"/>
                  <a:pt x="526" y="462"/>
                  <a:pt x="595" y="421"/>
                </a:cubicBezTo>
                <a:cubicBezTo>
                  <a:pt x="614" y="410"/>
                  <a:pt x="672" y="378"/>
                  <a:pt x="694" y="372"/>
                </a:cubicBezTo>
                <a:cubicBezTo>
                  <a:pt x="746" y="359"/>
                  <a:pt x="829" y="394"/>
                  <a:pt x="843" y="396"/>
                </a:cubicBezTo>
                <a:cubicBezTo>
                  <a:pt x="894" y="402"/>
                  <a:pt x="898" y="398"/>
                  <a:pt x="942" y="421"/>
                </a:cubicBezTo>
                <a:cubicBezTo>
                  <a:pt x="985" y="443"/>
                  <a:pt x="1049" y="468"/>
                  <a:pt x="1091" y="496"/>
                </a:cubicBezTo>
                <a:cubicBezTo>
                  <a:pt x="1128" y="521"/>
                  <a:pt x="1140" y="527"/>
                  <a:pt x="1165" y="545"/>
                </a:cubicBezTo>
                <a:cubicBezTo>
                  <a:pt x="1205" y="575"/>
                  <a:pt x="1219" y="606"/>
                  <a:pt x="1265" y="620"/>
                </a:cubicBezTo>
                <a:cubicBezTo>
                  <a:pt x="1316" y="636"/>
                  <a:pt x="1351" y="606"/>
                  <a:pt x="1389" y="595"/>
                </a:cubicBezTo>
                <a:cubicBezTo>
                  <a:pt x="1430" y="583"/>
                  <a:pt x="1499" y="535"/>
                  <a:pt x="1513" y="496"/>
                </a:cubicBezTo>
                <a:cubicBezTo>
                  <a:pt x="1538" y="426"/>
                  <a:pt x="1519" y="312"/>
                  <a:pt x="1488" y="322"/>
                </a:cubicBezTo>
                <a:cubicBezTo>
                  <a:pt x="1448" y="334"/>
                  <a:pt x="1423" y="414"/>
                  <a:pt x="1413" y="446"/>
                </a:cubicBezTo>
                <a:cubicBezTo>
                  <a:pt x="1385" y="534"/>
                  <a:pt x="1418" y="466"/>
                  <a:pt x="1413" y="421"/>
                </a:cubicBezTo>
                <a:cubicBezTo>
                  <a:pt x="1413" y="413"/>
                  <a:pt x="1413" y="404"/>
                  <a:pt x="1413" y="396"/>
                </a:cubicBezTo>
                <a:cubicBezTo>
                  <a:pt x="1413" y="445"/>
                  <a:pt x="1413" y="447"/>
                  <a:pt x="1413" y="496"/>
                </a:cubicBezTo>
                <a:cubicBezTo>
                  <a:pt x="1413" y="529"/>
                  <a:pt x="1394" y="626"/>
                  <a:pt x="1438" y="620"/>
                </a:cubicBezTo>
                <a:cubicBezTo>
                  <a:pt x="1471" y="616"/>
                  <a:pt x="1435" y="563"/>
                  <a:pt x="1463" y="545"/>
                </a:cubicBezTo>
                <a:cubicBezTo>
                  <a:pt x="1479" y="534"/>
                  <a:pt x="1455" y="547"/>
                  <a:pt x="1488" y="521"/>
                </a:cubicBezTo>
                <a:cubicBezTo>
                  <a:pt x="1534" y="485"/>
                  <a:pt x="1504" y="452"/>
                  <a:pt x="1513" y="521"/>
                </a:cubicBezTo>
                <a:cubicBezTo>
                  <a:pt x="1522" y="596"/>
                  <a:pt x="1493" y="603"/>
                  <a:pt x="1513" y="545"/>
                </a:cubicBezTo>
                <a:cubicBezTo>
                  <a:pt x="1532" y="488"/>
                  <a:pt x="1551" y="469"/>
                  <a:pt x="1538" y="471"/>
                </a:cubicBezTo>
                <a:cubicBezTo>
                  <a:pt x="1490" y="477"/>
                  <a:pt x="1482" y="568"/>
                  <a:pt x="1463" y="595"/>
                </a:cubicBezTo>
                <a:cubicBezTo>
                  <a:pt x="1421" y="653"/>
                  <a:pt x="1444" y="639"/>
                  <a:pt x="1413" y="620"/>
                </a:cubicBezTo>
                <a:cubicBezTo>
                  <a:pt x="1413" y="612"/>
                  <a:pt x="1413" y="603"/>
                  <a:pt x="1413" y="595"/>
                </a:cubicBezTo>
                <a:cubicBezTo>
                  <a:pt x="1504" y="595"/>
                  <a:pt x="1601" y="609"/>
                  <a:pt x="1686" y="570"/>
                </a:cubicBezTo>
                <a:cubicBezTo>
                  <a:pt x="1715" y="557"/>
                  <a:pt x="1779" y="499"/>
                  <a:pt x="1786" y="496"/>
                </a:cubicBezTo>
                <a:cubicBezTo>
                  <a:pt x="1810" y="496"/>
                  <a:pt x="1819" y="496"/>
                  <a:pt x="1835" y="496"/>
                </a:cubicBezTo>
                <a:cubicBezTo>
                  <a:pt x="1859" y="520"/>
                  <a:pt x="1862" y="477"/>
                  <a:pt x="1835" y="496"/>
                </a:cubicBezTo>
                <a:cubicBezTo>
                  <a:pt x="1812" y="512"/>
                  <a:pt x="1786" y="512"/>
                  <a:pt x="1761" y="545"/>
                </a:cubicBezTo>
                <a:cubicBezTo>
                  <a:pt x="1715" y="606"/>
                  <a:pt x="1774" y="584"/>
                  <a:pt x="1686" y="595"/>
                </a:cubicBezTo>
                <a:cubicBezTo>
                  <a:pt x="1615" y="604"/>
                  <a:pt x="1545" y="597"/>
                  <a:pt x="1488" y="570"/>
                </a:cubicBezTo>
                <a:cubicBezTo>
                  <a:pt x="1436" y="545"/>
                  <a:pt x="1390" y="540"/>
                  <a:pt x="1339" y="521"/>
                </a:cubicBezTo>
                <a:cubicBezTo>
                  <a:pt x="1292" y="503"/>
                  <a:pt x="1202" y="471"/>
                  <a:pt x="1165" y="446"/>
                </a:cubicBezTo>
                <a:cubicBezTo>
                  <a:pt x="1096" y="401"/>
                  <a:pt x="1081" y="328"/>
                  <a:pt x="1041" y="272"/>
                </a:cubicBezTo>
                <a:cubicBezTo>
                  <a:pt x="1018" y="240"/>
                  <a:pt x="1010" y="216"/>
                  <a:pt x="992" y="198"/>
                </a:cubicBezTo>
                <a:cubicBezTo>
                  <a:pt x="966" y="172"/>
                  <a:pt x="972" y="177"/>
                  <a:pt x="917" y="173"/>
                </a:cubicBezTo>
                <a:cubicBezTo>
                  <a:pt x="848" y="168"/>
                  <a:pt x="773" y="193"/>
                  <a:pt x="719" y="198"/>
                </a:cubicBezTo>
                <a:cubicBezTo>
                  <a:pt x="648" y="205"/>
                  <a:pt x="581" y="209"/>
                  <a:pt x="521" y="223"/>
                </a:cubicBezTo>
                <a:cubicBezTo>
                  <a:pt x="471" y="235"/>
                  <a:pt x="373" y="196"/>
                  <a:pt x="372" y="248"/>
                </a:cubicBezTo>
                <a:cubicBezTo>
                  <a:pt x="372" y="281"/>
                  <a:pt x="463" y="251"/>
                  <a:pt x="446" y="223"/>
                </a:cubicBezTo>
                <a:cubicBezTo>
                  <a:pt x="424" y="188"/>
                  <a:pt x="423" y="202"/>
                  <a:pt x="372" y="198"/>
                </a:cubicBezTo>
                <a:cubicBezTo>
                  <a:pt x="321" y="194"/>
                  <a:pt x="142" y="198"/>
                  <a:pt x="173" y="198"/>
                </a:cubicBezTo>
                <a:cubicBezTo>
                  <a:pt x="250" y="198"/>
                  <a:pt x="301" y="192"/>
                  <a:pt x="372" y="173"/>
                </a:cubicBezTo>
                <a:cubicBezTo>
                  <a:pt x="412" y="163"/>
                  <a:pt x="447" y="151"/>
                  <a:pt x="496" y="148"/>
                </a:cubicBezTo>
                <a:cubicBezTo>
                  <a:pt x="561" y="144"/>
                  <a:pt x="665" y="127"/>
                  <a:pt x="694" y="124"/>
                </a:cubicBezTo>
                <a:cubicBezTo>
                  <a:pt x="745" y="118"/>
                  <a:pt x="786" y="144"/>
                  <a:pt x="769" y="124"/>
                </a:cubicBezTo>
                <a:cubicBezTo>
                  <a:pt x="769" y="91"/>
                  <a:pt x="761" y="82"/>
                  <a:pt x="719" y="99"/>
                </a:cubicBezTo>
                <a:cubicBezTo>
                  <a:pt x="552" y="99"/>
                  <a:pt x="347" y="71"/>
                  <a:pt x="198" y="124"/>
                </a:cubicBezTo>
                <a:cubicBezTo>
                  <a:pt x="173" y="133"/>
                  <a:pt x="149" y="143"/>
                  <a:pt x="124" y="173"/>
                </a:cubicBezTo>
                <a:cubicBezTo>
                  <a:pt x="102" y="200"/>
                  <a:pt x="108" y="205"/>
                  <a:pt x="99" y="248"/>
                </a:cubicBezTo>
                <a:cubicBezTo>
                  <a:pt x="94" y="270"/>
                  <a:pt x="117" y="373"/>
                  <a:pt x="124" y="347"/>
                </a:cubicBezTo>
                <a:cubicBezTo>
                  <a:pt x="132" y="319"/>
                  <a:pt x="121" y="275"/>
                  <a:pt x="124" y="248"/>
                </a:cubicBezTo>
                <a:cubicBezTo>
                  <a:pt x="118" y="179"/>
                  <a:pt x="131" y="158"/>
                  <a:pt x="99" y="124"/>
                </a:cubicBezTo>
                <a:cubicBezTo>
                  <a:pt x="77" y="101"/>
                  <a:pt x="67" y="78"/>
                  <a:pt x="24" y="124"/>
                </a:cubicBezTo>
                <a:cubicBezTo>
                  <a:pt x="2" y="147"/>
                  <a:pt x="-24" y="202"/>
                  <a:pt x="24" y="223"/>
                </a:cubicBezTo>
                <a:cubicBezTo>
                  <a:pt x="110" y="259"/>
                  <a:pt x="475" y="248"/>
                  <a:pt x="521" y="198"/>
                </a:cubicBezTo>
                <a:cubicBezTo>
                  <a:pt x="521" y="173"/>
                  <a:pt x="521" y="165"/>
                  <a:pt x="521" y="148"/>
                </a:cubicBezTo>
                <a:cubicBezTo>
                  <a:pt x="521" y="91"/>
                  <a:pt x="537" y="20"/>
                  <a:pt x="496" y="0"/>
                </a:cubicBezTo>
                <a:cubicBezTo>
                  <a:pt x="443" y="-26"/>
                  <a:pt x="390" y="12"/>
                  <a:pt x="372" y="24"/>
                </a:cubicBezTo>
                <a:cubicBezTo>
                  <a:pt x="346" y="42"/>
                  <a:pt x="331" y="53"/>
                  <a:pt x="322" y="99"/>
                </a:cubicBezTo>
                <a:cubicBezTo>
                  <a:pt x="310" y="159"/>
                  <a:pt x="314" y="245"/>
                  <a:pt x="347" y="297"/>
                </a:cubicBezTo>
                <a:cubicBezTo>
                  <a:pt x="383" y="353"/>
                  <a:pt x="451" y="425"/>
                  <a:pt x="521" y="446"/>
                </a:cubicBezTo>
                <a:cubicBezTo>
                  <a:pt x="591" y="467"/>
                  <a:pt x="687" y="451"/>
                  <a:pt x="744" y="421"/>
                </a:cubicBezTo>
                <a:cubicBezTo>
                  <a:pt x="781" y="402"/>
                  <a:pt x="808" y="355"/>
                  <a:pt x="818" y="322"/>
                </a:cubicBezTo>
                <a:cubicBezTo>
                  <a:pt x="835" y="267"/>
                  <a:pt x="807" y="219"/>
                  <a:pt x="793" y="198"/>
                </a:cubicBezTo>
                <a:cubicBezTo>
                  <a:pt x="755" y="141"/>
                  <a:pt x="709" y="143"/>
                  <a:pt x="645" y="148"/>
                </a:cubicBezTo>
                <a:cubicBezTo>
                  <a:pt x="585" y="153"/>
                  <a:pt x="496" y="166"/>
                  <a:pt x="446" y="198"/>
                </a:cubicBezTo>
                <a:cubicBezTo>
                  <a:pt x="371" y="246"/>
                  <a:pt x="398" y="266"/>
                  <a:pt x="372" y="322"/>
                </a:cubicBezTo>
                <a:cubicBezTo>
                  <a:pt x="418" y="379"/>
                  <a:pt x="355" y="358"/>
                  <a:pt x="446" y="396"/>
                </a:cubicBezTo>
                <a:cubicBezTo>
                  <a:pt x="526" y="429"/>
                  <a:pt x="578" y="437"/>
                  <a:pt x="620" y="372"/>
                </a:cubicBezTo>
                <a:cubicBezTo>
                  <a:pt x="643" y="336"/>
                  <a:pt x="667" y="271"/>
                  <a:pt x="645" y="223"/>
                </a:cubicBezTo>
                <a:cubicBezTo>
                  <a:pt x="607" y="142"/>
                  <a:pt x="573" y="157"/>
                  <a:pt x="496" y="148"/>
                </a:cubicBezTo>
                <a:cubicBezTo>
                  <a:pt x="430" y="141"/>
                  <a:pt x="377" y="163"/>
                  <a:pt x="322" y="198"/>
                </a:cubicBezTo>
                <a:cubicBezTo>
                  <a:pt x="313" y="204"/>
                  <a:pt x="278" y="266"/>
                  <a:pt x="272" y="272"/>
                </a:cubicBezTo>
                <a:cubicBezTo>
                  <a:pt x="302" y="346"/>
                  <a:pt x="229" y="317"/>
                  <a:pt x="322" y="347"/>
                </a:cubicBezTo>
                <a:cubicBezTo>
                  <a:pt x="382" y="366"/>
                  <a:pt x="504" y="399"/>
                  <a:pt x="570" y="372"/>
                </a:cubicBezTo>
                <a:cubicBezTo>
                  <a:pt x="628" y="348"/>
                  <a:pt x="614" y="293"/>
                  <a:pt x="669" y="272"/>
                </a:cubicBezTo>
                <a:cubicBezTo>
                  <a:pt x="704" y="259"/>
                  <a:pt x="635" y="276"/>
                  <a:pt x="669" y="322"/>
                </a:cubicBezTo>
                <a:cubicBezTo>
                  <a:pt x="689" y="349"/>
                  <a:pt x="730" y="358"/>
                  <a:pt x="744" y="372"/>
                </a:cubicBezTo>
                <a:cubicBezTo>
                  <a:pt x="800" y="382"/>
                  <a:pt x="840" y="425"/>
                  <a:pt x="868" y="372"/>
                </a:cubicBezTo>
                <a:cubicBezTo>
                  <a:pt x="884" y="341"/>
                  <a:pt x="879" y="247"/>
                  <a:pt x="843" y="248"/>
                </a:cubicBezTo>
                <a:cubicBezTo>
                  <a:pt x="765" y="251"/>
                  <a:pt x="765" y="291"/>
                  <a:pt x="719" y="347"/>
                </a:cubicBezTo>
                <a:cubicBezTo>
                  <a:pt x="695" y="376"/>
                  <a:pt x="647" y="427"/>
                  <a:pt x="669" y="471"/>
                </a:cubicBezTo>
                <a:cubicBezTo>
                  <a:pt x="691" y="514"/>
                  <a:pt x="734" y="492"/>
                  <a:pt x="793" y="496"/>
                </a:cubicBezTo>
                <a:cubicBezTo>
                  <a:pt x="857" y="501"/>
                  <a:pt x="1006" y="435"/>
                  <a:pt x="1041" y="396"/>
                </a:cubicBezTo>
                <a:cubicBezTo>
                  <a:pt x="1073" y="360"/>
                  <a:pt x="1109" y="274"/>
                  <a:pt x="1091" y="223"/>
                </a:cubicBezTo>
                <a:cubicBezTo>
                  <a:pt x="1083" y="201"/>
                  <a:pt x="1056" y="168"/>
                  <a:pt x="1017" y="173"/>
                </a:cubicBezTo>
                <a:cubicBezTo>
                  <a:pt x="904" y="189"/>
                  <a:pt x="911" y="284"/>
                  <a:pt x="868" y="347"/>
                </a:cubicBezTo>
                <a:cubicBezTo>
                  <a:pt x="860" y="355"/>
                  <a:pt x="851" y="364"/>
                  <a:pt x="843" y="372"/>
                </a:cubicBezTo>
                <a:cubicBezTo>
                  <a:pt x="858" y="417"/>
                  <a:pt x="819" y="431"/>
                  <a:pt x="868" y="446"/>
                </a:cubicBezTo>
                <a:cubicBezTo>
                  <a:pt x="947" y="470"/>
                  <a:pt x="1044" y="420"/>
                  <a:pt x="1116" y="396"/>
                </a:cubicBezTo>
                <a:cubicBezTo>
                  <a:pt x="1157" y="382"/>
                  <a:pt x="1254" y="348"/>
                  <a:pt x="1265" y="322"/>
                </a:cubicBezTo>
                <a:cubicBezTo>
                  <a:pt x="1283" y="277"/>
                  <a:pt x="1254" y="264"/>
                  <a:pt x="1215" y="272"/>
                </a:cubicBezTo>
                <a:cubicBezTo>
                  <a:pt x="1145" y="286"/>
                  <a:pt x="1109" y="337"/>
                  <a:pt x="1066" y="396"/>
                </a:cubicBezTo>
                <a:cubicBezTo>
                  <a:pt x="1036" y="426"/>
                  <a:pt x="1025" y="440"/>
                  <a:pt x="1017" y="471"/>
                </a:cubicBezTo>
                <a:cubicBezTo>
                  <a:pt x="1057" y="476"/>
                  <a:pt x="968" y="518"/>
                  <a:pt x="1091" y="471"/>
                </a:cubicBezTo>
                <a:cubicBezTo>
                  <a:pt x="1153" y="448"/>
                  <a:pt x="1218" y="421"/>
                  <a:pt x="1265" y="372"/>
                </a:cubicBezTo>
                <a:cubicBezTo>
                  <a:pt x="1298" y="337"/>
                  <a:pt x="1175" y="430"/>
                  <a:pt x="1165" y="446"/>
                </a:cubicBezTo>
                <a:cubicBezTo>
                  <a:pt x="1155" y="462"/>
                  <a:pt x="1079" y="595"/>
                  <a:pt x="1091" y="595"/>
                </a:cubicBezTo>
                <a:cubicBezTo>
                  <a:pt x="1139" y="595"/>
                  <a:pt x="1182" y="580"/>
                  <a:pt x="1215" y="545"/>
                </a:cubicBezTo>
                <a:cubicBezTo>
                  <a:pt x="1236" y="523"/>
                  <a:pt x="1264" y="482"/>
                  <a:pt x="1240" y="496"/>
                </a:cubicBezTo>
                <a:cubicBezTo>
                  <a:pt x="1214" y="511"/>
                  <a:pt x="1141" y="586"/>
                  <a:pt x="1116" y="595"/>
                </a:cubicBezTo>
                <a:cubicBezTo>
                  <a:pt x="1068" y="612"/>
                  <a:pt x="1027" y="572"/>
                  <a:pt x="1017" y="570"/>
                </a:cubicBezTo>
                <a:cubicBezTo>
                  <a:pt x="975" y="560"/>
                  <a:pt x="985" y="501"/>
                  <a:pt x="942" y="496"/>
                </a:cubicBezTo>
                <a:cubicBezTo>
                  <a:pt x="916" y="493"/>
                  <a:pt x="821" y="528"/>
                  <a:pt x="818" y="521"/>
                </a:cubicBezTo>
                <a:cubicBezTo>
                  <a:pt x="802" y="486"/>
                  <a:pt x="865" y="431"/>
                  <a:pt x="818" y="446"/>
                </a:cubicBezTo>
                <a:cubicBezTo>
                  <a:pt x="794" y="453"/>
                  <a:pt x="766" y="488"/>
                  <a:pt x="744" y="521"/>
                </a:cubicBezTo>
                <a:cubicBezTo>
                  <a:pt x="716" y="563"/>
                  <a:pt x="760" y="562"/>
                  <a:pt x="769" y="545"/>
                </a:cubicBezTo>
                <a:cubicBezTo>
                  <a:pt x="769" y="537"/>
                  <a:pt x="769" y="529"/>
                  <a:pt x="769" y="521"/>
                </a:cubicBezTo>
                <a:cubicBezTo>
                  <a:pt x="798" y="550"/>
                  <a:pt x="788" y="455"/>
                  <a:pt x="793" y="545"/>
                </a:cubicBezTo>
                <a:cubicBezTo>
                  <a:pt x="797" y="615"/>
                  <a:pt x="760" y="632"/>
                  <a:pt x="769" y="620"/>
                </a:cubicBezTo>
                <a:cubicBezTo>
                  <a:pt x="794" y="588"/>
                  <a:pt x="822" y="524"/>
                  <a:pt x="868" y="496"/>
                </a:cubicBezTo>
                <a:cubicBezTo>
                  <a:pt x="901" y="476"/>
                  <a:pt x="900" y="467"/>
                  <a:pt x="893" y="521"/>
                </a:cubicBezTo>
                <a:cubicBezTo>
                  <a:pt x="887" y="571"/>
                  <a:pt x="840" y="613"/>
                  <a:pt x="868" y="595"/>
                </a:cubicBezTo>
                <a:cubicBezTo>
                  <a:pt x="891" y="580"/>
                  <a:pt x="939" y="495"/>
                  <a:pt x="967" y="471"/>
                </a:cubicBezTo>
                <a:cubicBezTo>
                  <a:pt x="1006" y="438"/>
                  <a:pt x="1033" y="448"/>
                  <a:pt x="1017" y="496"/>
                </a:cubicBezTo>
                <a:cubicBezTo>
                  <a:pt x="1009" y="504"/>
                  <a:pt x="1000" y="513"/>
                  <a:pt x="992" y="521"/>
                </a:cubicBezTo>
                <a:cubicBezTo>
                  <a:pt x="976" y="547"/>
                  <a:pt x="968" y="629"/>
                  <a:pt x="917" y="595"/>
                </a:cubicBezTo>
                <a:cubicBezTo>
                  <a:pt x="916" y="594"/>
                  <a:pt x="872" y="505"/>
                  <a:pt x="868" y="496"/>
                </a:cubicBezTo>
                <a:cubicBezTo>
                  <a:pt x="850" y="454"/>
                  <a:pt x="859" y="345"/>
                  <a:pt x="793" y="347"/>
                </a:cubicBezTo>
                <a:cubicBezTo>
                  <a:pt x="761" y="348"/>
                  <a:pt x="645" y="404"/>
                  <a:pt x="620" y="421"/>
                </a:cubicBezTo>
                <a:cubicBezTo>
                  <a:pt x="593" y="439"/>
                  <a:pt x="531" y="517"/>
                  <a:pt x="521" y="446"/>
                </a:cubicBezTo>
                <a:cubicBezTo>
                  <a:pt x="518" y="423"/>
                  <a:pt x="553" y="297"/>
                  <a:pt x="545" y="297"/>
                </a:cubicBezTo>
                <a:cubicBezTo>
                  <a:pt x="507" y="297"/>
                  <a:pt x="450" y="371"/>
                  <a:pt x="421" y="396"/>
                </a:cubicBezTo>
                <a:cubicBezTo>
                  <a:pt x="410" y="406"/>
                  <a:pt x="345" y="472"/>
                  <a:pt x="322" y="446"/>
                </a:cubicBezTo>
                <a:cubicBezTo>
                  <a:pt x="298" y="420"/>
                  <a:pt x="350" y="297"/>
                  <a:pt x="322" y="347"/>
                </a:cubicBezTo>
                <a:cubicBezTo>
                  <a:pt x="303" y="380"/>
                  <a:pt x="304" y="417"/>
                  <a:pt x="272" y="446"/>
                </a:cubicBezTo>
                <a:cubicBezTo>
                  <a:pt x="243" y="473"/>
                  <a:pt x="256" y="480"/>
                  <a:pt x="248" y="421"/>
                </a:cubicBezTo>
                <a:cubicBezTo>
                  <a:pt x="241" y="374"/>
                  <a:pt x="278" y="148"/>
                  <a:pt x="223" y="148"/>
                </a:cubicBezTo>
                <a:cubicBezTo>
                  <a:pt x="194" y="148"/>
                  <a:pt x="98" y="258"/>
                  <a:pt x="74" y="272"/>
                </a:cubicBezTo>
                <a:cubicBezTo>
                  <a:pt x="45" y="288"/>
                  <a:pt x="80" y="236"/>
                  <a:pt x="49" y="248"/>
                </a:cubicBezTo>
                <a:cubicBezTo>
                  <a:pt x="39" y="252"/>
                  <a:pt x="85" y="239"/>
                  <a:pt x="49" y="272"/>
                </a:cubicBezTo>
                <a:cubicBezTo>
                  <a:pt x="57" y="314"/>
                  <a:pt x="25" y="366"/>
                  <a:pt x="74" y="372"/>
                </a:cubicBezTo>
                <a:cubicBezTo>
                  <a:pt x="140" y="381"/>
                  <a:pt x="200" y="334"/>
                  <a:pt x="248" y="297"/>
                </a:cubicBezTo>
                <a:cubicBezTo>
                  <a:pt x="282" y="271"/>
                  <a:pt x="294" y="190"/>
                  <a:pt x="322" y="223"/>
                </a:cubicBezTo>
                <a:cubicBezTo>
                  <a:pt x="365" y="273"/>
                  <a:pt x="322" y="306"/>
                  <a:pt x="322" y="372"/>
                </a:cubicBezTo>
                <a:cubicBezTo>
                  <a:pt x="322" y="405"/>
                  <a:pt x="322" y="339"/>
                  <a:pt x="322" y="372"/>
                </a:cubicBezTo>
                <a:cubicBezTo>
                  <a:pt x="322" y="430"/>
                  <a:pt x="322" y="487"/>
                  <a:pt x="322" y="545"/>
                </a:cubicBezTo>
                <a:cubicBezTo>
                  <a:pt x="339" y="499"/>
                  <a:pt x="344" y="467"/>
                  <a:pt x="372" y="421"/>
                </a:cubicBezTo>
                <a:cubicBezTo>
                  <a:pt x="398" y="378"/>
                  <a:pt x="396" y="290"/>
                  <a:pt x="446" y="297"/>
                </a:cubicBezTo>
                <a:cubicBezTo>
                  <a:pt x="501" y="305"/>
                  <a:pt x="484" y="392"/>
                  <a:pt x="496" y="446"/>
                </a:cubicBezTo>
                <a:cubicBezTo>
                  <a:pt x="514" y="525"/>
                  <a:pt x="479" y="520"/>
                  <a:pt x="521" y="496"/>
                </a:cubicBezTo>
                <a:cubicBezTo>
                  <a:pt x="576" y="464"/>
                  <a:pt x="593" y="371"/>
                  <a:pt x="645" y="347"/>
                </a:cubicBezTo>
                <a:cubicBezTo>
                  <a:pt x="694" y="325"/>
                  <a:pt x="664" y="341"/>
                  <a:pt x="669" y="396"/>
                </a:cubicBezTo>
                <a:cubicBezTo>
                  <a:pt x="677" y="480"/>
                  <a:pt x="638" y="464"/>
                  <a:pt x="669" y="421"/>
                </a:cubicBezTo>
                <a:cubicBezTo>
                  <a:pt x="684" y="400"/>
                  <a:pt x="687" y="358"/>
                  <a:pt x="694" y="396"/>
                </a:cubicBezTo>
                <a:cubicBezTo>
                  <a:pt x="706" y="466"/>
                  <a:pt x="680" y="525"/>
                  <a:pt x="694" y="521"/>
                </a:cubicBezTo>
                <a:cubicBezTo>
                  <a:pt x="732" y="510"/>
                  <a:pt x="803" y="432"/>
                  <a:pt x="818" y="421"/>
                </a:cubicBezTo>
                <a:cubicBezTo>
                  <a:pt x="798" y="452"/>
                  <a:pt x="829" y="477"/>
                  <a:pt x="793" y="471"/>
                </a:cubicBezTo>
                <a:cubicBezTo>
                  <a:pt x="751" y="464"/>
                  <a:pt x="769" y="424"/>
                  <a:pt x="744" y="396"/>
                </a:cubicBezTo>
                <a:cubicBezTo>
                  <a:pt x="698" y="344"/>
                  <a:pt x="698" y="359"/>
                  <a:pt x="645" y="372"/>
                </a:cubicBezTo>
                <a:cubicBezTo>
                  <a:pt x="578" y="388"/>
                  <a:pt x="610" y="566"/>
                  <a:pt x="545" y="545"/>
                </a:cubicBezTo>
                <a:cubicBezTo>
                  <a:pt x="515" y="535"/>
                  <a:pt x="576" y="315"/>
                  <a:pt x="545" y="372"/>
                </a:cubicBezTo>
                <a:cubicBezTo>
                  <a:pt x="526" y="407"/>
                  <a:pt x="517" y="494"/>
                  <a:pt x="471" y="521"/>
                </a:cubicBezTo>
                <a:cubicBezTo>
                  <a:pt x="421" y="550"/>
                  <a:pt x="451" y="520"/>
                  <a:pt x="446" y="471"/>
                </a:cubicBezTo>
                <a:cubicBezTo>
                  <a:pt x="441" y="418"/>
                  <a:pt x="469" y="320"/>
                  <a:pt x="446" y="347"/>
                </a:cubicBezTo>
                <a:cubicBezTo>
                  <a:pt x="424" y="372"/>
                  <a:pt x="413" y="419"/>
                  <a:pt x="397" y="471"/>
                </a:cubicBezTo>
                <a:cubicBezTo>
                  <a:pt x="382" y="520"/>
                  <a:pt x="379" y="671"/>
                  <a:pt x="372" y="620"/>
                </a:cubicBezTo>
                <a:cubicBezTo>
                  <a:pt x="367" y="584"/>
                  <a:pt x="372" y="425"/>
                  <a:pt x="372" y="471"/>
                </a:cubicBezTo>
                <a:cubicBezTo>
                  <a:pt x="372" y="506"/>
                  <a:pt x="374" y="603"/>
                  <a:pt x="347" y="620"/>
                </a:cubicBezTo>
                <a:cubicBezTo>
                  <a:pt x="347" y="595"/>
                  <a:pt x="347" y="587"/>
                  <a:pt x="347" y="570"/>
                </a:cubicBezTo>
                <a:cubicBezTo>
                  <a:pt x="398" y="470"/>
                  <a:pt x="339" y="509"/>
                  <a:pt x="372" y="570"/>
                </a:cubicBezTo>
                <a:cubicBezTo>
                  <a:pt x="405" y="629"/>
                  <a:pt x="348" y="611"/>
                  <a:pt x="421" y="570"/>
                </a:cubicBezTo>
                <a:cubicBezTo>
                  <a:pt x="461" y="547"/>
                  <a:pt x="494" y="498"/>
                  <a:pt x="545" y="471"/>
                </a:cubicBezTo>
                <a:cubicBezTo>
                  <a:pt x="564" y="461"/>
                  <a:pt x="649" y="415"/>
                  <a:pt x="669" y="421"/>
                </a:cubicBezTo>
                <a:cubicBezTo>
                  <a:pt x="712" y="434"/>
                  <a:pt x="688" y="451"/>
                  <a:pt x="694" y="496"/>
                </a:cubicBezTo>
                <a:cubicBezTo>
                  <a:pt x="702" y="556"/>
                  <a:pt x="676" y="637"/>
                  <a:pt x="694" y="620"/>
                </a:cubicBezTo>
                <a:cubicBezTo>
                  <a:pt x="716" y="600"/>
                  <a:pt x="743" y="522"/>
                  <a:pt x="769" y="496"/>
                </a:cubicBezTo>
                <a:cubicBezTo>
                  <a:pt x="796" y="469"/>
                  <a:pt x="844" y="419"/>
                  <a:pt x="868" y="421"/>
                </a:cubicBezTo>
                <a:cubicBezTo>
                  <a:pt x="889" y="422"/>
                  <a:pt x="912" y="470"/>
                  <a:pt x="917" y="496"/>
                </a:cubicBezTo>
                <a:cubicBezTo>
                  <a:pt x="926" y="545"/>
                  <a:pt x="952" y="560"/>
                  <a:pt x="917" y="595"/>
                </a:cubicBezTo>
                <a:cubicBezTo>
                  <a:pt x="917" y="560"/>
                  <a:pt x="908" y="556"/>
                  <a:pt x="868" y="595"/>
                </a:cubicBezTo>
                <a:cubicBezTo>
                  <a:pt x="837" y="610"/>
                  <a:pt x="735" y="682"/>
                  <a:pt x="694" y="669"/>
                </a:cubicBezTo>
                <a:cubicBezTo>
                  <a:pt x="658" y="658"/>
                  <a:pt x="673" y="633"/>
                  <a:pt x="645" y="595"/>
                </a:cubicBezTo>
                <a:cubicBezTo>
                  <a:pt x="614" y="553"/>
                  <a:pt x="607" y="548"/>
                  <a:pt x="570" y="521"/>
                </a:cubicBezTo>
                <a:cubicBezTo>
                  <a:pt x="526" y="489"/>
                  <a:pt x="557" y="512"/>
                  <a:pt x="521" y="521"/>
                </a:cubicBezTo>
                <a:cubicBezTo>
                  <a:pt x="420" y="547"/>
                  <a:pt x="441" y="584"/>
                  <a:pt x="397" y="570"/>
                </a:cubicBezTo>
                <a:cubicBezTo>
                  <a:pt x="371" y="562"/>
                  <a:pt x="357" y="497"/>
                  <a:pt x="347" y="496"/>
                </a:cubicBezTo>
                <a:cubicBezTo>
                  <a:pt x="282" y="487"/>
                  <a:pt x="315" y="533"/>
                  <a:pt x="272" y="496"/>
                </a:cubicBezTo>
                <a:cubicBezTo>
                  <a:pt x="234" y="463"/>
                  <a:pt x="302" y="429"/>
                  <a:pt x="248" y="471"/>
                </a:cubicBezTo>
                <a:cubicBezTo>
                  <a:pt x="248" y="479"/>
                  <a:pt x="248" y="488"/>
                  <a:pt x="248" y="496"/>
                </a:cubicBezTo>
              </a:path>
            </a:pathLst>
          </a:custGeom>
          <a:noFill/>
          <a:ln w="34925" cap="rnd">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8800" y="4600072"/>
            <a:ext cx="2362200" cy="1372103"/>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2100" y="4766830"/>
            <a:ext cx="2209800" cy="1205345"/>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9075" y="1295400"/>
            <a:ext cx="8772525" cy="1508760"/>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800" y="2938328"/>
            <a:ext cx="8610600" cy="1481272"/>
          </a:xfrm>
          <a:prstGeom prst="rect">
            <a:avLst/>
          </a:prstGeom>
        </p:spPr>
      </p:pic>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1874"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Cost, Revenue &amp; Profit</a:t>
            </a:r>
          </a:p>
        </p:txBody>
      </p:sp>
      <p:sp>
        <p:nvSpPr>
          <p:cNvPr id="591875" name="Text Box 3"/>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91877" name="Text Box 5" descr="Blue tissue paper"/>
          <p:cNvSpPr txBox="1">
            <a:spLocks noChangeArrowheads="1"/>
          </p:cNvSpPr>
          <p:nvPr/>
        </p:nvSpPr>
        <p:spPr bwMode="auto">
          <a:xfrm>
            <a:off x="152400" y="1219200"/>
            <a:ext cx="1600200" cy="366713"/>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smtClean="0">
                <a:effectLst>
                  <a:outerShdw blurRad="38100" dist="38100" dir="2700000" algn="tl">
                    <a:srgbClr val="DDDDDD"/>
                  </a:outerShdw>
                </a:effectLst>
                <a:latin typeface="Batang" charset="0"/>
                <a:cs typeface="+mn-cs"/>
              </a:rPr>
              <a:t>CONTINUED</a:t>
            </a:r>
          </a:p>
        </p:txBody>
      </p:sp>
      <p:sp>
        <p:nvSpPr>
          <p:cNvPr id="591878" name="Text Box 6" descr="Blue tissue paper"/>
          <p:cNvSpPr txBox="1">
            <a:spLocks noChangeArrowheads="1"/>
          </p:cNvSpPr>
          <p:nvPr/>
        </p:nvSpPr>
        <p:spPr bwMode="auto">
          <a:xfrm>
            <a:off x="5565775" y="1754188"/>
            <a:ext cx="2892425"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This is the profit function.</a:t>
            </a:r>
          </a:p>
        </p:txBody>
      </p:sp>
      <p:sp>
        <p:nvSpPr>
          <p:cNvPr id="591879" name="Text Box 7" descr="Blue tissue paper"/>
          <p:cNvSpPr txBox="1">
            <a:spLocks noChangeArrowheads="1"/>
          </p:cNvSpPr>
          <p:nvPr/>
        </p:nvSpPr>
        <p:spPr bwMode="auto">
          <a:xfrm>
            <a:off x="1600200" y="1752600"/>
            <a:ext cx="30480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P</a:t>
            </a:r>
            <a:r>
              <a:rPr lang="en-US" sz="2000" smtClean="0">
                <a:latin typeface="Times New Roman" charset="0"/>
                <a:cs typeface="+mn-cs"/>
              </a:rPr>
              <a:t>(</a:t>
            </a:r>
            <a:r>
              <a:rPr lang="en-US" sz="2000" i="1" smtClean="0">
                <a:latin typeface="Times New Roman" charset="0"/>
                <a:cs typeface="+mn-cs"/>
              </a:rPr>
              <a:t>x</a:t>
            </a:r>
            <a:r>
              <a:rPr lang="en-US" sz="2000" smtClean="0">
                <a:latin typeface="Times New Roman" charset="0"/>
                <a:cs typeface="+mn-cs"/>
              </a:rPr>
              <a:t>) = – </a:t>
            </a:r>
            <a:r>
              <a:rPr lang="en-US" sz="2000" i="1" smtClean="0">
                <a:latin typeface="Times New Roman" charset="0"/>
                <a:cs typeface="+mn-cs"/>
              </a:rPr>
              <a:t>x</a:t>
            </a:r>
            <a:r>
              <a:rPr lang="en-US" sz="2000" baseline="30000" smtClean="0">
                <a:latin typeface="Times New Roman" charset="0"/>
                <a:cs typeface="+mn-cs"/>
              </a:rPr>
              <a:t>3</a:t>
            </a:r>
            <a:r>
              <a:rPr lang="en-US" sz="2000" smtClean="0">
                <a:latin typeface="Times New Roman" charset="0"/>
                <a:cs typeface="+mn-cs"/>
              </a:rPr>
              <a:t> + 6</a:t>
            </a:r>
            <a:r>
              <a:rPr lang="en-US" sz="2000" i="1" smtClean="0">
                <a:latin typeface="Times New Roman" charset="0"/>
                <a:cs typeface="+mn-cs"/>
              </a:rPr>
              <a:t>x</a:t>
            </a:r>
            <a:r>
              <a:rPr lang="en-US" sz="2000" baseline="30000" smtClean="0">
                <a:latin typeface="Times New Roman" charset="0"/>
                <a:cs typeface="+mn-cs"/>
              </a:rPr>
              <a:t>2</a:t>
            </a:r>
            <a:r>
              <a:rPr lang="en-US" sz="2000" smtClean="0">
                <a:latin typeface="Times New Roman" charset="0"/>
                <a:cs typeface="+mn-cs"/>
              </a:rPr>
              <a:t> + 15</a:t>
            </a:r>
            <a:r>
              <a:rPr lang="en-US" sz="2000" i="1" smtClean="0">
                <a:latin typeface="Times New Roman" charset="0"/>
                <a:cs typeface="+mn-cs"/>
              </a:rPr>
              <a:t>x</a:t>
            </a:r>
            <a:r>
              <a:rPr lang="en-US" sz="2000" smtClean="0">
                <a:latin typeface="Times New Roman" charset="0"/>
                <a:cs typeface="+mn-cs"/>
              </a:rPr>
              <a:t> – 15</a:t>
            </a:r>
            <a:endParaRPr lang="en-US" sz="2000" i="1" smtClean="0">
              <a:latin typeface="Times New Roman" charset="0"/>
              <a:cs typeface="+mn-cs"/>
            </a:endParaRPr>
          </a:p>
        </p:txBody>
      </p:sp>
      <p:sp>
        <p:nvSpPr>
          <p:cNvPr id="591880" name="Text Box 8" descr="Blue tissue paper"/>
          <p:cNvSpPr txBox="1">
            <a:spLocks noChangeArrowheads="1"/>
          </p:cNvSpPr>
          <p:nvPr/>
        </p:nvSpPr>
        <p:spPr bwMode="auto">
          <a:xfrm>
            <a:off x="5565775" y="2193925"/>
            <a:ext cx="1597025"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Differentiate.</a:t>
            </a:r>
          </a:p>
        </p:txBody>
      </p:sp>
      <p:sp>
        <p:nvSpPr>
          <p:cNvPr id="591881" name="Text Box 9" descr="Blue tissue paper"/>
          <p:cNvSpPr txBox="1">
            <a:spLocks noChangeArrowheads="1"/>
          </p:cNvSpPr>
          <p:nvPr/>
        </p:nvSpPr>
        <p:spPr bwMode="auto">
          <a:xfrm>
            <a:off x="1524000" y="2192338"/>
            <a:ext cx="26670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P</a:t>
            </a:r>
            <a:r>
              <a:rPr lang="el-GR" sz="2000" i="1" smtClean="0">
                <a:latin typeface="Times New Roman" charset="0"/>
                <a:cs typeface="Times New Roman" charset="0"/>
              </a:rPr>
              <a:t>΄</a:t>
            </a:r>
            <a:r>
              <a:rPr lang="en-US" sz="2000" smtClean="0">
                <a:latin typeface="Times New Roman" charset="0"/>
                <a:cs typeface="+mn-cs"/>
              </a:rPr>
              <a:t>(</a:t>
            </a:r>
            <a:r>
              <a:rPr lang="en-US" sz="2000" i="1" smtClean="0">
                <a:latin typeface="Times New Roman" charset="0"/>
                <a:cs typeface="+mn-cs"/>
              </a:rPr>
              <a:t>x</a:t>
            </a:r>
            <a:r>
              <a:rPr lang="en-US" sz="2000" smtClean="0">
                <a:latin typeface="Times New Roman" charset="0"/>
                <a:cs typeface="+mn-cs"/>
              </a:rPr>
              <a:t>) = –3</a:t>
            </a:r>
            <a:r>
              <a:rPr lang="en-US" sz="2000" i="1" smtClean="0">
                <a:latin typeface="Times New Roman" charset="0"/>
                <a:cs typeface="+mn-cs"/>
              </a:rPr>
              <a:t>x</a:t>
            </a:r>
            <a:r>
              <a:rPr lang="en-US" sz="2000" baseline="30000" smtClean="0">
                <a:latin typeface="Times New Roman" charset="0"/>
                <a:cs typeface="+mn-cs"/>
              </a:rPr>
              <a:t>2</a:t>
            </a:r>
            <a:r>
              <a:rPr lang="en-US" sz="2000" smtClean="0">
                <a:latin typeface="Times New Roman" charset="0"/>
                <a:cs typeface="+mn-cs"/>
              </a:rPr>
              <a:t> + 12</a:t>
            </a:r>
            <a:r>
              <a:rPr lang="en-US" sz="2000" i="1" smtClean="0">
                <a:latin typeface="Times New Roman" charset="0"/>
                <a:cs typeface="+mn-cs"/>
              </a:rPr>
              <a:t>x </a:t>
            </a:r>
            <a:r>
              <a:rPr lang="en-US" sz="2000" smtClean="0">
                <a:latin typeface="Times New Roman" charset="0"/>
                <a:cs typeface="+mn-cs"/>
              </a:rPr>
              <a:t>+ 15</a:t>
            </a:r>
            <a:endParaRPr lang="en-US" sz="2000" i="1" smtClean="0">
              <a:latin typeface="Times New Roman" charset="0"/>
              <a:cs typeface="+mn-cs"/>
            </a:endParaRPr>
          </a:p>
        </p:txBody>
      </p:sp>
      <p:sp>
        <p:nvSpPr>
          <p:cNvPr id="591882" name="Text Box 10" descr="Blue tissue paper"/>
          <p:cNvSpPr txBox="1">
            <a:spLocks noChangeArrowheads="1"/>
          </p:cNvSpPr>
          <p:nvPr/>
        </p:nvSpPr>
        <p:spPr bwMode="auto">
          <a:xfrm>
            <a:off x="5565775" y="2651125"/>
            <a:ext cx="3044825"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Set this equation equal to 0.</a:t>
            </a:r>
          </a:p>
        </p:txBody>
      </p:sp>
      <p:sp>
        <p:nvSpPr>
          <p:cNvPr id="591883" name="Text Box 11" descr="Blue tissue paper"/>
          <p:cNvSpPr txBox="1">
            <a:spLocks noChangeArrowheads="1"/>
          </p:cNvSpPr>
          <p:nvPr/>
        </p:nvSpPr>
        <p:spPr bwMode="auto">
          <a:xfrm>
            <a:off x="428625" y="2649538"/>
            <a:ext cx="22860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–3</a:t>
            </a:r>
            <a:r>
              <a:rPr lang="en-US" sz="2000" i="1" smtClean="0">
                <a:latin typeface="Times New Roman" charset="0"/>
                <a:cs typeface="+mn-cs"/>
              </a:rPr>
              <a:t>x</a:t>
            </a:r>
            <a:r>
              <a:rPr lang="en-US" sz="2000" baseline="30000" smtClean="0">
                <a:latin typeface="Times New Roman" charset="0"/>
                <a:cs typeface="+mn-cs"/>
              </a:rPr>
              <a:t>2</a:t>
            </a:r>
            <a:r>
              <a:rPr lang="en-US" sz="2000" smtClean="0">
                <a:latin typeface="Times New Roman" charset="0"/>
                <a:cs typeface="+mn-cs"/>
              </a:rPr>
              <a:t> + 12</a:t>
            </a:r>
            <a:r>
              <a:rPr lang="en-US" sz="2000" i="1" smtClean="0">
                <a:latin typeface="Times New Roman" charset="0"/>
                <a:cs typeface="+mn-cs"/>
              </a:rPr>
              <a:t>x </a:t>
            </a:r>
            <a:r>
              <a:rPr lang="en-US" sz="2000" smtClean="0">
                <a:latin typeface="Times New Roman" charset="0"/>
                <a:cs typeface="+mn-cs"/>
              </a:rPr>
              <a:t>+ 15 = 0</a:t>
            </a:r>
            <a:endParaRPr lang="en-US" sz="2000" i="1" smtClean="0">
              <a:latin typeface="Times New Roman" charset="0"/>
              <a:cs typeface="+mn-cs"/>
            </a:endParaRPr>
          </a:p>
        </p:txBody>
      </p:sp>
      <p:sp>
        <p:nvSpPr>
          <p:cNvPr id="591884" name="Text Box 12" descr="Blue tissue paper"/>
          <p:cNvSpPr txBox="1">
            <a:spLocks noChangeArrowheads="1"/>
          </p:cNvSpPr>
          <p:nvPr/>
        </p:nvSpPr>
        <p:spPr bwMode="auto">
          <a:xfrm>
            <a:off x="5565775" y="3124200"/>
            <a:ext cx="987425"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Factor.</a:t>
            </a:r>
          </a:p>
        </p:txBody>
      </p:sp>
      <p:sp>
        <p:nvSpPr>
          <p:cNvPr id="591885" name="Text Box 13" descr="Blue tissue paper"/>
          <p:cNvSpPr txBox="1">
            <a:spLocks noChangeArrowheads="1"/>
          </p:cNvSpPr>
          <p:nvPr/>
        </p:nvSpPr>
        <p:spPr bwMode="auto">
          <a:xfrm>
            <a:off x="457200" y="3117850"/>
            <a:ext cx="22860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(–3</a:t>
            </a:r>
            <a:r>
              <a:rPr lang="en-US" sz="2000" i="1" smtClean="0">
                <a:latin typeface="Times New Roman" charset="0"/>
                <a:cs typeface="+mn-cs"/>
              </a:rPr>
              <a:t>x</a:t>
            </a:r>
            <a:r>
              <a:rPr lang="en-US" sz="2000" smtClean="0">
                <a:latin typeface="Times New Roman" charset="0"/>
                <a:cs typeface="+mn-cs"/>
              </a:rPr>
              <a:t> – 3)(</a:t>
            </a:r>
            <a:r>
              <a:rPr lang="en-US" sz="2000" i="1" smtClean="0">
                <a:latin typeface="Times New Roman" charset="0"/>
                <a:cs typeface="+mn-cs"/>
              </a:rPr>
              <a:t>x –</a:t>
            </a:r>
            <a:r>
              <a:rPr lang="en-US" sz="2000" smtClean="0">
                <a:latin typeface="Times New Roman" charset="0"/>
                <a:cs typeface="+mn-cs"/>
              </a:rPr>
              <a:t> 5) = 0</a:t>
            </a:r>
            <a:endParaRPr lang="en-US" sz="2000" i="1" smtClean="0">
              <a:latin typeface="Times New Roman" charset="0"/>
              <a:cs typeface="+mn-cs"/>
            </a:endParaRPr>
          </a:p>
        </p:txBody>
      </p:sp>
      <p:sp>
        <p:nvSpPr>
          <p:cNvPr id="591886" name="Text Box 14" descr="Blue tissue paper"/>
          <p:cNvSpPr txBox="1">
            <a:spLocks noChangeArrowheads="1"/>
          </p:cNvSpPr>
          <p:nvPr/>
        </p:nvSpPr>
        <p:spPr bwMode="auto">
          <a:xfrm>
            <a:off x="5565775" y="3563938"/>
            <a:ext cx="1444625"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Solve for </a:t>
            </a:r>
            <a:r>
              <a:rPr lang="en-US" sz="2000" i="1" smtClean="0">
                <a:latin typeface="Times New Roman" charset="0"/>
                <a:cs typeface="+mn-cs"/>
              </a:rPr>
              <a:t>x</a:t>
            </a:r>
            <a:r>
              <a:rPr lang="en-US" sz="2000" smtClean="0">
                <a:latin typeface="Times New Roman" charset="0"/>
                <a:cs typeface="+mn-cs"/>
              </a:rPr>
              <a:t>.</a:t>
            </a:r>
          </a:p>
        </p:txBody>
      </p:sp>
      <p:sp>
        <p:nvSpPr>
          <p:cNvPr id="591887" name="Text Box 15" descr="Blue tissue paper"/>
          <p:cNvSpPr txBox="1">
            <a:spLocks noChangeArrowheads="1"/>
          </p:cNvSpPr>
          <p:nvPr/>
        </p:nvSpPr>
        <p:spPr bwMode="auto">
          <a:xfrm>
            <a:off x="1919288" y="3565525"/>
            <a:ext cx="10668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x</a:t>
            </a:r>
            <a:r>
              <a:rPr lang="en-US" sz="2000" smtClean="0">
                <a:latin typeface="Times New Roman" charset="0"/>
                <a:cs typeface="+mn-cs"/>
              </a:rPr>
              <a:t> = -1, 5</a:t>
            </a:r>
            <a:endParaRPr lang="en-US" sz="2000" i="1" smtClean="0">
              <a:latin typeface="Times New Roman" charset="0"/>
              <a:cs typeface="+mn-cs"/>
            </a:endParaRPr>
          </a:p>
        </p:txBody>
      </p:sp>
      <p:sp>
        <p:nvSpPr>
          <p:cNvPr id="591888" name="Text Box 16" descr="Blue tissue paper"/>
          <p:cNvSpPr txBox="1">
            <a:spLocks noChangeArrowheads="1"/>
          </p:cNvSpPr>
          <p:nvPr/>
        </p:nvSpPr>
        <p:spPr bwMode="auto">
          <a:xfrm>
            <a:off x="609600" y="4114800"/>
            <a:ext cx="8305800" cy="7016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Therefore, profit is maximized when </a:t>
            </a:r>
            <a:r>
              <a:rPr lang="en-US" sz="2000" i="1" smtClean="0">
                <a:latin typeface="Times New Roman" charset="0"/>
                <a:cs typeface="+mn-cs"/>
              </a:rPr>
              <a:t>x</a:t>
            </a:r>
            <a:r>
              <a:rPr lang="en-US" sz="2000" smtClean="0">
                <a:latin typeface="Times New Roman" charset="0"/>
                <a:cs typeface="+mn-cs"/>
              </a:rPr>
              <a:t> = -1 or </a:t>
            </a:r>
            <a:r>
              <a:rPr lang="en-US" sz="2000" i="1" smtClean="0">
                <a:latin typeface="Times New Roman" charset="0"/>
                <a:cs typeface="+mn-cs"/>
              </a:rPr>
              <a:t>x</a:t>
            </a:r>
            <a:r>
              <a:rPr lang="en-US" sz="2000" smtClean="0">
                <a:latin typeface="Times New Roman" charset="0"/>
                <a:cs typeface="+mn-cs"/>
              </a:rPr>
              <a:t> = 5.  Since </a:t>
            </a:r>
            <a:r>
              <a:rPr lang="en-US" sz="2000" i="1" smtClean="0">
                <a:latin typeface="Times New Roman" charset="0"/>
                <a:cs typeface="+mn-cs"/>
              </a:rPr>
              <a:t>x</a:t>
            </a:r>
            <a:r>
              <a:rPr lang="en-US" sz="2000" smtClean="0">
                <a:latin typeface="Times New Roman" charset="0"/>
                <a:cs typeface="+mn-cs"/>
              </a:rPr>
              <a:t> = -1 is not in the domain of </a:t>
            </a:r>
            <a:r>
              <a:rPr lang="en-US" sz="2000" i="1" smtClean="0">
                <a:latin typeface="Times New Roman" charset="0"/>
                <a:cs typeface="+mn-cs"/>
              </a:rPr>
              <a:t>P</a:t>
            </a:r>
            <a:r>
              <a:rPr lang="en-US" sz="2000" smtClean="0">
                <a:latin typeface="Times New Roman" charset="0"/>
                <a:cs typeface="+mn-cs"/>
              </a:rPr>
              <a:t>(</a:t>
            </a:r>
            <a:r>
              <a:rPr lang="en-US" sz="2000" i="1" smtClean="0">
                <a:latin typeface="Times New Roman" charset="0"/>
                <a:cs typeface="+mn-cs"/>
              </a:rPr>
              <a:t>x</a:t>
            </a:r>
            <a:r>
              <a:rPr lang="en-US" sz="2000" smtClean="0">
                <a:latin typeface="Times New Roman" charset="0"/>
                <a:cs typeface="+mn-cs"/>
              </a:rPr>
              <a:t>), the solution is </a:t>
            </a:r>
            <a:r>
              <a:rPr lang="en-US" sz="2000" i="1" smtClean="0">
                <a:latin typeface="Times New Roman" charset="0"/>
                <a:cs typeface="+mn-cs"/>
              </a:rPr>
              <a:t>x</a:t>
            </a:r>
            <a:r>
              <a:rPr lang="en-US" sz="2000" smtClean="0">
                <a:latin typeface="Times New Roman" charset="0"/>
                <a:cs typeface="+mn-cs"/>
              </a:rPr>
              <a:t> = 5.</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91881"/>
                                        </p:tgtEl>
                                        <p:attrNameLst>
                                          <p:attrName>style.visibility</p:attrName>
                                        </p:attrNameLst>
                                      </p:cBhvr>
                                      <p:to>
                                        <p:strVal val="visible"/>
                                      </p:to>
                                    </p:set>
                                    <p:anim calcmode="lin" valueType="num">
                                      <p:cBhvr>
                                        <p:cTn id="7" dur="500" fill="hold"/>
                                        <p:tgtEl>
                                          <p:spTgt spid="591881"/>
                                        </p:tgtEl>
                                        <p:attrNameLst>
                                          <p:attrName>ppt_w</p:attrName>
                                        </p:attrNameLst>
                                      </p:cBhvr>
                                      <p:tavLst>
                                        <p:tav tm="0">
                                          <p:val>
                                            <p:strVal val="#ppt_w*0.05"/>
                                          </p:val>
                                        </p:tav>
                                        <p:tav tm="100000">
                                          <p:val>
                                            <p:strVal val="#ppt_w"/>
                                          </p:val>
                                        </p:tav>
                                      </p:tavLst>
                                    </p:anim>
                                    <p:anim calcmode="lin" valueType="num">
                                      <p:cBhvr>
                                        <p:cTn id="8" dur="500" fill="hold"/>
                                        <p:tgtEl>
                                          <p:spTgt spid="591881"/>
                                        </p:tgtEl>
                                        <p:attrNameLst>
                                          <p:attrName>ppt_h</p:attrName>
                                        </p:attrNameLst>
                                      </p:cBhvr>
                                      <p:tavLst>
                                        <p:tav tm="0">
                                          <p:val>
                                            <p:strVal val="#ppt_h"/>
                                          </p:val>
                                        </p:tav>
                                        <p:tav tm="100000">
                                          <p:val>
                                            <p:strVal val="#ppt_h"/>
                                          </p:val>
                                        </p:tav>
                                      </p:tavLst>
                                    </p:anim>
                                    <p:anim calcmode="lin" valueType="num">
                                      <p:cBhvr>
                                        <p:cTn id="9" dur="500" fill="hold"/>
                                        <p:tgtEl>
                                          <p:spTgt spid="591881"/>
                                        </p:tgtEl>
                                        <p:attrNameLst>
                                          <p:attrName>ppt_x</p:attrName>
                                        </p:attrNameLst>
                                      </p:cBhvr>
                                      <p:tavLst>
                                        <p:tav tm="0">
                                          <p:val>
                                            <p:strVal val="#ppt_x-.2"/>
                                          </p:val>
                                        </p:tav>
                                        <p:tav tm="100000">
                                          <p:val>
                                            <p:strVal val="#ppt_x"/>
                                          </p:val>
                                        </p:tav>
                                      </p:tavLst>
                                    </p:anim>
                                    <p:anim calcmode="lin" valueType="num">
                                      <p:cBhvr>
                                        <p:cTn id="10" dur="500" fill="hold"/>
                                        <p:tgtEl>
                                          <p:spTgt spid="591881"/>
                                        </p:tgtEl>
                                        <p:attrNameLst>
                                          <p:attrName>ppt_y</p:attrName>
                                        </p:attrNameLst>
                                      </p:cBhvr>
                                      <p:tavLst>
                                        <p:tav tm="0">
                                          <p:val>
                                            <p:strVal val="#ppt_y"/>
                                          </p:val>
                                        </p:tav>
                                        <p:tav tm="100000">
                                          <p:val>
                                            <p:strVal val="#ppt_y"/>
                                          </p:val>
                                        </p:tav>
                                      </p:tavLst>
                                    </p:anim>
                                    <p:animEffect transition="in" filter="fade">
                                      <p:cBhvr>
                                        <p:cTn id="11" dur="500"/>
                                        <p:tgtEl>
                                          <p:spTgt spid="591881"/>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591880"/>
                                        </p:tgtEl>
                                        <p:attrNameLst>
                                          <p:attrName>style.visibility</p:attrName>
                                        </p:attrNameLst>
                                      </p:cBhvr>
                                      <p:to>
                                        <p:strVal val="visible"/>
                                      </p:to>
                                    </p:set>
                                    <p:anim calcmode="lin" valueType="num">
                                      <p:cBhvr>
                                        <p:cTn id="14" dur="500" fill="hold"/>
                                        <p:tgtEl>
                                          <p:spTgt spid="591880"/>
                                        </p:tgtEl>
                                        <p:attrNameLst>
                                          <p:attrName>ppt_w</p:attrName>
                                        </p:attrNameLst>
                                      </p:cBhvr>
                                      <p:tavLst>
                                        <p:tav tm="0">
                                          <p:val>
                                            <p:strVal val="#ppt_w*0.05"/>
                                          </p:val>
                                        </p:tav>
                                        <p:tav tm="100000">
                                          <p:val>
                                            <p:strVal val="#ppt_w"/>
                                          </p:val>
                                        </p:tav>
                                      </p:tavLst>
                                    </p:anim>
                                    <p:anim calcmode="lin" valueType="num">
                                      <p:cBhvr>
                                        <p:cTn id="15" dur="500" fill="hold"/>
                                        <p:tgtEl>
                                          <p:spTgt spid="591880"/>
                                        </p:tgtEl>
                                        <p:attrNameLst>
                                          <p:attrName>ppt_h</p:attrName>
                                        </p:attrNameLst>
                                      </p:cBhvr>
                                      <p:tavLst>
                                        <p:tav tm="0">
                                          <p:val>
                                            <p:strVal val="#ppt_h"/>
                                          </p:val>
                                        </p:tav>
                                        <p:tav tm="100000">
                                          <p:val>
                                            <p:strVal val="#ppt_h"/>
                                          </p:val>
                                        </p:tav>
                                      </p:tavLst>
                                    </p:anim>
                                    <p:anim calcmode="lin" valueType="num">
                                      <p:cBhvr>
                                        <p:cTn id="16" dur="500" fill="hold"/>
                                        <p:tgtEl>
                                          <p:spTgt spid="591880"/>
                                        </p:tgtEl>
                                        <p:attrNameLst>
                                          <p:attrName>ppt_x</p:attrName>
                                        </p:attrNameLst>
                                      </p:cBhvr>
                                      <p:tavLst>
                                        <p:tav tm="0">
                                          <p:val>
                                            <p:strVal val="#ppt_x-.2"/>
                                          </p:val>
                                        </p:tav>
                                        <p:tav tm="100000">
                                          <p:val>
                                            <p:strVal val="#ppt_x"/>
                                          </p:val>
                                        </p:tav>
                                      </p:tavLst>
                                    </p:anim>
                                    <p:anim calcmode="lin" valueType="num">
                                      <p:cBhvr>
                                        <p:cTn id="17" dur="500" fill="hold"/>
                                        <p:tgtEl>
                                          <p:spTgt spid="591880"/>
                                        </p:tgtEl>
                                        <p:attrNameLst>
                                          <p:attrName>ppt_y</p:attrName>
                                        </p:attrNameLst>
                                      </p:cBhvr>
                                      <p:tavLst>
                                        <p:tav tm="0">
                                          <p:val>
                                            <p:strVal val="#ppt_y"/>
                                          </p:val>
                                        </p:tav>
                                        <p:tav tm="100000">
                                          <p:val>
                                            <p:strVal val="#ppt_y"/>
                                          </p:val>
                                        </p:tav>
                                      </p:tavLst>
                                    </p:anim>
                                    <p:animEffect transition="in" filter="fade">
                                      <p:cBhvr>
                                        <p:cTn id="18" dur="500"/>
                                        <p:tgtEl>
                                          <p:spTgt spid="59188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4" presetClass="entr" presetSubtype="0" accel="100000" fill="hold" grpId="0" nodeType="clickEffect">
                                  <p:stCondLst>
                                    <p:cond delay="0"/>
                                  </p:stCondLst>
                                  <p:childTnLst>
                                    <p:set>
                                      <p:cBhvr>
                                        <p:cTn id="22" dur="1" fill="hold">
                                          <p:stCondLst>
                                            <p:cond delay="0"/>
                                          </p:stCondLst>
                                        </p:cTn>
                                        <p:tgtEl>
                                          <p:spTgt spid="591883"/>
                                        </p:tgtEl>
                                        <p:attrNameLst>
                                          <p:attrName>style.visibility</p:attrName>
                                        </p:attrNameLst>
                                      </p:cBhvr>
                                      <p:to>
                                        <p:strVal val="visible"/>
                                      </p:to>
                                    </p:set>
                                    <p:anim calcmode="lin" valueType="num">
                                      <p:cBhvr>
                                        <p:cTn id="23" dur="500" fill="hold"/>
                                        <p:tgtEl>
                                          <p:spTgt spid="591883"/>
                                        </p:tgtEl>
                                        <p:attrNameLst>
                                          <p:attrName>ppt_w</p:attrName>
                                        </p:attrNameLst>
                                      </p:cBhvr>
                                      <p:tavLst>
                                        <p:tav tm="0">
                                          <p:val>
                                            <p:strVal val="#ppt_w*0.05"/>
                                          </p:val>
                                        </p:tav>
                                        <p:tav tm="100000">
                                          <p:val>
                                            <p:strVal val="#ppt_w"/>
                                          </p:val>
                                        </p:tav>
                                      </p:tavLst>
                                    </p:anim>
                                    <p:anim calcmode="lin" valueType="num">
                                      <p:cBhvr>
                                        <p:cTn id="24" dur="500" fill="hold"/>
                                        <p:tgtEl>
                                          <p:spTgt spid="591883"/>
                                        </p:tgtEl>
                                        <p:attrNameLst>
                                          <p:attrName>ppt_h</p:attrName>
                                        </p:attrNameLst>
                                      </p:cBhvr>
                                      <p:tavLst>
                                        <p:tav tm="0">
                                          <p:val>
                                            <p:strVal val="#ppt_h"/>
                                          </p:val>
                                        </p:tav>
                                        <p:tav tm="100000">
                                          <p:val>
                                            <p:strVal val="#ppt_h"/>
                                          </p:val>
                                        </p:tav>
                                      </p:tavLst>
                                    </p:anim>
                                    <p:anim calcmode="lin" valueType="num">
                                      <p:cBhvr>
                                        <p:cTn id="25" dur="500" fill="hold"/>
                                        <p:tgtEl>
                                          <p:spTgt spid="591883"/>
                                        </p:tgtEl>
                                        <p:attrNameLst>
                                          <p:attrName>ppt_x</p:attrName>
                                        </p:attrNameLst>
                                      </p:cBhvr>
                                      <p:tavLst>
                                        <p:tav tm="0">
                                          <p:val>
                                            <p:strVal val="#ppt_x-.2"/>
                                          </p:val>
                                        </p:tav>
                                        <p:tav tm="100000">
                                          <p:val>
                                            <p:strVal val="#ppt_x"/>
                                          </p:val>
                                        </p:tav>
                                      </p:tavLst>
                                    </p:anim>
                                    <p:anim calcmode="lin" valueType="num">
                                      <p:cBhvr>
                                        <p:cTn id="26" dur="500" fill="hold"/>
                                        <p:tgtEl>
                                          <p:spTgt spid="591883"/>
                                        </p:tgtEl>
                                        <p:attrNameLst>
                                          <p:attrName>ppt_y</p:attrName>
                                        </p:attrNameLst>
                                      </p:cBhvr>
                                      <p:tavLst>
                                        <p:tav tm="0">
                                          <p:val>
                                            <p:strVal val="#ppt_y"/>
                                          </p:val>
                                        </p:tav>
                                        <p:tav tm="100000">
                                          <p:val>
                                            <p:strVal val="#ppt_y"/>
                                          </p:val>
                                        </p:tav>
                                      </p:tavLst>
                                    </p:anim>
                                    <p:animEffect transition="in" filter="fade">
                                      <p:cBhvr>
                                        <p:cTn id="27" dur="500"/>
                                        <p:tgtEl>
                                          <p:spTgt spid="591883"/>
                                        </p:tgtEl>
                                      </p:cBhvr>
                                    </p:animEffect>
                                  </p:childTnLst>
                                </p:cTn>
                              </p:par>
                              <p:par>
                                <p:cTn id="28" presetID="54" presetClass="entr" presetSubtype="0" accel="100000" fill="hold" grpId="0" nodeType="withEffect">
                                  <p:stCondLst>
                                    <p:cond delay="0"/>
                                  </p:stCondLst>
                                  <p:childTnLst>
                                    <p:set>
                                      <p:cBhvr>
                                        <p:cTn id="29" dur="1" fill="hold">
                                          <p:stCondLst>
                                            <p:cond delay="0"/>
                                          </p:stCondLst>
                                        </p:cTn>
                                        <p:tgtEl>
                                          <p:spTgt spid="591882"/>
                                        </p:tgtEl>
                                        <p:attrNameLst>
                                          <p:attrName>style.visibility</p:attrName>
                                        </p:attrNameLst>
                                      </p:cBhvr>
                                      <p:to>
                                        <p:strVal val="visible"/>
                                      </p:to>
                                    </p:set>
                                    <p:anim calcmode="lin" valueType="num">
                                      <p:cBhvr>
                                        <p:cTn id="30" dur="500" fill="hold"/>
                                        <p:tgtEl>
                                          <p:spTgt spid="591882"/>
                                        </p:tgtEl>
                                        <p:attrNameLst>
                                          <p:attrName>ppt_w</p:attrName>
                                        </p:attrNameLst>
                                      </p:cBhvr>
                                      <p:tavLst>
                                        <p:tav tm="0">
                                          <p:val>
                                            <p:strVal val="#ppt_w*0.05"/>
                                          </p:val>
                                        </p:tav>
                                        <p:tav tm="100000">
                                          <p:val>
                                            <p:strVal val="#ppt_w"/>
                                          </p:val>
                                        </p:tav>
                                      </p:tavLst>
                                    </p:anim>
                                    <p:anim calcmode="lin" valueType="num">
                                      <p:cBhvr>
                                        <p:cTn id="31" dur="500" fill="hold"/>
                                        <p:tgtEl>
                                          <p:spTgt spid="591882"/>
                                        </p:tgtEl>
                                        <p:attrNameLst>
                                          <p:attrName>ppt_h</p:attrName>
                                        </p:attrNameLst>
                                      </p:cBhvr>
                                      <p:tavLst>
                                        <p:tav tm="0">
                                          <p:val>
                                            <p:strVal val="#ppt_h"/>
                                          </p:val>
                                        </p:tav>
                                        <p:tav tm="100000">
                                          <p:val>
                                            <p:strVal val="#ppt_h"/>
                                          </p:val>
                                        </p:tav>
                                      </p:tavLst>
                                    </p:anim>
                                    <p:anim calcmode="lin" valueType="num">
                                      <p:cBhvr>
                                        <p:cTn id="32" dur="500" fill="hold"/>
                                        <p:tgtEl>
                                          <p:spTgt spid="591882"/>
                                        </p:tgtEl>
                                        <p:attrNameLst>
                                          <p:attrName>ppt_x</p:attrName>
                                        </p:attrNameLst>
                                      </p:cBhvr>
                                      <p:tavLst>
                                        <p:tav tm="0">
                                          <p:val>
                                            <p:strVal val="#ppt_x-.2"/>
                                          </p:val>
                                        </p:tav>
                                        <p:tav tm="100000">
                                          <p:val>
                                            <p:strVal val="#ppt_x"/>
                                          </p:val>
                                        </p:tav>
                                      </p:tavLst>
                                    </p:anim>
                                    <p:anim calcmode="lin" valueType="num">
                                      <p:cBhvr>
                                        <p:cTn id="33" dur="500" fill="hold"/>
                                        <p:tgtEl>
                                          <p:spTgt spid="591882"/>
                                        </p:tgtEl>
                                        <p:attrNameLst>
                                          <p:attrName>ppt_y</p:attrName>
                                        </p:attrNameLst>
                                      </p:cBhvr>
                                      <p:tavLst>
                                        <p:tav tm="0">
                                          <p:val>
                                            <p:strVal val="#ppt_y"/>
                                          </p:val>
                                        </p:tav>
                                        <p:tav tm="100000">
                                          <p:val>
                                            <p:strVal val="#ppt_y"/>
                                          </p:val>
                                        </p:tav>
                                      </p:tavLst>
                                    </p:anim>
                                    <p:animEffect transition="in" filter="fade">
                                      <p:cBhvr>
                                        <p:cTn id="34" dur="500"/>
                                        <p:tgtEl>
                                          <p:spTgt spid="59188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4" presetClass="entr" presetSubtype="0" accel="100000" fill="hold" grpId="0" nodeType="clickEffect">
                                  <p:stCondLst>
                                    <p:cond delay="0"/>
                                  </p:stCondLst>
                                  <p:childTnLst>
                                    <p:set>
                                      <p:cBhvr>
                                        <p:cTn id="38" dur="1" fill="hold">
                                          <p:stCondLst>
                                            <p:cond delay="0"/>
                                          </p:stCondLst>
                                        </p:cTn>
                                        <p:tgtEl>
                                          <p:spTgt spid="591885"/>
                                        </p:tgtEl>
                                        <p:attrNameLst>
                                          <p:attrName>style.visibility</p:attrName>
                                        </p:attrNameLst>
                                      </p:cBhvr>
                                      <p:to>
                                        <p:strVal val="visible"/>
                                      </p:to>
                                    </p:set>
                                    <p:anim calcmode="lin" valueType="num">
                                      <p:cBhvr>
                                        <p:cTn id="39" dur="500" fill="hold"/>
                                        <p:tgtEl>
                                          <p:spTgt spid="591885"/>
                                        </p:tgtEl>
                                        <p:attrNameLst>
                                          <p:attrName>ppt_w</p:attrName>
                                        </p:attrNameLst>
                                      </p:cBhvr>
                                      <p:tavLst>
                                        <p:tav tm="0">
                                          <p:val>
                                            <p:strVal val="#ppt_w*0.05"/>
                                          </p:val>
                                        </p:tav>
                                        <p:tav tm="100000">
                                          <p:val>
                                            <p:strVal val="#ppt_w"/>
                                          </p:val>
                                        </p:tav>
                                      </p:tavLst>
                                    </p:anim>
                                    <p:anim calcmode="lin" valueType="num">
                                      <p:cBhvr>
                                        <p:cTn id="40" dur="500" fill="hold"/>
                                        <p:tgtEl>
                                          <p:spTgt spid="591885"/>
                                        </p:tgtEl>
                                        <p:attrNameLst>
                                          <p:attrName>ppt_h</p:attrName>
                                        </p:attrNameLst>
                                      </p:cBhvr>
                                      <p:tavLst>
                                        <p:tav tm="0">
                                          <p:val>
                                            <p:strVal val="#ppt_h"/>
                                          </p:val>
                                        </p:tav>
                                        <p:tav tm="100000">
                                          <p:val>
                                            <p:strVal val="#ppt_h"/>
                                          </p:val>
                                        </p:tav>
                                      </p:tavLst>
                                    </p:anim>
                                    <p:anim calcmode="lin" valueType="num">
                                      <p:cBhvr>
                                        <p:cTn id="41" dur="500" fill="hold"/>
                                        <p:tgtEl>
                                          <p:spTgt spid="591885"/>
                                        </p:tgtEl>
                                        <p:attrNameLst>
                                          <p:attrName>ppt_x</p:attrName>
                                        </p:attrNameLst>
                                      </p:cBhvr>
                                      <p:tavLst>
                                        <p:tav tm="0">
                                          <p:val>
                                            <p:strVal val="#ppt_x-.2"/>
                                          </p:val>
                                        </p:tav>
                                        <p:tav tm="100000">
                                          <p:val>
                                            <p:strVal val="#ppt_x"/>
                                          </p:val>
                                        </p:tav>
                                      </p:tavLst>
                                    </p:anim>
                                    <p:anim calcmode="lin" valueType="num">
                                      <p:cBhvr>
                                        <p:cTn id="42" dur="500" fill="hold"/>
                                        <p:tgtEl>
                                          <p:spTgt spid="591885"/>
                                        </p:tgtEl>
                                        <p:attrNameLst>
                                          <p:attrName>ppt_y</p:attrName>
                                        </p:attrNameLst>
                                      </p:cBhvr>
                                      <p:tavLst>
                                        <p:tav tm="0">
                                          <p:val>
                                            <p:strVal val="#ppt_y"/>
                                          </p:val>
                                        </p:tav>
                                        <p:tav tm="100000">
                                          <p:val>
                                            <p:strVal val="#ppt_y"/>
                                          </p:val>
                                        </p:tav>
                                      </p:tavLst>
                                    </p:anim>
                                    <p:animEffect transition="in" filter="fade">
                                      <p:cBhvr>
                                        <p:cTn id="43" dur="500"/>
                                        <p:tgtEl>
                                          <p:spTgt spid="591885"/>
                                        </p:tgtEl>
                                      </p:cBhvr>
                                    </p:animEffect>
                                  </p:childTnLst>
                                </p:cTn>
                              </p:par>
                              <p:par>
                                <p:cTn id="44" presetID="54" presetClass="entr" presetSubtype="0" accel="100000" fill="hold" grpId="0" nodeType="withEffect">
                                  <p:stCondLst>
                                    <p:cond delay="0"/>
                                  </p:stCondLst>
                                  <p:childTnLst>
                                    <p:set>
                                      <p:cBhvr>
                                        <p:cTn id="45" dur="1" fill="hold">
                                          <p:stCondLst>
                                            <p:cond delay="0"/>
                                          </p:stCondLst>
                                        </p:cTn>
                                        <p:tgtEl>
                                          <p:spTgt spid="591884"/>
                                        </p:tgtEl>
                                        <p:attrNameLst>
                                          <p:attrName>style.visibility</p:attrName>
                                        </p:attrNameLst>
                                      </p:cBhvr>
                                      <p:to>
                                        <p:strVal val="visible"/>
                                      </p:to>
                                    </p:set>
                                    <p:anim calcmode="lin" valueType="num">
                                      <p:cBhvr>
                                        <p:cTn id="46" dur="500" fill="hold"/>
                                        <p:tgtEl>
                                          <p:spTgt spid="591884"/>
                                        </p:tgtEl>
                                        <p:attrNameLst>
                                          <p:attrName>ppt_w</p:attrName>
                                        </p:attrNameLst>
                                      </p:cBhvr>
                                      <p:tavLst>
                                        <p:tav tm="0">
                                          <p:val>
                                            <p:strVal val="#ppt_w*0.05"/>
                                          </p:val>
                                        </p:tav>
                                        <p:tav tm="100000">
                                          <p:val>
                                            <p:strVal val="#ppt_w"/>
                                          </p:val>
                                        </p:tav>
                                      </p:tavLst>
                                    </p:anim>
                                    <p:anim calcmode="lin" valueType="num">
                                      <p:cBhvr>
                                        <p:cTn id="47" dur="500" fill="hold"/>
                                        <p:tgtEl>
                                          <p:spTgt spid="591884"/>
                                        </p:tgtEl>
                                        <p:attrNameLst>
                                          <p:attrName>ppt_h</p:attrName>
                                        </p:attrNameLst>
                                      </p:cBhvr>
                                      <p:tavLst>
                                        <p:tav tm="0">
                                          <p:val>
                                            <p:strVal val="#ppt_h"/>
                                          </p:val>
                                        </p:tav>
                                        <p:tav tm="100000">
                                          <p:val>
                                            <p:strVal val="#ppt_h"/>
                                          </p:val>
                                        </p:tav>
                                      </p:tavLst>
                                    </p:anim>
                                    <p:anim calcmode="lin" valueType="num">
                                      <p:cBhvr>
                                        <p:cTn id="48" dur="500" fill="hold"/>
                                        <p:tgtEl>
                                          <p:spTgt spid="591884"/>
                                        </p:tgtEl>
                                        <p:attrNameLst>
                                          <p:attrName>ppt_x</p:attrName>
                                        </p:attrNameLst>
                                      </p:cBhvr>
                                      <p:tavLst>
                                        <p:tav tm="0">
                                          <p:val>
                                            <p:strVal val="#ppt_x-.2"/>
                                          </p:val>
                                        </p:tav>
                                        <p:tav tm="100000">
                                          <p:val>
                                            <p:strVal val="#ppt_x"/>
                                          </p:val>
                                        </p:tav>
                                      </p:tavLst>
                                    </p:anim>
                                    <p:anim calcmode="lin" valueType="num">
                                      <p:cBhvr>
                                        <p:cTn id="49" dur="500" fill="hold"/>
                                        <p:tgtEl>
                                          <p:spTgt spid="591884"/>
                                        </p:tgtEl>
                                        <p:attrNameLst>
                                          <p:attrName>ppt_y</p:attrName>
                                        </p:attrNameLst>
                                      </p:cBhvr>
                                      <p:tavLst>
                                        <p:tav tm="0">
                                          <p:val>
                                            <p:strVal val="#ppt_y"/>
                                          </p:val>
                                        </p:tav>
                                        <p:tav tm="100000">
                                          <p:val>
                                            <p:strVal val="#ppt_y"/>
                                          </p:val>
                                        </p:tav>
                                      </p:tavLst>
                                    </p:anim>
                                    <p:animEffect transition="in" filter="fade">
                                      <p:cBhvr>
                                        <p:cTn id="50" dur="500"/>
                                        <p:tgtEl>
                                          <p:spTgt spid="591884"/>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4" presetClass="entr" presetSubtype="0" accel="100000" fill="hold" grpId="0" nodeType="clickEffect">
                                  <p:stCondLst>
                                    <p:cond delay="0"/>
                                  </p:stCondLst>
                                  <p:childTnLst>
                                    <p:set>
                                      <p:cBhvr>
                                        <p:cTn id="54" dur="1" fill="hold">
                                          <p:stCondLst>
                                            <p:cond delay="0"/>
                                          </p:stCondLst>
                                        </p:cTn>
                                        <p:tgtEl>
                                          <p:spTgt spid="591887"/>
                                        </p:tgtEl>
                                        <p:attrNameLst>
                                          <p:attrName>style.visibility</p:attrName>
                                        </p:attrNameLst>
                                      </p:cBhvr>
                                      <p:to>
                                        <p:strVal val="visible"/>
                                      </p:to>
                                    </p:set>
                                    <p:anim calcmode="lin" valueType="num">
                                      <p:cBhvr>
                                        <p:cTn id="55" dur="500" fill="hold"/>
                                        <p:tgtEl>
                                          <p:spTgt spid="591887"/>
                                        </p:tgtEl>
                                        <p:attrNameLst>
                                          <p:attrName>ppt_w</p:attrName>
                                        </p:attrNameLst>
                                      </p:cBhvr>
                                      <p:tavLst>
                                        <p:tav tm="0">
                                          <p:val>
                                            <p:strVal val="#ppt_w*0.05"/>
                                          </p:val>
                                        </p:tav>
                                        <p:tav tm="100000">
                                          <p:val>
                                            <p:strVal val="#ppt_w"/>
                                          </p:val>
                                        </p:tav>
                                      </p:tavLst>
                                    </p:anim>
                                    <p:anim calcmode="lin" valueType="num">
                                      <p:cBhvr>
                                        <p:cTn id="56" dur="500" fill="hold"/>
                                        <p:tgtEl>
                                          <p:spTgt spid="591887"/>
                                        </p:tgtEl>
                                        <p:attrNameLst>
                                          <p:attrName>ppt_h</p:attrName>
                                        </p:attrNameLst>
                                      </p:cBhvr>
                                      <p:tavLst>
                                        <p:tav tm="0">
                                          <p:val>
                                            <p:strVal val="#ppt_h"/>
                                          </p:val>
                                        </p:tav>
                                        <p:tav tm="100000">
                                          <p:val>
                                            <p:strVal val="#ppt_h"/>
                                          </p:val>
                                        </p:tav>
                                      </p:tavLst>
                                    </p:anim>
                                    <p:anim calcmode="lin" valueType="num">
                                      <p:cBhvr>
                                        <p:cTn id="57" dur="500" fill="hold"/>
                                        <p:tgtEl>
                                          <p:spTgt spid="591887"/>
                                        </p:tgtEl>
                                        <p:attrNameLst>
                                          <p:attrName>ppt_x</p:attrName>
                                        </p:attrNameLst>
                                      </p:cBhvr>
                                      <p:tavLst>
                                        <p:tav tm="0">
                                          <p:val>
                                            <p:strVal val="#ppt_x-.2"/>
                                          </p:val>
                                        </p:tav>
                                        <p:tav tm="100000">
                                          <p:val>
                                            <p:strVal val="#ppt_x"/>
                                          </p:val>
                                        </p:tav>
                                      </p:tavLst>
                                    </p:anim>
                                    <p:anim calcmode="lin" valueType="num">
                                      <p:cBhvr>
                                        <p:cTn id="58" dur="500" fill="hold"/>
                                        <p:tgtEl>
                                          <p:spTgt spid="591887"/>
                                        </p:tgtEl>
                                        <p:attrNameLst>
                                          <p:attrName>ppt_y</p:attrName>
                                        </p:attrNameLst>
                                      </p:cBhvr>
                                      <p:tavLst>
                                        <p:tav tm="0">
                                          <p:val>
                                            <p:strVal val="#ppt_y"/>
                                          </p:val>
                                        </p:tav>
                                        <p:tav tm="100000">
                                          <p:val>
                                            <p:strVal val="#ppt_y"/>
                                          </p:val>
                                        </p:tav>
                                      </p:tavLst>
                                    </p:anim>
                                    <p:animEffect transition="in" filter="fade">
                                      <p:cBhvr>
                                        <p:cTn id="59" dur="500"/>
                                        <p:tgtEl>
                                          <p:spTgt spid="591887"/>
                                        </p:tgtEl>
                                      </p:cBhvr>
                                    </p:animEffect>
                                  </p:childTnLst>
                                </p:cTn>
                              </p:par>
                              <p:par>
                                <p:cTn id="60" presetID="54" presetClass="entr" presetSubtype="0" accel="100000" fill="hold" grpId="0" nodeType="withEffect">
                                  <p:stCondLst>
                                    <p:cond delay="0"/>
                                  </p:stCondLst>
                                  <p:childTnLst>
                                    <p:set>
                                      <p:cBhvr>
                                        <p:cTn id="61" dur="1" fill="hold">
                                          <p:stCondLst>
                                            <p:cond delay="0"/>
                                          </p:stCondLst>
                                        </p:cTn>
                                        <p:tgtEl>
                                          <p:spTgt spid="591886"/>
                                        </p:tgtEl>
                                        <p:attrNameLst>
                                          <p:attrName>style.visibility</p:attrName>
                                        </p:attrNameLst>
                                      </p:cBhvr>
                                      <p:to>
                                        <p:strVal val="visible"/>
                                      </p:to>
                                    </p:set>
                                    <p:anim calcmode="lin" valueType="num">
                                      <p:cBhvr>
                                        <p:cTn id="62" dur="500" fill="hold"/>
                                        <p:tgtEl>
                                          <p:spTgt spid="591886"/>
                                        </p:tgtEl>
                                        <p:attrNameLst>
                                          <p:attrName>ppt_w</p:attrName>
                                        </p:attrNameLst>
                                      </p:cBhvr>
                                      <p:tavLst>
                                        <p:tav tm="0">
                                          <p:val>
                                            <p:strVal val="#ppt_w*0.05"/>
                                          </p:val>
                                        </p:tav>
                                        <p:tav tm="100000">
                                          <p:val>
                                            <p:strVal val="#ppt_w"/>
                                          </p:val>
                                        </p:tav>
                                      </p:tavLst>
                                    </p:anim>
                                    <p:anim calcmode="lin" valueType="num">
                                      <p:cBhvr>
                                        <p:cTn id="63" dur="500" fill="hold"/>
                                        <p:tgtEl>
                                          <p:spTgt spid="591886"/>
                                        </p:tgtEl>
                                        <p:attrNameLst>
                                          <p:attrName>ppt_h</p:attrName>
                                        </p:attrNameLst>
                                      </p:cBhvr>
                                      <p:tavLst>
                                        <p:tav tm="0">
                                          <p:val>
                                            <p:strVal val="#ppt_h"/>
                                          </p:val>
                                        </p:tav>
                                        <p:tav tm="100000">
                                          <p:val>
                                            <p:strVal val="#ppt_h"/>
                                          </p:val>
                                        </p:tav>
                                      </p:tavLst>
                                    </p:anim>
                                    <p:anim calcmode="lin" valueType="num">
                                      <p:cBhvr>
                                        <p:cTn id="64" dur="500" fill="hold"/>
                                        <p:tgtEl>
                                          <p:spTgt spid="591886"/>
                                        </p:tgtEl>
                                        <p:attrNameLst>
                                          <p:attrName>ppt_x</p:attrName>
                                        </p:attrNameLst>
                                      </p:cBhvr>
                                      <p:tavLst>
                                        <p:tav tm="0">
                                          <p:val>
                                            <p:strVal val="#ppt_x-.2"/>
                                          </p:val>
                                        </p:tav>
                                        <p:tav tm="100000">
                                          <p:val>
                                            <p:strVal val="#ppt_x"/>
                                          </p:val>
                                        </p:tav>
                                      </p:tavLst>
                                    </p:anim>
                                    <p:anim calcmode="lin" valueType="num">
                                      <p:cBhvr>
                                        <p:cTn id="65" dur="500" fill="hold"/>
                                        <p:tgtEl>
                                          <p:spTgt spid="591886"/>
                                        </p:tgtEl>
                                        <p:attrNameLst>
                                          <p:attrName>ppt_y</p:attrName>
                                        </p:attrNameLst>
                                      </p:cBhvr>
                                      <p:tavLst>
                                        <p:tav tm="0">
                                          <p:val>
                                            <p:strVal val="#ppt_y"/>
                                          </p:val>
                                        </p:tav>
                                        <p:tav tm="100000">
                                          <p:val>
                                            <p:strVal val="#ppt_y"/>
                                          </p:val>
                                        </p:tav>
                                      </p:tavLst>
                                    </p:anim>
                                    <p:animEffect transition="in" filter="fade">
                                      <p:cBhvr>
                                        <p:cTn id="66" dur="500"/>
                                        <p:tgtEl>
                                          <p:spTgt spid="591886"/>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54" presetClass="entr" presetSubtype="0" accel="100000" fill="hold" grpId="0" nodeType="clickEffect">
                                  <p:stCondLst>
                                    <p:cond delay="0"/>
                                  </p:stCondLst>
                                  <p:childTnLst>
                                    <p:set>
                                      <p:cBhvr>
                                        <p:cTn id="70" dur="1" fill="hold">
                                          <p:stCondLst>
                                            <p:cond delay="0"/>
                                          </p:stCondLst>
                                        </p:cTn>
                                        <p:tgtEl>
                                          <p:spTgt spid="591888"/>
                                        </p:tgtEl>
                                        <p:attrNameLst>
                                          <p:attrName>style.visibility</p:attrName>
                                        </p:attrNameLst>
                                      </p:cBhvr>
                                      <p:to>
                                        <p:strVal val="visible"/>
                                      </p:to>
                                    </p:set>
                                    <p:anim calcmode="lin" valueType="num">
                                      <p:cBhvr>
                                        <p:cTn id="71" dur="500" fill="hold"/>
                                        <p:tgtEl>
                                          <p:spTgt spid="591888"/>
                                        </p:tgtEl>
                                        <p:attrNameLst>
                                          <p:attrName>ppt_w</p:attrName>
                                        </p:attrNameLst>
                                      </p:cBhvr>
                                      <p:tavLst>
                                        <p:tav tm="0">
                                          <p:val>
                                            <p:strVal val="#ppt_w*0.05"/>
                                          </p:val>
                                        </p:tav>
                                        <p:tav tm="100000">
                                          <p:val>
                                            <p:strVal val="#ppt_w"/>
                                          </p:val>
                                        </p:tav>
                                      </p:tavLst>
                                    </p:anim>
                                    <p:anim calcmode="lin" valueType="num">
                                      <p:cBhvr>
                                        <p:cTn id="72" dur="500" fill="hold"/>
                                        <p:tgtEl>
                                          <p:spTgt spid="591888"/>
                                        </p:tgtEl>
                                        <p:attrNameLst>
                                          <p:attrName>ppt_h</p:attrName>
                                        </p:attrNameLst>
                                      </p:cBhvr>
                                      <p:tavLst>
                                        <p:tav tm="0">
                                          <p:val>
                                            <p:strVal val="#ppt_h"/>
                                          </p:val>
                                        </p:tav>
                                        <p:tav tm="100000">
                                          <p:val>
                                            <p:strVal val="#ppt_h"/>
                                          </p:val>
                                        </p:tav>
                                      </p:tavLst>
                                    </p:anim>
                                    <p:anim calcmode="lin" valueType="num">
                                      <p:cBhvr>
                                        <p:cTn id="73" dur="500" fill="hold"/>
                                        <p:tgtEl>
                                          <p:spTgt spid="591888"/>
                                        </p:tgtEl>
                                        <p:attrNameLst>
                                          <p:attrName>ppt_x</p:attrName>
                                        </p:attrNameLst>
                                      </p:cBhvr>
                                      <p:tavLst>
                                        <p:tav tm="0">
                                          <p:val>
                                            <p:strVal val="#ppt_x-.2"/>
                                          </p:val>
                                        </p:tav>
                                        <p:tav tm="100000">
                                          <p:val>
                                            <p:strVal val="#ppt_x"/>
                                          </p:val>
                                        </p:tav>
                                      </p:tavLst>
                                    </p:anim>
                                    <p:anim calcmode="lin" valueType="num">
                                      <p:cBhvr>
                                        <p:cTn id="74" dur="500" fill="hold"/>
                                        <p:tgtEl>
                                          <p:spTgt spid="591888"/>
                                        </p:tgtEl>
                                        <p:attrNameLst>
                                          <p:attrName>ppt_y</p:attrName>
                                        </p:attrNameLst>
                                      </p:cBhvr>
                                      <p:tavLst>
                                        <p:tav tm="0">
                                          <p:val>
                                            <p:strVal val="#ppt_y"/>
                                          </p:val>
                                        </p:tav>
                                        <p:tav tm="100000">
                                          <p:val>
                                            <p:strVal val="#ppt_y"/>
                                          </p:val>
                                        </p:tav>
                                      </p:tavLst>
                                    </p:anim>
                                    <p:animEffect transition="in" filter="fade">
                                      <p:cBhvr>
                                        <p:cTn id="75" dur="500"/>
                                        <p:tgtEl>
                                          <p:spTgt spid="5918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880" grpId="0"/>
      <p:bldP spid="591881" grpId="0"/>
      <p:bldP spid="591882" grpId="0"/>
      <p:bldP spid="591883" grpId="0"/>
      <p:bldP spid="591884" grpId="0"/>
      <p:bldP spid="591885" grpId="0"/>
      <p:bldP spid="591886" grpId="0"/>
      <p:bldP spid="591887" grpId="0"/>
      <p:bldP spid="591888" grpId="0"/>
    </p:bld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2898"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Demand &amp; Revenue</a:t>
            </a:r>
          </a:p>
        </p:txBody>
      </p:sp>
      <p:sp>
        <p:nvSpPr>
          <p:cNvPr id="592899" name="Text Box 3" descr="Blue tissue paper"/>
          <p:cNvSpPr txBox="1">
            <a:spLocks noChangeArrowheads="1"/>
          </p:cNvSpPr>
          <p:nvPr/>
        </p:nvSpPr>
        <p:spPr bwMode="auto">
          <a:xfrm>
            <a:off x="152400" y="1066800"/>
            <a:ext cx="1447800" cy="366713"/>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smtClean="0">
                <a:effectLst>
                  <a:outerShdw blurRad="38100" dist="38100" dir="2700000" algn="tl">
                    <a:srgbClr val="DDDDDD"/>
                  </a:outerShdw>
                </a:effectLst>
                <a:latin typeface="Batang" charset="0"/>
                <a:cs typeface="+mn-cs"/>
              </a:rPr>
              <a:t>EXAMPLE</a:t>
            </a:r>
          </a:p>
        </p:txBody>
      </p:sp>
      <p:sp>
        <p:nvSpPr>
          <p:cNvPr id="592900" name="Text Box 4" descr="Blue tissue paper"/>
          <p:cNvSpPr txBox="1">
            <a:spLocks noChangeArrowheads="1"/>
          </p:cNvSpPr>
          <p:nvPr/>
        </p:nvSpPr>
        <p:spPr bwMode="auto">
          <a:xfrm>
            <a:off x="152400" y="3260725"/>
            <a:ext cx="1524000" cy="366713"/>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smtClean="0">
                <a:effectLst>
                  <a:outerShdw blurRad="38100" dist="38100" dir="2700000" algn="tl">
                    <a:srgbClr val="DDDDDD"/>
                  </a:outerShdw>
                </a:effectLst>
                <a:latin typeface="Batang" charset="0"/>
                <a:cs typeface="+mn-cs"/>
              </a:rPr>
              <a:t>SOLUTION</a:t>
            </a:r>
          </a:p>
        </p:txBody>
      </p:sp>
      <p:sp>
        <p:nvSpPr>
          <p:cNvPr id="592901" name="Text Box 5" descr="Blue tissue paper"/>
          <p:cNvSpPr txBox="1">
            <a:spLocks noChangeArrowheads="1"/>
          </p:cNvSpPr>
          <p:nvPr/>
        </p:nvSpPr>
        <p:spPr bwMode="auto">
          <a:xfrm>
            <a:off x="609600" y="1524000"/>
            <a:ext cx="8305800" cy="16160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a:t>
            </a:r>
            <a:r>
              <a:rPr lang="en-US" sz="2000" i="1" smtClean="0">
                <a:latin typeface="Times New Roman" charset="0"/>
                <a:cs typeface="+mn-cs"/>
              </a:rPr>
              <a:t>Demand and Revenue</a:t>
            </a:r>
            <a:r>
              <a:rPr lang="en-US" sz="2000" smtClean="0">
                <a:latin typeface="Times New Roman" charset="0"/>
                <a:cs typeface="+mn-cs"/>
              </a:rPr>
              <a:t>) A swimming club offers memberships at the rate of $200, provided that a minimum of 100 people join.  For each member in excess of 100, the membership fee will be reduced $1 per person (for each member).  At most 160 memberships will be sold.  How many memberships should the club try to sell in order to maximize its revenue?</a:t>
            </a:r>
          </a:p>
        </p:txBody>
      </p:sp>
      <p:sp>
        <p:nvSpPr>
          <p:cNvPr id="592902" name="Text Box 6"/>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92904" name="Text Box 8" descr="Blue tissue paper"/>
          <p:cNvSpPr txBox="1">
            <a:spLocks noChangeArrowheads="1"/>
          </p:cNvSpPr>
          <p:nvPr/>
        </p:nvSpPr>
        <p:spPr bwMode="auto">
          <a:xfrm>
            <a:off x="609600" y="3717925"/>
            <a:ext cx="8305800" cy="10064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We are trying to find the value of </a:t>
            </a:r>
            <a:r>
              <a:rPr lang="en-US" sz="2000" i="1" smtClean="0">
                <a:latin typeface="Times New Roman" charset="0"/>
                <a:cs typeface="+mn-cs"/>
              </a:rPr>
              <a:t>x</a:t>
            </a:r>
            <a:r>
              <a:rPr lang="en-US" sz="2000" smtClean="0">
                <a:latin typeface="Times New Roman" charset="0"/>
                <a:cs typeface="+mn-cs"/>
              </a:rPr>
              <a:t> that maximizes revenue.  We must first have a revenue function.  In order to do this, we must first create a demand equation, </a:t>
            </a:r>
            <a:r>
              <a:rPr lang="en-US" sz="2000" i="1" smtClean="0">
                <a:latin typeface="Times New Roman" charset="0"/>
                <a:cs typeface="+mn-cs"/>
              </a:rPr>
              <a:t>p</a:t>
            </a:r>
            <a:r>
              <a:rPr lang="en-US" sz="2000" smtClean="0">
                <a:latin typeface="Times New Roman" charset="0"/>
                <a:cs typeface="+mn-cs"/>
              </a:rPr>
              <a:t> =  </a:t>
            </a:r>
            <a:r>
              <a:rPr lang="en-US" sz="2000" i="1" smtClean="0">
                <a:latin typeface="Times New Roman" charset="0"/>
                <a:cs typeface="+mn-cs"/>
              </a:rPr>
              <a:t>f</a:t>
            </a:r>
            <a:r>
              <a:rPr lang="en-US" sz="1000" smtClean="0">
                <a:latin typeface="Times New Roman" charset="0"/>
                <a:cs typeface="+mn-cs"/>
              </a:rPr>
              <a:t> </a:t>
            </a:r>
            <a:r>
              <a:rPr lang="en-US" sz="2000" smtClean="0">
                <a:latin typeface="Times New Roman" charset="0"/>
                <a:cs typeface="+mn-cs"/>
              </a:rPr>
              <a:t>(</a:t>
            </a:r>
            <a:r>
              <a:rPr lang="en-US" sz="2000" i="1" smtClean="0">
                <a:latin typeface="Times New Roman" charset="0"/>
                <a:cs typeface="+mn-cs"/>
              </a:rPr>
              <a:t>x</a:t>
            </a:r>
            <a:r>
              <a:rPr lang="en-US" sz="2000" smtClean="0">
                <a:latin typeface="Times New Roman" charset="0"/>
                <a:cs typeface="+mn-cs"/>
              </a:rPr>
              <a:t>).</a:t>
            </a:r>
          </a:p>
        </p:txBody>
      </p:sp>
      <p:sp>
        <p:nvSpPr>
          <p:cNvPr id="592905" name="Text Box 9" descr="Blue tissue paper"/>
          <p:cNvSpPr txBox="1">
            <a:spLocks noChangeArrowheads="1"/>
          </p:cNvSpPr>
          <p:nvPr/>
        </p:nvSpPr>
        <p:spPr bwMode="auto">
          <a:xfrm>
            <a:off x="609600" y="4860925"/>
            <a:ext cx="8305800" cy="13112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Since we are guaranteed that at least 100 memberships will be sold, we do not have to worry about situations involving </a:t>
            </a:r>
            <a:r>
              <a:rPr lang="en-US" sz="2000" i="1" smtClean="0">
                <a:latin typeface="Times New Roman" charset="0"/>
                <a:cs typeface="+mn-cs"/>
              </a:rPr>
              <a:t>x</a:t>
            </a:r>
            <a:r>
              <a:rPr lang="en-US" sz="2000" smtClean="0">
                <a:latin typeface="Times New Roman" charset="0"/>
                <a:cs typeface="+mn-cs"/>
              </a:rPr>
              <a:t> &lt; 100.  Further, for each membership that is sold, the price of a membership falls by $1.  In other words, as </a:t>
            </a:r>
            <a:r>
              <a:rPr lang="en-US" sz="2000" i="1" smtClean="0">
                <a:latin typeface="Times New Roman" charset="0"/>
                <a:cs typeface="+mn-cs"/>
              </a:rPr>
              <a:t>x</a:t>
            </a:r>
            <a:r>
              <a:rPr lang="en-US" sz="2000" smtClean="0">
                <a:latin typeface="Times New Roman" charset="0"/>
                <a:cs typeface="+mn-cs"/>
              </a:rPr>
              <a:t> increases 1 unit, </a:t>
            </a:r>
            <a:r>
              <a:rPr lang="en-US" sz="2000" i="1" smtClean="0">
                <a:latin typeface="Times New Roman" charset="0"/>
                <a:cs typeface="+mn-cs"/>
              </a:rPr>
              <a:t>y</a:t>
            </a:r>
            <a:r>
              <a:rPr lang="en-US" sz="2000" smtClean="0">
                <a:latin typeface="Times New Roman" charset="0"/>
                <a:cs typeface="+mn-cs"/>
              </a:rPr>
              <a:t> decreases 1 unit.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92904"/>
                                        </p:tgtEl>
                                        <p:attrNameLst>
                                          <p:attrName>style.visibility</p:attrName>
                                        </p:attrNameLst>
                                      </p:cBhvr>
                                      <p:to>
                                        <p:strVal val="visible"/>
                                      </p:to>
                                    </p:set>
                                    <p:anim calcmode="lin" valueType="num">
                                      <p:cBhvr>
                                        <p:cTn id="7" dur="500" fill="hold"/>
                                        <p:tgtEl>
                                          <p:spTgt spid="592904"/>
                                        </p:tgtEl>
                                        <p:attrNameLst>
                                          <p:attrName>ppt_w</p:attrName>
                                        </p:attrNameLst>
                                      </p:cBhvr>
                                      <p:tavLst>
                                        <p:tav tm="0">
                                          <p:val>
                                            <p:strVal val="#ppt_w*0.05"/>
                                          </p:val>
                                        </p:tav>
                                        <p:tav tm="100000">
                                          <p:val>
                                            <p:strVal val="#ppt_w"/>
                                          </p:val>
                                        </p:tav>
                                      </p:tavLst>
                                    </p:anim>
                                    <p:anim calcmode="lin" valueType="num">
                                      <p:cBhvr>
                                        <p:cTn id="8" dur="500" fill="hold"/>
                                        <p:tgtEl>
                                          <p:spTgt spid="592904"/>
                                        </p:tgtEl>
                                        <p:attrNameLst>
                                          <p:attrName>ppt_h</p:attrName>
                                        </p:attrNameLst>
                                      </p:cBhvr>
                                      <p:tavLst>
                                        <p:tav tm="0">
                                          <p:val>
                                            <p:strVal val="#ppt_h"/>
                                          </p:val>
                                        </p:tav>
                                        <p:tav tm="100000">
                                          <p:val>
                                            <p:strVal val="#ppt_h"/>
                                          </p:val>
                                        </p:tav>
                                      </p:tavLst>
                                    </p:anim>
                                    <p:anim calcmode="lin" valueType="num">
                                      <p:cBhvr>
                                        <p:cTn id="9" dur="500" fill="hold"/>
                                        <p:tgtEl>
                                          <p:spTgt spid="592904"/>
                                        </p:tgtEl>
                                        <p:attrNameLst>
                                          <p:attrName>ppt_x</p:attrName>
                                        </p:attrNameLst>
                                      </p:cBhvr>
                                      <p:tavLst>
                                        <p:tav tm="0">
                                          <p:val>
                                            <p:strVal val="#ppt_x-.2"/>
                                          </p:val>
                                        </p:tav>
                                        <p:tav tm="100000">
                                          <p:val>
                                            <p:strVal val="#ppt_x"/>
                                          </p:val>
                                        </p:tav>
                                      </p:tavLst>
                                    </p:anim>
                                    <p:anim calcmode="lin" valueType="num">
                                      <p:cBhvr>
                                        <p:cTn id="10" dur="500" fill="hold"/>
                                        <p:tgtEl>
                                          <p:spTgt spid="592904"/>
                                        </p:tgtEl>
                                        <p:attrNameLst>
                                          <p:attrName>ppt_y</p:attrName>
                                        </p:attrNameLst>
                                      </p:cBhvr>
                                      <p:tavLst>
                                        <p:tav tm="0">
                                          <p:val>
                                            <p:strVal val="#ppt_y"/>
                                          </p:val>
                                        </p:tav>
                                        <p:tav tm="100000">
                                          <p:val>
                                            <p:strVal val="#ppt_y"/>
                                          </p:val>
                                        </p:tav>
                                      </p:tavLst>
                                    </p:anim>
                                    <p:animEffect transition="in" filter="fade">
                                      <p:cBhvr>
                                        <p:cTn id="11" dur="500"/>
                                        <p:tgtEl>
                                          <p:spTgt spid="59290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592905"/>
                                        </p:tgtEl>
                                        <p:attrNameLst>
                                          <p:attrName>style.visibility</p:attrName>
                                        </p:attrNameLst>
                                      </p:cBhvr>
                                      <p:to>
                                        <p:strVal val="visible"/>
                                      </p:to>
                                    </p:set>
                                    <p:anim calcmode="lin" valueType="num">
                                      <p:cBhvr>
                                        <p:cTn id="16" dur="500" fill="hold"/>
                                        <p:tgtEl>
                                          <p:spTgt spid="592905"/>
                                        </p:tgtEl>
                                        <p:attrNameLst>
                                          <p:attrName>ppt_w</p:attrName>
                                        </p:attrNameLst>
                                      </p:cBhvr>
                                      <p:tavLst>
                                        <p:tav tm="0">
                                          <p:val>
                                            <p:strVal val="#ppt_w*0.05"/>
                                          </p:val>
                                        </p:tav>
                                        <p:tav tm="100000">
                                          <p:val>
                                            <p:strVal val="#ppt_w"/>
                                          </p:val>
                                        </p:tav>
                                      </p:tavLst>
                                    </p:anim>
                                    <p:anim calcmode="lin" valueType="num">
                                      <p:cBhvr>
                                        <p:cTn id="17" dur="500" fill="hold"/>
                                        <p:tgtEl>
                                          <p:spTgt spid="592905"/>
                                        </p:tgtEl>
                                        <p:attrNameLst>
                                          <p:attrName>ppt_h</p:attrName>
                                        </p:attrNameLst>
                                      </p:cBhvr>
                                      <p:tavLst>
                                        <p:tav tm="0">
                                          <p:val>
                                            <p:strVal val="#ppt_h"/>
                                          </p:val>
                                        </p:tav>
                                        <p:tav tm="100000">
                                          <p:val>
                                            <p:strVal val="#ppt_h"/>
                                          </p:val>
                                        </p:tav>
                                      </p:tavLst>
                                    </p:anim>
                                    <p:anim calcmode="lin" valueType="num">
                                      <p:cBhvr>
                                        <p:cTn id="18" dur="500" fill="hold"/>
                                        <p:tgtEl>
                                          <p:spTgt spid="592905"/>
                                        </p:tgtEl>
                                        <p:attrNameLst>
                                          <p:attrName>ppt_x</p:attrName>
                                        </p:attrNameLst>
                                      </p:cBhvr>
                                      <p:tavLst>
                                        <p:tav tm="0">
                                          <p:val>
                                            <p:strVal val="#ppt_x-.2"/>
                                          </p:val>
                                        </p:tav>
                                        <p:tav tm="100000">
                                          <p:val>
                                            <p:strVal val="#ppt_x"/>
                                          </p:val>
                                        </p:tav>
                                      </p:tavLst>
                                    </p:anim>
                                    <p:anim calcmode="lin" valueType="num">
                                      <p:cBhvr>
                                        <p:cTn id="19" dur="500" fill="hold"/>
                                        <p:tgtEl>
                                          <p:spTgt spid="592905"/>
                                        </p:tgtEl>
                                        <p:attrNameLst>
                                          <p:attrName>ppt_y</p:attrName>
                                        </p:attrNameLst>
                                      </p:cBhvr>
                                      <p:tavLst>
                                        <p:tav tm="0">
                                          <p:val>
                                            <p:strVal val="#ppt_y"/>
                                          </p:val>
                                        </p:tav>
                                        <p:tav tm="100000">
                                          <p:val>
                                            <p:strVal val="#ppt_y"/>
                                          </p:val>
                                        </p:tav>
                                      </p:tavLst>
                                    </p:anim>
                                    <p:animEffect transition="in" filter="fade">
                                      <p:cBhvr>
                                        <p:cTn id="20" dur="500"/>
                                        <p:tgtEl>
                                          <p:spTgt spid="5929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2904" grpId="0"/>
      <p:bldP spid="592905" grpId="0"/>
    </p:bld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22"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Demand &amp; Revenue</a:t>
            </a:r>
          </a:p>
        </p:txBody>
      </p:sp>
      <p:sp>
        <p:nvSpPr>
          <p:cNvPr id="593923" name="Text Box 3"/>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93925" name="Text Box 5" descr="Blue tissue paper"/>
          <p:cNvSpPr txBox="1">
            <a:spLocks noChangeArrowheads="1"/>
          </p:cNvSpPr>
          <p:nvPr/>
        </p:nvSpPr>
        <p:spPr bwMode="auto">
          <a:xfrm>
            <a:off x="609600" y="1600200"/>
            <a:ext cx="8305800" cy="1920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Now, because of this continual reduction of price (up to 160 memberships), we know that when </a:t>
            </a:r>
            <a:r>
              <a:rPr lang="en-US" sz="2000" i="1" smtClean="0">
                <a:latin typeface="Times New Roman" charset="0"/>
                <a:cs typeface="+mn-cs"/>
              </a:rPr>
              <a:t>x</a:t>
            </a:r>
            <a:r>
              <a:rPr lang="en-US" sz="2000" smtClean="0">
                <a:latin typeface="Times New Roman" charset="0"/>
                <a:cs typeface="+mn-cs"/>
              </a:rPr>
              <a:t> = 100 memberships, the price </a:t>
            </a:r>
            <a:r>
              <a:rPr lang="en-US" sz="2000" i="1" smtClean="0">
                <a:latin typeface="Times New Roman" charset="0"/>
                <a:cs typeface="+mn-cs"/>
              </a:rPr>
              <a:t>p</a:t>
            </a:r>
            <a:r>
              <a:rPr lang="en-US" sz="2000" smtClean="0">
                <a:latin typeface="Times New Roman" charset="0"/>
                <a:cs typeface="+mn-cs"/>
              </a:rPr>
              <a:t> = $200 each.  We also know that when </a:t>
            </a:r>
            <a:r>
              <a:rPr lang="en-US" sz="2000" i="1" smtClean="0">
                <a:latin typeface="Times New Roman" charset="0"/>
                <a:cs typeface="+mn-cs"/>
              </a:rPr>
              <a:t>x</a:t>
            </a:r>
            <a:r>
              <a:rPr lang="en-US" sz="2000" smtClean="0">
                <a:latin typeface="Times New Roman" charset="0"/>
                <a:cs typeface="+mn-cs"/>
              </a:rPr>
              <a:t> = 100 + 60 = 160 memberships, the price </a:t>
            </a:r>
            <a:r>
              <a:rPr lang="en-US" sz="2000" i="1" smtClean="0">
                <a:latin typeface="Times New Roman" charset="0"/>
                <a:cs typeface="+mn-cs"/>
              </a:rPr>
              <a:t>p</a:t>
            </a:r>
            <a:r>
              <a:rPr lang="en-US" sz="2000" smtClean="0">
                <a:latin typeface="Times New Roman" charset="0"/>
                <a:cs typeface="+mn-cs"/>
              </a:rPr>
              <a:t> = $200 - $60 = $140.  Thus, we have two points corresponding to the demand equation:  (100, 200) and (160, 140).  Using these two points, we can determine the slope of the demand equation.</a:t>
            </a:r>
          </a:p>
        </p:txBody>
      </p:sp>
      <p:sp>
        <p:nvSpPr>
          <p:cNvPr id="593926" name="Text Box 6" descr="Blue tissue paper"/>
          <p:cNvSpPr txBox="1">
            <a:spLocks noChangeArrowheads="1"/>
          </p:cNvSpPr>
          <p:nvPr/>
        </p:nvSpPr>
        <p:spPr bwMode="auto">
          <a:xfrm>
            <a:off x="152400" y="1219200"/>
            <a:ext cx="1600200" cy="366713"/>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smtClean="0">
                <a:effectLst>
                  <a:outerShdw blurRad="38100" dist="38100" dir="2700000" algn="tl">
                    <a:srgbClr val="DDDDDD"/>
                  </a:outerShdw>
                </a:effectLst>
                <a:latin typeface="Batang" charset="0"/>
                <a:cs typeface="+mn-cs"/>
              </a:rPr>
              <a:t>CONTINUED</a:t>
            </a:r>
          </a:p>
        </p:txBody>
      </p:sp>
      <p:graphicFrame>
        <p:nvGraphicFramePr>
          <p:cNvPr id="593927" name="Object 7"/>
          <p:cNvGraphicFramePr>
            <a:graphicFrameLocks noChangeAspect="1"/>
          </p:cNvGraphicFramePr>
          <p:nvPr/>
        </p:nvGraphicFramePr>
        <p:xfrm>
          <a:off x="3657600" y="3500438"/>
          <a:ext cx="1787525" cy="585787"/>
        </p:xfrm>
        <a:graphic>
          <a:graphicData uri="http://schemas.openxmlformats.org/presentationml/2006/ole">
            <mc:AlternateContent xmlns:mc="http://schemas.openxmlformats.org/markup-compatibility/2006">
              <mc:Choice xmlns:v="urn:schemas-microsoft-com:vml" Requires="v">
                <p:oleObj spid="_x0000_s117822" name="Equation" r:id="rId4" imgW="1205977" imgH="393529" progId="Equation.3">
                  <p:embed/>
                </p:oleObj>
              </mc:Choice>
              <mc:Fallback>
                <p:oleObj name="Equation" r:id="rId4" imgW="1205977" imgH="393529"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500438"/>
                        <a:ext cx="1787525" cy="5857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93928" name="Text Box 8" descr="Blue tissue paper"/>
          <p:cNvSpPr txBox="1">
            <a:spLocks noChangeArrowheads="1"/>
          </p:cNvSpPr>
          <p:nvPr/>
        </p:nvSpPr>
        <p:spPr bwMode="auto">
          <a:xfrm>
            <a:off x="609600" y="4251325"/>
            <a:ext cx="7924800"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We can now use the point-slope form of a line to find the demand equation.</a:t>
            </a:r>
          </a:p>
        </p:txBody>
      </p:sp>
      <p:graphicFrame>
        <p:nvGraphicFramePr>
          <p:cNvPr id="593929" name="Object 9"/>
          <p:cNvGraphicFramePr>
            <a:graphicFrameLocks noChangeAspect="1"/>
          </p:cNvGraphicFramePr>
          <p:nvPr/>
        </p:nvGraphicFramePr>
        <p:xfrm>
          <a:off x="1735138" y="4859338"/>
          <a:ext cx="1617662" cy="322262"/>
        </p:xfrm>
        <a:graphic>
          <a:graphicData uri="http://schemas.openxmlformats.org/presentationml/2006/ole">
            <mc:AlternateContent xmlns:mc="http://schemas.openxmlformats.org/markup-compatibility/2006">
              <mc:Choice xmlns:v="urn:schemas-microsoft-com:vml" Requires="v">
                <p:oleObj spid="_x0000_s117823" name="Equation" r:id="rId6" imgW="1091726" imgH="215806" progId="Equation.3">
                  <p:embed/>
                </p:oleObj>
              </mc:Choice>
              <mc:Fallback>
                <p:oleObj name="Equation" r:id="rId6" imgW="1091726" imgH="215806" progId="Equation.3">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35138" y="4859338"/>
                        <a:ext cx="1617662" cy="3222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93930" name="Text Box 10" descr="Blue tissue paper"/>
          <p:cNvSpPr txBox="1">
            <a:spLocks noChangeArrowheads="1"/>
          </p:cNvSpPr>
          <p:nvPr/>
        </p:nvSpPr>
        <p:spPr bwMode="auto">
          <a:xfrm>
            <a:off x="5565775" y="4800600"/>
            <a:ext cx="3273425" cy="7016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This is the point-slope form a line.</a:t>
            </a:r>
          </a:p>
        </p:txBody>
      </p:sp>
      <p:graphicFrame>
        <p:nvGraphicFramePr>
          <p:cNvPr id="593931" name="Object 11"/>
          <p:cNvGraphicFramePr>
            <a:graphicFrameLocks noChangeAspect="1"/>
          </p:cNvGraphicFramePr>
          <p:nvPr/>
        </p:nvGraphicFramePr>
        <p:xfrm>
          <a:off x="1581150" y="5529263"/>
          <a:ext cx="1938338" cy="322262"/>
        </p:xfrm>
        <a:graphic>
          <a:graphicData uri="http://schemas.openxmlformats.org/presentationml/2006/ole">
            <mc:AlternateContent xmlns:mc="http://schemas.openxmlformats.org/markup-compatibility/2006">
              <mc:Choice xmlns:v="urn:schemas-microsoft-com:vml" Requires="v">
                <p:oleObj spid="_x0000_s117824" name="Equation" r:id="rId8" imgW="1307532" imgH="215806" progId="Equation.3">
                  <p:embed/>
                </p:oleObj>
              </mc:Choice>
              <mc:Fallback>
                <p:oleObj name="Equation" r:id="rId8" imgW="1307532" imgH="215806" progId="Equation.3">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1150" y="5529263"/>
                        <a:ext cx="1938338" cy="3222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93932" name="Text Box 12" descr="Blue tissue paper"/>
          <p:cNvSpPr txBox="1">
            <a:spLocks noChangeArrowheads="1"/>
          </p:cNvSpPr>
          <p:nvPr/>
        </p:nvSpPr>
        <p:spPr bwMode="auto">
          <a:xfrm>
            <a:off x="5583238" y="5470525"/>
            <a:ext cx="3332162"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m</a:t>
            </a:r>
            <a:r>
              <a:rPr lang="en-US" sz="2000" smtClean="0">
                <a:latin typeface="Times New Roman" charset="0"/>
                <a:cs typeface="+mn-cs"/>
              </a:rPr>
              <a:t> = -1, </a:t>
            </a:r>
            <a:r>
              <a:rPr lang="en-US" sz="2000" i="1" smtClean="0">
                <a:latin typeface="Times New Roman" charset="0"/>
                <a:cs typeface="+mn-cs"/>
              </a:rPr>
              <a:t>x</a:t>
            </a:r>
            <a:r>
              <a:rPr lang="en-US" sz="2000" baseline="-25000" smtClean="0">
                <a:latin typeface="Times New Roman" charset="0"/>
                <a:cs typeface="+mn-cs"/>
              </a:rPr>
              <a:t>1</a:t>
            </a:r>
            <a:r>
              <a:rPr lang="en-US" sz="2000" smtClean="0">
                <a:latin typeface="Times New Roman" charset="0"/>
                <a:cs typeface="+mn-cs"/>
              </a:rPr>
              <a:t> = 100, and </a:t>
            </a:r>
            <a:r>
              <a:rPr lang="en-US" sz="2000" i="1" smtClean="0">
                <a:latin typeface="Times New Roman" charset="0"/>
                <a:cs typeface="+mn-cs"/>
              </a:rPr>
              <a:t>y</a:t>
            </a:r>
            <a:r>
              <a:rPr lang="en-US" sz="2000" baseline="-25000" smtClean="0">
                <a:latin typeface="Times New Roman" charset="0"/>
                <a:cs typeface="+mn-cs"/>
              </a:rPr>
              <a:t>1</a:t>
            </a:r>
            <a:r>
              <a:rPr lang="en-US" sz="2000" smtClean="0">
                <a:latin typeface="Times New Roman" charset="0"/>
                <a:cs typeface="+mn-cs"/>
              </a:rPr>
              <a:t> = 200.</a:t>
            </a:r>
          </a:p>
        </p:txBody>
      </p:sp>
      <p:graphicFrame>
        <p:nvGraphicFramePr>
          <p:cNvPr id="593933" name="Object 13"/>
          <p:cNvGraphicFramePr>
            <a:graphicFrameLocks noChangeAspect="1"/>
          </p:cNvGraphicFramePr>
          <p:nvPr/>
        </p:nvGraphicFramePr>
        <p:xfrm>
          <a:off x="2133600" y="5995988"/>
          <a:ext cx="1204913" cy="303212"/>
        </p:xfrm>
        <a:graphic>
          <a:graphicData uri="http://schemas.openxmlformats.org/presentationml/2006/ole">
            <mc:AlternateContent xmlns:mc="http://schemas.openxmlformats.org/markup-compatibility/2006">
              <mc:Choice xmlns:v="urn:schemas-microsoft-com:vml" Requires="v">
                <p:oleObj spid="_x0000_s117825" name="Equation" r:id="rId10" imgW="812447" imgH="203112" progId="Equation.3">
                  <p:embed/>
                </p:oleObj>
              </mc:Choice>
              <mc:Fallback>
                <p:oleObj name="Equation" r:id="rId10" imgW="812447" imgH="203112" progId="Equation.3">
                  <p:embed/>
                  <p:pic>
                    <p:nvPicPr>
                      <p:cNvPr id="0" name="Object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33600" y="5995988"/>
                        <a:ext cx="1204913" cy="3032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93934" name="Text Box 14" descr="Blue tissue paper"/>
          <p:cNvSpPr txBox="1">
            <a:spLocks noChangeArrowheads="1"/>
          </p:cNvSpPr>
          <p:nvPr/>
        </p:nvSpPr>
        <p:spPr bwMode="auto">
          <a:xfrm>
            <a:off x="5583238" y="5927725"/>
            <a:ext cx="1198562"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Simplify.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593927"/>
                                        </p:tgtEl>
                                        <p:attrNameLst>
                                          <p:attrName>style.visibility</p:attrName>
                                        </p:attrNameLst>
                                      </p:cBhvr>
                                      <p:to>
                                        <p:strVal val="visible"/>
                                      </p:to>
                                    </p:set>
                                    <p:anim calcmode="lin" valueType="num">
                                      <p:cBhvr>
                                        <p:cTn id="7" dur="500" fill="hold"/>
                                        <p:tgtEl>
                                          <p:spTgt spid="593927"/>
                                        </p:tgtEl>
                                        <p:attrNameLst>
                                          <p:attrName>ppt_w</p:attrName>
                                        </p:attrNameLst>
                                      </p:cBhvr>
                                      <p:tavLst>
                                        <p:tav tm="0">
                                          <p:val>
                                            <p:strVal val="#ppt_w*0.05"/>
                                          </p:val>
                                        </p:tav>
                                        <p:tav tm="100000">
                                          <p:val>
                                            <p:strVal val="#ppt_w"/>
                                          </p:val>
                                        </p:tav>
                                      </p:tavLst>
                                    </p:anim>
                                    <p:anim calcmode="lin" valueType="num">
                                      <p:cBhvr>
                                        <p:cTn id="8" dur="500" fill="hold"/>
                                        <p:tgtEl>
                                          <p:spTgt spid="593927"/>
                                        </p:tgtEl>
                                        <p:attrNameLst>
                                          <p:attrName>ppt_h</p:attrName>
                                        </p:attrNameLst>
                                      </p:cBhvr>
                                      <p:tavLst>
                                        <p:tav tm="0">
                                          <p:val>
                                            <p:strVal val="#ppt_h"/>
                                          </p:val>
                                        </p:tav>
                                        <p:tav tm="100000">
                                          <p:val>
                                            <p:strVal val="#ppt_h"/>
                                          </p:val>
                                        </p:tav>
                                      </p:tavLst>
                                    </p:anim>
                                    <p:anim calcmode="lin" valueType="num">
                                      <p:cBhvr>
                                        <p:cTn id="9" dur="500" fill="hold"/>
                                        <p:tgtEl>
                                          <p:spTgt spid="593927"/>
                                        </p:tgtEl>
                                        <p:attrNameLst>
                                          <p:attrName>ppt_x</p:attrName>
                                        </p:attrNameLst>
                                      </p:cBhvr>
                                      <p:tavLst>
                                        <p:tav tm="0">
                                          <p:val>
                                            <p:strVal val="#ppt_x-.2"/>
                                          </p:val>
                                        </p:tav>
                                        <p:tav tm="100000">
                                          <p:val>
                                            <p:strVal val="#ppt_x"/>
                                          </p:val>
                                        </p:tav>
                                      </p:tavLst>
                                    </p:anim>
                                    <p:anim calcmode="lin" valueType="num">
                                      <p:cBhvr>
                                        <p:cTn id="10" dur="500" fill="hold"/>
                                        <p:tgtEl>
                                          <p:spTgt spid="593927"/>
                                        </p:tgtEl>
                                        <p:attrNameLst>
                                          <p:attrName>ppt_y</p:attrName>
                                        </p:attrNameLst>
                                      </p:cBhvr>
                                      <p:tavLst>
                                        <p:tav tm="0">
                                          <p:val>
                                            <p:strVal val="#ppt_y"/>
                                          </p:val>
                                        </p:tav>
                                        <p:tav tm="100000">
                                          <p:val>
                                            <p:strVal val="#ppt_y"/>
                                          </p:val>
                                        </p:tav>
                                      </p:tavLst>
                                    </p:anim>
                                    <p:animEffect transition="in" filter="fade">
                                      <p:cBhvr>
                                        <p:cTn id="11" dur="500"/>
                                        <p:tgtEl>
                                          <p:spTgt spid="59392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593928"/>
                                        </p:tgtEl>
                                        <p:attrNameLst>
                                          <p:attrName>style.visibility</p:attrName>
                                        </p:attrNameLst>
                                      </p:cBhvr>
                                      <p:to>
                                        <p:strVal val="visible"/>
                                      </p:to>
                                    </p:set>
                                    <p:anim calcmode="lin" valueType="num">
                                      <p:cBhvr>
                                        <p:cTn id="16" dur="500" fill="hold"/>
                                        <p:tgtEl>
                                          <p:spTgt spid="593928"/>
                                        </p:tgtEl>
                                        <p:attrNameLst>
                                          <p:attrName>ppt_w</p:attrName>
                                        </p:attrNameLst>
                                      </p:cBhvr>
                                      <p:tavLst>
                                        <p:tav tm="0">
                                          <p:val>
                                            <p:strVal val="#ppt_w*0.05"/>
                                          </p:val>
                                        </p:tav>
                                        <p:tav tm="100000">
                                          <p:val>
                                            <p:strVal val="#ppt_w"/>
                                          </p:val>
                                        </p:tav>
                                      </p:tavLst>
                                    </p:anim>
                                    <p:anim calcmode="lin" valueType="num">
                                      <p:cBhvr>
                                        <p:cTn id="17" dur="500" fill="hold"/>
                                        <p:tgtEl>
                                          <p:spTgt spid="593928"/>
                                        </p:tgtEl>
                                        <p:attrNameLst>
                                          <p:attrName>ppt_h</p:attrName>
                                        </p:attrNameLst>
                                      </p:cBhvr>
                                      <p:tavLst>
                                        <p:tav tm="0">
                                          <p:val>
                                            <p:strVal val="#ppt_h"/>
                                          </p:val>
                                        </p:tav>
                                        <p:tav tm="100000">
                                          <p:val>
                                            <p:strVal val="#ppt_h"/>
                                          </p:val>
                                        </p:tav>
                                      </p:tavLst>
                                    </p:anim>
                                    <p:anim calcmode="lin" valueType="num">
                                      <p:cBhvr>
                                        <p:cTn id="18" dur="500" fill="hold"/>
                                        <p:tgtEl>
                                          <p:spTgt spid="593928"/>
                                        </p:tgtEl>
                                        <p:attrNameLst>
                                          <p:attrName>ppt_x</p:attrName>
                                        </p:attrNameLst>
                                      </p:cBhvr>
                                      <p:tavLst>
                                        <p:tav tm="0">
                                          <p:val>
                                            <p:strVal val="#ppt_x-.2"/>
                                          </p:val>
                                        </p:tav>
                                        <p:tav tm="100000">
                                          <p:val>
                                            <p:strVal val="#ppt_x"/>
                                          </p:val>
                                        </p:tav>
                                      </p:tavLst>
                                    </p:anim>
                                    <p:anim calcmode="lin" valueType="num">
                                      <p:cBhvr>
                                        <p:cTn id="19" dur="500" fill="hold"/>
                                        <p:tgtEl>
                                          <p:spTgt spid="593928"/>
                                        </p:tgtEl>
                                        <p:attrNameLst>
                                          <p:attrName>ppt_y</p:attrName>
                                        </p:attrNameLst>
                                      </p:cBhvr>
                                      <p:tavLst>
                                        <p:tav tm="0">
                                          <p:val>
                                            <p:strVal val="#ppt_y"/>
                                          </p:val>
                                        </p:tav>
                                        <p:tav tm="100000">
                                          <p:val>
                                            <p:strVal val="#ppt_y"/>
                                          </p:val>
                                        </p:tav>
                                      </p:tavLst>
                                    </p:anim>
                                    <p:animEffect transition="in" filter="fade">
                                      <p:cBhvr>
                                        <p:cTn id="20" dur="500"/>
                                        <p:tgtEl>
                                          <p:spTgt spid="59392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593929"/>
                                        </p:tgtEl>
                                        <p:attrNameLst>
                                          <p:attrName>style.visibility</p:attrName>
                                        </p:attrNameLst>
                                      </p:cBhvr>
                                      <p:to>
                                        <p:strVal val="visible"/>
                                      </p:to>
                                    </p:set>
                                    <p:anim calcmode="lin" valueType="num">
                                      <p:cBhvr>
                                        <p:cTn id="25" dur="500" fill="hold"/>
                                        <p:tgtEl>
                                          <p:spTgt spid="593929"/>
                                        </p:tgtEl>
                                        <p:attrNameLst>
                                          <p:attrName>ppt_w</p:attrName>
                                        </p:attrNameLst>
                                      </p:cBhvr>
                                      <p:tavLst>
                                        <p:tav tm="0">
                                          <p:val>
                                            <p:strVal val="#ppt_w*0.05"/>
                                          </p:val>
                                        </p:tav>
                                        <p:tav tm="100000">
                                          <p:val>
                                            <p:strVal val="#ppt_w"/>
                                          </p:val>
                                        </p:tav>
                                      </p:tavLst>
                                    </p:anim>
                                    <p:anim calcmode="lin" valueType="num">
                                      <p:cBhvr>
                                        <p:cTn id="26" dur="500" fill="hold"/>
                                        <p:tgtEl>
                                          <p:spTgt spid="593929"/>
                                        </p:tgtEl>
                                        <p:attrNameLst>
                                          <p:attrName>ppt_h</p:attrName>
                                        </p:attrNameLst>
                                      </p:cBhvr>
                                      <p:tavLst>
                                        <p:tav tm="0">
                                          <p:val>
                                            <p:strVal val="#ppt_h"/>
                                          </p:val>
                                        </p:tav>
                                        <p:tav tm="100000">
                                          <p:val>
                                            <p:strVal val="#ppt_h"/>
                                          </p:val>
                                        </p:tav>
                                      </p:tavLst>
                                    </p:anim>
                                    <p:anim calcmode="lin" valueType="num">
                                      <p:cBhvr>
                                        <p:cTn id="27" dur="500" fill="hold"/>
                                        <p:tgtEl>
                                          <p:spTgt spid="593929"/>
                                        </p:tgtEl>
                                        <p:attrNameLst>
                                          <p:attrName>ppt_x</p:attrName>
                                        </p:attrNameLst>
                                      </p:cBhvr>
                                      <p:tavLst>
                                        <p:tav tm="0">
                                          <p:val>
                                            <p:strVal val="#ppt_x-.2"/>
                                          </p:val>
                                        </p:tav>
                                        <p:tav tm="100000">
                                          <p:val>
                                            <p:strVal val="#ppt_x"/>
                                          </p:val>
                                        </p:tav>
                                      </p:tavLst>
                                    </p:anim>
                                    <p:anim calcmode="lin" valueType="num">
                                      <p:cBhvr>
                                        <p:cTn id="28" dur="500" fill="hold"/>
                                        <p:tgtEl>
                                          <p:spTgt spid="593929"/>
                                        </p:tgtEl>
                                        <p:attrNameLst>
                                          <p:attrName>ppt_y</p:attrName>
                                        </p:attrNameLst>
                                      </p:cBhvr>
                                      <p:tavLst>
                                        <p:tav tm="0">
                                          <p:val>
                                            <p:strVal val="#ppt_y"/>
                                          </p:val>
                                        </p:tav>
                                        <p:tav tm="100000">
                                          <p:val>
                                            <p:strVal val="#ppt_y"/>
                                          </p:val>
                                        </p:tav>
                                      </p:tavLst>
                                    </p:anim>
                                    <p:animEffect transition="in" filter="fade">
                                      <p:cBhvr>
                                        <p:cTn id="29" dur="500"/>
                                        <p:tgtEl>
                                          <p:spTgt spid="593929"/>
                                        </p:tgtEl>
                                      </p:cBhvr>
                                    </p:animEffect>
                                  </p:childTnLst>
                                </p:cTn>
                              </p:par>
                              <p:par>
                                <p:cTn id="30" presetID="54" presetClass="entr" presetSubtype="0" accel="100000" fill="hold" grpId="0" nodeType="withEffect">
                                  <p:stCondLst>
                                    <p:cond delay="0"/>
                                  </p:stCondLst>
                                  <p:childTnLst>
                                    <p:set>
                                      <p:cBhvr>
                                        <p:cTn id="31" dur="1" fill="hold">
                                          <p:stCondLst>
                                            <p:cond delay="0"/>
                                          </p:stCondLst>
                                        </p:cTn>
                                        <p:tgtEl>
                                          <p:spTgt spid="593930"/>
                                        </p:tgtEl>
                                        <p:attrNameLst>
                                          <p:attrName>style.visibility</p:attrName>
                                        </p:attrNameLst>
                                      </p:cBhvr>
                                      <p:to>
                                        <p:strVal val="visible"/>
                                      </p:to>
                                    </p:set>
                                    <p:anim calcmode="lin" valueType="num">
                                      <p:cBhvr>
                                        <p:cTn id="32" dur="500" fill="hold"/>
                                        <p:tgtEl>
                                          <p:spTgt spid="593930"/>
                                        </p:tgtEl>
                                        <p:attrNameLst>
                                          <p:attrName>ppt_w</p:attrName>
                                        </p:attrNameLst>
                                      </p:cBhvr>
                                      <p:tavLst>
                                        <p:tav tm="0">
                                          <p:val>
                                            <p:strVal val="#ppt_w*0.05"/>
                                          </p:val>
                                        </p:tav>
                                        <p:tav tm="100000">
                                          <p:val>
                                            <p:strVal val="#ppt_w"/>
                                          </p:val>
                                        </p:tav>
                                      </p:tavLst>
                                    </p:anim>
                                    <p:anim calcmode="lin" valueType="num">
                                      <p:cBhvr>
                                        <p:cTn id="33" dur="500" fill="hold"/>
                                        <p:tgtEl>
                                          <p:spTgt spid="593930"/>
                                        </p:tgtEl>
                                        <p:attrNameLst>
                                          <p:attrName>ppt_h</p:attrName>
                                        </p:attrNameLst>
                                      </p:cBhvr>
                                      <p:tavLst>
                                        <p:tav tm="0">
                                          <p:val>
                                            <p:strVal val="#ppt_h"/>
                                          </p:val>
                                        </p:tav>
                                        <p:tav tm="100000">
                                          <p:val>
                                            <p:strVal val="#ppt_h"/>
                                          </p:val>
                                        </p:tav>
                                      </p:tavLst>
                                    </p:anim>
                                    <p:anim calcmode="lin" valueType="num">
                                      <p:cBhvr>
                                        <p:cTn id="34" dur="500" fill="hold"/>
                                        <p:tgtEl>
                                          <p:spTgt spid="593930"/>
                                        </p:tgtEl>
                                        <p:attrNameLst>
                                          <p:attrName>ppt_x</p:attrName>
                                        </p:attrNameLst>
                                      </p:cBhvr>
                                      <p:tavLst>
                                        <p:tav tm="0">
                                          <p:val>
                                            <p:strVal val="#ppt_x-.2"/>
                                          </p:val>
                                        </p:tav>
                                        <p:tav tm="100000">
                                          <p:val>
                                            <p:strVal val="#ppt_x"/>
                                          </p:val>
                                        </p:tav>
                                      </p:tavLst>
                                    </p:anim>
                                    <p:anim calcmode="lin" valueType="num">
                                      <p:cBhvr>
                                        <p:cTn id="35" dur="500" fill="hold"/>
                                        <p:tgtEl>
                                          <p:spTgt spid="593930"/>
                                        </p:tgtEl>
                                        <p:attrNameLst>
                                          <p:attrName>ppt_y</p:attrName>
                                        </p:attrNameLst>
                                      </p:cBhvr>
                                      <p:tavLst>
                                        <p:tav tm="0">
                                          <p:val>
                                            <p:strVal val="#ppt_y"/>
                                          </p:val>
                                        </p:tav>
                                        <p:tav tm="100000">
                                          <p:val>
                                            <p:strVal val="#ppt_y"/>
                                          </p:val>
                                        </p:tav>
                                      </p:tavLst>
                                    </p:anim>
                                    <p:animEffect transition="in" filter="fade">
                                      <p:cBhvr>
                                        <p:cTn id="36" dur="500"/>
                                        <p:tgtEl>
                                          <p:spTgt spid="59393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4" presetClass="entr" presetSubtype="0" accel="100000" fill="hold" nodeType="clickEffect">
                                  <p:stCondLst>
                                    <p:cond delay="0"/>
                                  </p:stCondLst>
                                  <p:childTnLst>
                                    <p:set>
                                      <p:cBhvr>
                                        <p:cTn id="40" dur="1" fill="hold">
                                          <p:stCondLst>
                                            <p:cond delay="0"/>
                                          </p:stCondLst>
                                        </p:cTn>
                                        <p:tgtEl>
                                          <p:spTgt spid="593931"/>
                                        </p:tgtEl>
                                        <p:attrNameLst>
                                          <p:attrName>style.visibility</p:attrName>
                                        </p:attrNameLst>
                                      </p:cBhvr>
                                      <p:to>
                                        <p:strVal val="visible"/>
                                      </p:to>
                                    </p:set>
                                    <p:anim calcmode="lin" valueType="num">
                                      <p:cBhvr>
                                        <p:cTn id="41" dur="500" fill="hold"/>
                                        <p:tgtEl>
                                          <p:spTgt spid="593931"/>
                                        </p:tgtEl>
                                        <p:attrNameLst>
                                          <p:attrName>ppt_w</p:attrName>
                                        </p:attrNameLst>
                                      </p:cBhvr>
                                      <p:tavLst>
                                        <p:tav tm="0">
                                          <p:val>
                                            <p:strVal val="#ppt_w*0.05"/>
                                          </p:val>
                                        </p:tav>
                                        <p:tav tm="100000">
                                          <p:val>
                                            <p:strVal val="#ppt_w"/>
                                          </p:val>
                                        </p:tav>
                                      </p:tavLst>
                                    </p:anim>
                                    <p:anim calcmode="lin" valueType="num">
                                      <p:cBhvr>
                                        <p:cTn id="42" dur="500" fill="hold"/>
                                        <p:tgtEl>
                                          <p:spTgt spid="593931"/>
                                        </p:tgtEl>
                                        <p:attrNameLst>
                                          <p:attrName>ppt_h</p:attrName>
                                        </p:attrNameLst>
                                      </p:cBhvr>
                                      <p:tavLst>
                                        <p:tav tm="0">
                                          <p:val>
                                            <p:strVal val="#ppt_h"/>
                                          </p:val>
                                        </p:tav>
                                        <p:tav tm="100000">
                                          <p:val>
                                            <p:strVal val="#ppt_h"/>
                                          </p:val>
                                        </p:tav>
                                      </p:tavLst>
                                    </p:anim>
                                    <p:anim calcmode="lin" valueType="num">
                                      <p:cBhvr>
                                        <p:cTn id="43" dur="500" fill="hold"/>
                                        <p:tgtEl>
                                          <p:spTgt spid="593931"/>
                                        </p:tgtEl>
                                        <p:attrNameLst>
                                          <p:attrName>ppt_x</p:attrName>
                                        </p:attrNameLst>
                                      </p:cBhvr>
                                      <p:tavLst>
                                        <p:tav tm="0">
                                          <p:val>
                                            <p:strVal val="#ppt_x-.2"/>
                                          </p:val>
                                        </p:tav>
                                        <p:tav tm="100000">
                                          <p:val>
                                            <p:strVal val="#ppt_x"/>
                                          </p:val>
                                        </p:tav>
                                      </p:tavLst>
                                    </p:anim>
                                    <p:anim calcmode="lin" valueType="num">
                                      <p:cBhvr>
                                        <p:cTn id="44" dur="500" fill="hold"/>
                                        <p:tgtEl>
                                          <p:spTgt spid="593931"/>
                                        </p:tgtEl>
                                        <p:attrNameLst>
                                          <p:attrName>ppt_y</p:attrName>
                                        </p:attrNameLst>
                                      </p:cBhvr>
                                      <p:tavLst>
                                        <p:tav tm="0">
                                          <p:val>
                                            <p:strVal val="#ppt_y"/>
                                          </p:val>
                                        </p:tav>
                                        <p:tav tm="100000">
                                          <p:val>
                                            <p:strVal val="#ppt_y"/>
                                          </p:val>
                                        </p:tav>
                                      </p:tavLst>
                                    </p:anim>
                                    <p:animEffect transition="in" filter="fade">
                                      <p:cBhvr>
                                        <p:cTn id="45" dur="500"/>
                                        <p:tgtEl>
                                          <p:spTgt spid="593931"/>
                                        </p:tgtEl>
                                      </p:cBhvr>
                                    </p:animEffect>
                                  </p:childTnLst>
                                </p:cTn>
                              </p:par>
                              <p:par>
                                <p:cTn id="46" presetID="54" presetClass="entr" presetSubtype="0" accel="100000" fill="hold" grpId="0" nodeType="withEffect">
                                  <p:stCondLst>
                                    <p:cond delay="0"/>
                                  </p:stCondLst>
                                  <p:childTnLst>
                                    <p:set>
                                      <p:cBhvr>
                                        <p:cTn id="47" dur="1" fill="hold">
                                          <p:stCondLst>
                                            <p:cond delay="0"/>
                                          </p:stCondLst>
                                        </p:cTn>
                                        <p:tgtEl>
                                          <p:spTgt spid="593932"/>
                                        </p:tgtEl>
                                        <p:attrNameLst>
                                          <p:attrName>style.visibility</p:attrName>
                                        </p:attrNameLst>
                                      </p:cBhvr>
                                      <p:to>
                                        <p:strVal val="visible"/>
                                      </p:to>
                                    </p:set>
                                    <p:anim calcmode="lin" valueType="num">
                                      <p:cBhvr>
                                        <p:cTn id="48" dur="500" fill="hold"/>
                                        <p:tgtEl>
                                          <p:spTgt spid="593932"/>
                                        </p:tgtEl>
                                        <p:attrNameLst>
                                          <p:attrName>ppt_w</p:attrName>
                                        </p:attrNameLst>
                                      </p:cBhvr>
                                      <p:tavLst>
                                        <p:tav tm="0">
                                          <p:val>
                                            <p:strVal val="#ppt_w*0.05"/>
                                          </p:val>
                                        </p:tav>
                                        <p:tav tm="100000">
                                          <p:val>
                                            <p:strVal val="#ppt_w"/>
                                          </p:val>
                                        </p:tav>
                                      </p:tavLst>
                                    </p:anim>
                                    <p:anim calcmode="lin" valueType="num">
                                      <p:cBhvr>
                                        <p:cTn id="49" dur="500" fill="hold"/>
                                        <p:tgtEl>
                                          <p:spTgt spid="593932"/>
                                        </p:tgtEl>
                                        <p:attrNameLst>
                                          <p:attrName>ppt_h</p:attrName>
                                        </p:attrNameLst>
                                      </p:cBhvr>
                                      <p:tavLst>
                                        <p:tav tm="0">
                                          <p:val>
                                            <p:strVal val="#ppt_h"/>
                                          </p:val>
                                        </p:tav>
                                        <p:tav tm="100000">
                                          <p:val>
                                            <p:strVal val="#ppt_h"/>
                                          </p:val>
                                        </p:tav>
                                      </p:tavLst>
                                    </p:anim>
                                    <p:anim calcmode="lin" valueType="num">
                                      <p:cBhvr>
                                        <p:cTn id="50" dur="500" fill="hold"/>
                                        <p:tgtEl>
                                          <p:spTgt spid="593932"/>
                                        </p:tgtEl>
                                        <p:attrNameLst>
                                          <p:attrName>ppt_x</p:attrName>
                                        </p:attrNameLst>
                                      </p:cBhvr>
                                      <p:tavLst>
                                        <p:tav tm="0">
                                          <p:val>
                                            <p:strVal val="#ppt_x-.2"/>
                                          </p:val>
                                        </p:tav>
                                        <p:tav tm="100000">
                                          <p:val>
                                            <p:strVal val="#ppt_x"/>
                                          </p:val>
                                        </p:tav>
                                      </p:tavLst>
                                    </p:anim>
                                    <p:anim calcmode="lin" valueType="num">
                                      <p:cBhvr>
                                        <p:cTn id="51" dur="500" fill="hold"/>
                                        <p:tgtEl>
                                          <p:spTgt spid="593932"/>
                                        </p:tgtEl>
                                        <p:attrNameLst>
                                          <p:attrName>ppt_y</p:attrName>
                                        </p:attrNameLst>
                                      </p:cBhvr>
                                      <p:tavLst>
                                        <p:tav tm="0">
                                          <p:val>
                                            <p:strVal val="#ppt_y"/>
                                          </p:val>
                                        </p:tav>
                                        <p:tav tm="100000">
                                          <p:val>
                                            <p:strVal val="#ppt_y"/>
                                          </p:val>
                                        </p:tav>
                                      </p:tavLst>
                                    </p:anim>
                                    <p:animEffect transition="in" filter="fade">
                                      <p:cBhvr>
                                        <p:cTn id="52" dur="500"/>
                                        <p:tgtEl>
                                          <p:spTgt spid="59393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4" presetClass="entr" presetSubtype="0" accel="100000" fill="hold" nodeType="clickEffect">
                                  <p:stCondLst>
                                    <p:cond delay="0"/>
                                  </p:stCondLst>
                                  <p:childTnLst>
                                    <p:set>
                                      <p:cBhvr>
                                        <p:cTn id="56" dur="1" fill="hold">
                                          <p:stCondLst>
                                            <p:cond delay="0"/>
                                          </p:stCondLst>
                                        </p:cTn>
                                        <p:tgtEl>
                                          <p:spTgt spid="593933"/>
                                        </p:tgtEl>
                                        <p:attrNameLst>
                                          <p:attrName>style.visibility</p:attrName>
                                        </p:attrNameLst>
                                      </p:cBhvr>
                                      <p:to>
                                        <p:strVal val="visible"/>
                                      </p:to>
                                    </p:set>
                                    <p:anim calcmode="lin" valueType="num">
                                      <p:cBhvr>
                                        <p:cTn id="57" dur="500" fill="hold"/>
                                        <p:tgtEl>
                                          <p:spTgt spid="593933"/>
                                        </p:tgtEl>
                                        <p:attrNameLst>
                                          <p:attrName>ppt_w</p:attrName>
                                        </p:attrNameLst>
                                      </p:cBhvr>
                                      <p:tavLst>
                                        <p:tav tm="0">
                                          <p:val>
                                            <p:strVal val="#ppt_w*0.05"/>
                                          </p:val>
                                        </p:tav>
                                        <p:tav tm="100000">
                                          <p:val>
                                            <p:strVal val="#ppt_w"/>
                                          </p:val>
                                        </p:tav>
                                      </p:tavLst>
                                    </p:anim>
                                    <p:anim calcmode="lin" valueType="num">
                                      <p:cBhvr>
                                        <p:cTn id="58" dur="500" fill="hold"/>
                                        <p:tgtEl>
                                          <p:spTgt spid="593933"/>
                                        </p:tgtEl>
                                        <p:attrNameLst>
                                          <p:attrName>ppt_h</p:attrName>
                                        </p:attrNameLst>
                                      </p:cBhvr>
                                      <p:tavLst>
                                        <p:tav tm="0">
                                          <p:val>
                                            <p:strVal val="#ppt_h"/>
                                          </p:val>
                                        </p:tav>
                                        <p:tav tm="100000">
                                          <p:val>
                                            <p:strVal val="#ppt_h"/>
                                          </p:val>
                                        </p:tav>
                                      </p:tavLst>
                                    </p:anim>
                                    <p:anim calcmode="lin" valueType="num">
                                      <p:cBhvr>
                                        <p:cTn id="59" dur="500" fill="hold"/>
                                        <p:tgtEl>
                                          <p:spTgt spid="593933"/>
                                        </p:tgtEl>
                                        <p:attrNameLst>
                                          <p:attrName>ppt_x</p:attrName>
                                        </p:attrNameLst>
                                      </p:cBhvr>
                                      <p:tavLst>
                                        <p:tav tm="0">
                                          <p:val>
                                            <p:strVal val="#ppt_x-.2"/>
                                          </p:val>
                                        </p:tav>
                                        <p:tav tm="100000">
                                          <p:val>
                                            <p:strVal val="#ppt_x"/>
                                          </p:val>
                                        </p:tav>
                                      </p:tavLst>
                                    </p:anim>
                                    <p:anim calcmode="lin" valueType="num">
                                      <p:cBhvr>
                                        <p:cTn id="60" dur="500" fill="hold"/>
                                        <p:tgtEl>
                                          <p:spTgt spid="593933"/>
                                        </p:tgtEl>
                                        <p:attrNameLst>
                                          <p:attrName>ppt_y</p:attrName>
                                        </p:attrNameLst>
                                      </p:cBhvr>
                                      <p:tavLst>
                                        <p:tav tm="0">
                                          <p:val>
                                            <p:strVal val="#ppt_y"/>
                                          </p:val>
                                        </p:tav>
                                        <p:tav tm="100000">
                                          <p:val>
                                            <p:strVal val="#ppt_y"/>
                                          </p:val>
                                        </p:tav>
                                      </p:tavLst>
                                    </p:anim>
                                    <p:animEffect transition="in" filter="fade">
                                      <p:cBhvr>
                                        <p:cTn id="61" dur="500"/>
                                        <p:tgtEl>
                                          <p:spTgt spid="593933"/>
                                        </p:tgtEl>
                                      </p:cBhvr>
                                    </p:animEffect>
                                  </p:childTnLst>
                                </p:cTn>
                              </p:par>
                              <p:par>
                                <p:cTn id="62" presetID="54" presetClass="entr" presetSubtype="0" accel="100000" fill="hold" grpId="0" nodeType="withEffect">
                                  <p:stCondLst>
                                    <p:cond delay="0"/>
                                  </p:stCondLst>
                                  <p:childTnLst>
                                    <p:set>
                                      <p:cBhvr>
                                        <p:cTn id="63" dur="1" fill="hold">
                                          <p:stCondLst>
                                            <p:cond delay="0"/>
                                          </p:stCondLst>
                                        </p:cTn>
                                        <p:tgtEl>
                                          <p:spTgt spid="593934"/>
                                        </p:tgtEl>
                                        <p:attrNameLst>
                                          <p:attrName>style.visibility</p:attrName>
                                        </p:attrNameLst>
                                      </p:cBhvr>
                                      <p:to>
                                        <p:strVal val="visible"/>
                                      </p:to>
                                    </p:set>
                                    <p:anim calcmode="lin" valueType="num">
                                      <p:cBhvr>
                                        <p:cTn id="64" dur="500" fill="hold"/>
                                        <p:tgtEl>
                                          <p:spTgt spid="593934"/>
                                        </p:tgtEl>
                                        <p:attrNameLst>
                                          <p:attrName>ppt_w</p:attrName>
                                        </p:attrNameLst>
                                      </p:cBhvr>
                                      <p:tavLst>
                                        <p:tav tm="0">
                                          <p:val>
                                            <p:strVal val="#ppt_w*0.05"/>
                                          </p:val>
                                        </p:tav>
                                        <p:tav tm="100000">
                                          <p:val>
                                            <p:strVal val="#ppt_w"/>
                                          </p:val>
                                        </p:tav>
                                      </p:tavLst>
                                    </p:anim>
                                    <p:anim calcmode="lin" valueType="num">
                                      <p:cBhvr>
                                        <p:cTn id="65" dur="500" fill="hold"/>
                                        <p:tgtEl>
                                          <p:spTgt spid="593934"/>
                                        </p:tgtEl>
                                        <p:attrNameLst>
                                          <p:attrName>ppt_h</p:attrName>
                                        </p:attrNameLst>
                                      </p:cBhvr>
                                      <p:tavLst>
                                        <p:tav tm="0">
                                          <p:val>
                                            <p:strVal val="#ppt_h"/>
                                          </p:val>
                                        </p:tav>
                                        <p:tav tm="100000">
                                          <p:val>
                                            <p:strVal val="#ppt_h"/>
                                          </p:val>
                                        </p:tav>
                                      </p:tavLst>
                                    </p:anim>
                                    <p:anim calcmode="lin" valueType="num">
                                      <p:cBhvr>
                                        <p:cTn id="66" dur="500" fill="hold"/>
                                        <p:tgtEl>
                                          <p:spTgt spid="593934"/>
                                        </p:tgtEl>
                                        <p:attrNameLst>
                                          <p:attrName>ppt_x</p:attrName>
                                        </p:attrNameLst>
                                      </p:cBhvr>
                                      <p:tavLst>
                                        <p:tav tm="0">
                                          <p:val>
                                            <p:strVal val="#ppt_x-.2"/>
                                          </p:val>
                                        </p:tav>
                                        <p:tav tm="100000">
                                          <p:val>
                                            <p:strVal val="#ppt_x"/>
                                          </p:val>
                                        </p:tav>
                                      </p:tavLst>
                                    </p:anim>
                                    <p:anim calcmode="lin" valueType="num">
                                      <p:cBhvr>
                                        <p:cTn id="67" dur="500" fill="hold"/>
                                        <p:tgtEl>
                                          <p:spTgt spid="593934"/>
                                        </p:tgtEl>
                                        <p:attrNameLst>
                                          <p:attrName>ppt_y</p:attrName>
                                        </p:attrNameLst>
                                      </p:cBhvr>
                                      <p:tavLst>
                                        <p:tav tm="0">
                                          <p:val>
                                            <p:strVal val="#ppt_y"/>
                                          </p:val>
                                        </p:tav>
                                        <p:tav tm="100000">
                                          <p:val>
                                            <p:strVal val="#ppt_y"/>
                                          </p:val>
                                        </p:tav>
                                      </p:tavLst>
                                    </p:anim>
                                    <p:animEffect transition="in" filter="fade">
                                      <p:cBhvr>
                                        <p:cTn id="68" dur="500"/>
                                        <p:tgtEl>
                                          <p:spTgt spid="5939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28" grpId="0"/>
      <p:bldP spid="593930" grpId="0"/>
      <p:bldP spid="593932" grpId="0"/>
      <p:bldP spid="593934" grpId="0"/>
    </p:bld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4946"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Demand &amp; Revenue</a:t>
            </a:r>
          </a:p>
        </p:txBody>
      </p:sp>
      <p:sp>
        <p:nvSpPr>
          <p:cNvPr id="594947" name="Text Box 3"/>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94949" name="Text Box 5" descr="Blue tissue paper"/>
          <p:cNvSpPr txBox="1">
            <a:spLocks noChangeArrowheads="1"/>
          </p:cNvSpPr>
          <p:nvPr/>
        </p:nvSpPr>
        <p:spPr bwMode="auto">
          <a:xfrm>
            <a:off x="609600" y="1600200"/>
            <a:ext cx="8305800" cy="7016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Now that we have the demand equation,  </a:t>
            </a:r>
            <a:r>
              <a:rPr lang="en-US" sz="2000" i="1" smtClean="0">
                <a:latin typeface="Times New Roman" charset="0"/>
                <a:cs typeface="+mn-cs"/>
              </a:rPr>
              <a:t>f</a:t>
            </a:r>
            <a:r>
              <a:rPr lang="en-US" sz="1000" smtClean="0">
                <a:latin typeface="Times New Roman" charset="0"/>
                <a:cs typeface="+mn-cs"/>
              </a:rPr>
              <a:t> </a:t>
            </a:r>
            <a:r>
              <a:rPr lang="en-US" sz="2000" smtClean="0">
                <a:latin typeface="Times New Roman" charset="0"/>
                <a:cs typeface="+mn-cs"/>
              </a:rPr>
              <a:t>(</a:t>
            </a:r>
            <a:r>
              <a:rPr lang="en-US" sz="2000" i="1" smtClean="0">
                <a:latin typeface="Times New Roman" charset="0"/>
                <a:cs typeface="+mn-cs"/>
              </a:rPr>
              <a:t>x</a:t>
            </a:r>
            <a:r>
              <a:rPr lang="en-US" sz="2000" smtClean="0">
                <a:latin typeface="Times New Roman" charset="0"/>
                <a:cs typeface="+mn-cs"/>
              </a:rPr>
              <a:t>) = -</a:t>
            </a:r>
            <a:r>
              <a:rPr lang="en-US" sz="2000" i="1" smtClean="0">
                <a:latin typeface="Times New Roman" charset="0"/>
                <a:cs typeface="+mn-cs"/>
              </a:rPr>
              <a:t>x</a:t>
            </a:r>
            <a:r>
              <a:rPr lang="en-US" sz="2000" smtClean="0">
                <a:latin typeface="Times New Roman" charset="0"/>
                <a:cs typeface="+mn-cs"/>
              </a:rPr>
              <a:t> + 300, we can determine the revenue function by using  </a:t>
            </a:r>
            <a:r>
              <a:rPr lang="en-US" sz="2000" i="1" smtClean="0">
                <a:latin typeface="Times New Roman" charset="0"/>
                <a:cs typeface="+mn-cs"/>
              </a:rPr>
              <a:t>R</a:t>
            </a:r>
            <a:r>
              <a:rPr lang="en-US" sz="2000" smtClean="0">
                <a:latin typeface="Times New Roman" charset="0"/>
                <a:cs typeface="+mn-cs"/>
              </a:rPr>
              <a:t>(</a:t>
            </a:r>
            <a:r>
              <a:rPr lang="en-US" sz="2000" i="1" smtClean="0">
                <a:latin typeface="Times New Roman" charset="0"/>
                <a:cs typeface="+mn-cs"/>
              </a:rPr>
              <a:t>x</a:t>
            </a:r>
            <a:r>
              <a:rPr lang="en-US" sz="2000" smtClean="0">
                <a:latin typeface="Times New Roman" charset="0"/>
                <a:cs typeface="+mn-cs"/>
              </a:rPr>
              <a:t>) = </a:t>
            </a:r>
            <a:r>
              <a:rPr lang="en-US" sz="2000" i="1" smtClean="0">
                <a:latin typeface="Times New Roman" charset="0"/>
                <a:cs typeface="+mn-cs"/>
              </a:rPr>
              <a:t>x</a:t>
            </a:r>
            <a:r>
              <a:rPr lang="en-US" sz="2000" i="1" smtClean="0">
                <a:latin typeface="Times New Roman" charset="0"/>
                <a:cs typeface="Times New Roman" charset="0"/>
              </a:rPr>
              <a:t>·</a:t>
            </a:r>
            <a:r>
              <a:rPr lang="en-US" sz="2000" i="1" smtClean="0">
                <a:latin typeface="Times New Roman" charset="0"/>
                <a:cs typeface="+mn-cs"/>
              </a:rPr>
              <a:t>p</a:t>
            </a:r>
            <a:r>
              <a:rPr lang="en-US" sz="2000" smtClean="0">
                <a:latin typeface="Times New Roman" charset="0"/>
                <a:cs typeface="+mn-cs"/>
              </a:rPr>
              <a:t> = </a:t>
            </a:r>
            <a:r>
              <a:rPr lang="en-US" sz="2000" i="1" smtClean="0">
                <a:latin typeface="Times New Roman" charset="0"/>
                <a:cs typeface="+mn-cs"/>
              </a:rPr>
              <a:t>x</a:t>
            </a:r>
            <a:r>
              <a:rPr lang="en-US" sz="2000" i="1" smtClean="0">
                <a:latin typeface="Times New Roman" charset="0"/>
                <a:cs typeface="Times New Roman" charset="0"/>
              </a:rPr>
              <a:t>·</a:t>
            </a:r>
            <a:r>
              <a:rPr lang="en-US" sz="2000" i="1" smtClean="0">
                <a:latin typeface="Times New Roman" charset="0"/>
                <a:cs typeface="+mn-cs"/>
              </a:rPr>
              <a:t>f</a:t>
            </a:r>
            <a:r>
              <a:rPr lang="en-US" sz="1000" i="1" smtClean="0">
                <a:latin typeface="Times New Roman" charset="0"/>
                <a:cs typeface="+mn-cs"/>
              </a:rPr>
              <a:t> </a:t>
            </a:r>
            <a:r>
              <a:rPr lang="en-US" sz="2000" smtClean="0">
                <a:latin typeface="Times New Roman" charset="0"/>
                <a:cs typeface="+mn-cs"/>
              </a:rPr>
              <a:t>(</a:t>
            </a:r>
            <a:r>
              <a:rPr lang="en-US" sz="2000" i="1" smtClean="0">
                <a:latin typeface="Times New Roman" charset="0"/>
                <a:cs typeface="+mn-cs"/>
              </a:rPr>
              <a:t>x</a:t>
            </a:r>
            <a:r>
              <a:rPr lang="en-US" sz="2000" smtClean="0">
                <a:latin typeface="Times New Roman" charset="0"/>
                <a:cs typeface="+mn-cs"/>
              </a:rPr>
              <a:t>).</a:t>
            </a:r>
          </a:p>
        </p:txBody>
      </p:sp>
      <p:sp>
        <p:nvSpPr>
          <p:cNvPr id="594950" name="Text Box 6" descr="Blue tissue paper"/>
          <p:cNvSpPr txBox="1">
            <a:spLocks noChangeArrowheads="1"/>
          </p:cNvSpPr>
          <p:nvPr/>
        </p:nvSpPr>
        <p:spPr bwMode="auto">
          <a:xfrm>
            <a:off x="152400" y="1219200"/>
            <a:ext cx="1600200" cy="366713"/>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smtClean="0">
                <a:effectLst>
                  <a:outerShdw blurRad="38100" dist="38100" dir="2700000" algn="tl">
                    <a:srgbClr val="DDDDDD"/>
                  </a:outerShdw>
                </a:effectLst>
                <a:latin typeface="Batang" charset="0"/>
                <a:cs typeface="+mn-cs"/>
              </a:rPr>
              <a:t>CONTINUED</a:t>
            </a:r>
          </a:p>
        </p:txBody>
      </p:sp>
      <p:sp>
        <p:nvSpPr>
          <p:cNvPr id="594951" name="Text Box 7" descr="Blue tissue paper"/>
          <p:cNvSpPr txBox="1">
            <a:spLocks noChangeArrowheads="1"/>
          </p:cNvSpPr>
          <p:nvPr/>
        </p:nvSpPr>
        <p:spPr bwMode="auto">
          <a:xfrm>
            <a:off x="609600" y="2895600"/>
            <a:ext cx="7924800" cy="7016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Now we will differentiate the revenue function and determine for what value(s) </a:t>
            </a:r>
            <a:r>
              <a:rPr lang="en-US" sz="2000" i="1" smtClean="0">
                <a:latin typeface="Times New Roman" charset="0"/>
                <a:cs typeface="+mn-cs"/>
              </a:rPr>
              <a:t>R</a:t>
            </a:r>
            <a:r>
              <a:rPr lang="el-GR" sz="2000" smtClean="0">
                <a:latin typeface="Times New Roman" charset="0"/>
                <a:cs typeface="Times New Roman" charset="0"/>
              </a:rPr>
              <a:t>΄</a:t>
            </a:r>
            <a:r>
              <a:rPr lang="en-US" sz="2000" smtClean="0">
                <a:latin typeface="Times New Roman" charset="0"/>
                <a:cs typeface="+mn-cs"/>
              </a:rPr>
              <a:t>(</a:t>
            </a:r>
            <a:r>
              <a:rPr lang="en-US" sz="2000" i="1" smtClean="0">
                <a:latin typeface="Times New Roman" charset="0"/>
                <a:cs typeface="+mn-cs"/>
              </a:rPr>
              <a:t>x</a:t>
            </a:r>
            <a:r>
              <a:rPr lang="en-US" sz="2000" smtClean="0">
                <a:latin typeface="Times New Roman" charset="0"/>
                <a:cs typeface="+mn-cs"/>
              </a:rPr>
              <a:t>) = 0.</a:t>
            </a:r>
          </a:p>
        </p:txBody>
      </p:sp>
      <p:graphicFrame>
        <p:nvGraphicFramePr>
          <p:cNvPr id="594952" name="Object 8"/>
          <p:cNvGraphicFramePr>
            <a:graphicFrameLocks noChangeAspect="1"/>
          </p:cNvGraphicFramePr>
          <p:nvPr/>
        </p:nvGraphicFramePr>
        <p:xfrm>
          <a:off x="1736725" y="3849688"/>
          <a:ext cx="1692275" cy="341312"/>
        </p:xfrm>
        <a:graphic>
          <a:graphicData uri="http://schemas.openxmlformats.org/presentationml/2006/ole">
            <mc:AlternateContent xmlns:mc="http://schemas.openxmlformats.org/markup-compatibility/2006">
              <mc:Choice xmlns:v="urn:schemas-microsoft-com:vml" Requires="v">
                <p:oleObj spid="_x0000_s118861" name="Equation" r:id="rId4" imgW="1143000" imgH="228600" progId="Equation.3">
                  <p:embed/>
                </p:oleObj>
              </mc:Choice>
              <mc:Fallback>
                <p:oleObj name="Equation" r:id="rId4" imgW="1143000" imgH="228600" progId="Equation.3">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6725" y="3849688"/>
                        <a:ext cx="1692275" cy="3413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94953" name="Text Box 9" descr="Blue tissue paper"/>
          <p:cNvSpPr txBox="1">
            <a:spLocks noChangeArrowheads="1"/>
          </p:cNvSpPr>
          <p:nvPr/>
        </p:nvSpPr>
        <p:spPr bwMode="auto">
          <a:xfrm>
            <a:off x="5565775" y="3810000"/>
            <a:ext cx="3197225"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This is the revenue function.</a:t>
            </a:r>
          </a:p>
        </p:txBody>
      </p:sp>
      <p:sp>
        <p:nvSpPr>
          <p:cNvPr id="594954" name="Text Box 10" descr="Blue tissue paper"/>
          <p:cNvSpPr txBox="1">
            <a:spLocks noChangeArrowheads="1"/>
          </p:cNvSpPr>
          <p:nvPr/>
        </p:nvSpPr>
        <p:spPr bwMode="auto">
          <a:xfrm>
            <a:off x="5565775" y="4249738"/>
            <a:ext cx="1597025"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Differentiate.</a:t>
            </a:r>
          </a:p>
        </p:txBody>
      </p:sp>
      <p:sp>
        <p:nvSpPr>
          <p:cNvPr id="594955" name="Text Box 11" descr="Blue tissue paper"/>
          <p:cNvSpPr txBox="1">
            <a:spLocks noChangeArrowheads="1"/>
          </p:cNvSpPr>
          <p:nvPr/>
        </p:nvSpPr>
        <p:spPr bwMode="auto">
          <a:xfrm>
            <a:off x="5565775" y="4706938"/>
            <a:ext cx="3044825"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Set this equation equal to 0.</a:t>
            </a:r>
          </a:p>
        </p:txBody>
      </p:sp>
      <p:sp>
        <p:nvSpPr>
          <p:cNvPr id="594956" name="Text Box 12" descr="Blue tissue paper"/>
          <p:cNvSpPr txBox="1">
            <a:spLocks noChangeArrowheads="1"/>
          </p:cNvSpPr>
          <p:nvPr/>
        </p:nvSpPr>
        <p:spPr bwMode="auto">
          <a:xfrm>
            <a:off x="5565775" y="5181600"/>
            <a:ext cx="1444625"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Solve for </a:t>
            </a:r>
            <a:r>
              <a:rPr lang="en-US" sz="2000" i="1" smtClean="0">
                <a:latin typeface="Times New Roman" charset="0"/>
                <a:cs typeface="+mn-cs"/>
              </a:rPr>
              <a:t>x</a:t>
            </a:r>
            <a:r>
              <a:rPr lang="en-US" sz="2000" smtClean="0">
                <a:latin typeface="Times New Roman" charset="0"/>
                <a:cs typeface="+mn-cs"/>
              </a:rPr>
              <a:t>.</a:t>
            </a:r>
          </a:p>
        </p:txBody>
      </p:sp>
      <p:graphicFrame>
        <p:nvGraphicFramePr>
          <p:cNvPr id="594957" name="Object 13"/>
          <p:cNvGraphicFramePr>
            <a:graphicFrameLocks noChangeAspect="1"/>
          </p:cNvGraphicFramePr>
          <p:nvPr/>
        </p:nvGraphicFramePr>
        <p:xfrm>
          <a:off x="1676400" y="4276725"/>
          <a:ext cx="1636713" cy="322263"/>
        </p:xfrm>
        <a:graphic>
          <a:graphicData uri="http://schemas.openxmlformats.org/presentationml/2006/ole">
            <mc:AlternateContent xmlns:mc="http://schemas.openxmlformats.org/markup-compatibility/2006">
              <mc:Choice xmlns:v="urn:schemas-microsoft-com:vml" Requires="v">
                <p:oleObj spid="_x0000_s118862" name="Equation" r:id="rId6" imgW="1104421" imgH="215806" progId="Equation.3">
                  <p:embed/>
                </p:oleObj>
              </mc:Choice>
              <mc:Fallback>
                <p:oleObj name="Equation" r:id="rId6" imgW="1104421" imgH="215806" progId="Equation.3">
                  <p:embed/>
                  <p:pic>
                    <p:nvPicPr>
                      <p:cNvPr id="0"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4276725"/>
                        <a:ext cx="1636713" cy="3222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94958" name="Object 14"/>
          <p:cNvGraphicFramePr>
            <a:graphicFrameLocks noChangeAspect="1"/>
          </p:cNvGraphicFramePr>
          <p:nvPr/>
        </p:nvGraphicFramePr>
        <p:xfrm>
          <a:off x="1206500" y="4806950"/>
          <a:ext cx="1336675" cy="265113"/>
        </p:xfrm>
        <a:graphic>
          <a:graphicData uri="http://schemas.openxmlformats.org/presentationml/2006/ole">
            <mc:AlternateContent xmlns:mc="http://schemas.openxmlformats.org/markup-compatibility/2006">
              <mc:Choice xmlns:v="urn:schemas-microsoft-com:vml" Requires="v">
                <p:oleObj spid="_x0000_s118863" name="Equation" r:id="rId8" imgW="901309" imgH="177723" progId="Equation.3">
                  <p:embed/>
                </p:oleObj>
              </mc:Choice>
              <mc:Fallback>
                <p:oleObj name="Equation" r:id="rId8" imgW="901309" imgH="177723" progId="Equation.3">
                  <p:embed/>
                  <p:pic>
                    <p:nvPicPr>
                      <p:cNvPr id="0"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06500" y="4806950"/>
                        <a:ext cx="1336675" cy="2651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94959" name="Object 15"/>
          <p:cNvGraphicFramePr>
            <a:graphicFrameLocks noChangeAspect="1"/>
          </p:cNvGraphicFramePr>
          <p:nvPr/>
        </p:nvGraphicFramePr>
        <p:xfrm>
          <a:off x="2028825" y="5254625"/>
          <a:ext cx="733425" cy="265113"/>
        </p:xfrm>
        <a:graphic>
          <a:graphicData uri="http://schemas.openxmlformats.org/presentationml/2006/ole">
            <mc:AlternateContent xmlns:mc="http://schemas.openxmlformats.org/markup-compatibility/2006">
              <mc:Choice xmlns:v="urn:schemas-microsoft-com:vml" Requires="v">
                <p:oleObj spid="_x0000_s118864" name="Equation" r:id="rId10" imgW="494870" imgH="177646" progId="Equation.3">
                  <p:embed/>
                </p:oleObj>
              </mc:Choice>
              <mc:Fallback>
                <p:oleObj name="Equation" r:id="rId10" imgW="494870" imgH="177646" progId="Equation.3">
                  <p:embed/>
                  <p:pic>
                    <p:nvPicPr>
                      <p:cNvPr id="0"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28825" y="5254625"/>
                        <a:ext cx="733425" cy="2651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18798" name="Object 16"/>
          <p:cNvGraphicFramePr>
            <a:graphicFrameLocks noChangeAspect="1"/>
          </p:cNvGraphicFramePr>
          <p:nvPr/>
        </p:nvGraphicFramePr>
        <p:xfrm>
          <a:off x="3070225" y="2401888"/>
          <a:ext cx="2989263" cy="341312"/>
        </p:xfrm>
        <a:graphic>
          <a:graphicData uri="http://schemas.openxmlformats.org/presentationml/2006/ole">
            <mc:AlternateContent xmlns:mc="http://schemas.openxmlformats.org/markup-compatibility/2006">
              <mc:Choice xmlns:v="urn:schemas-microsoft-com:vml" Requires="v">
                <p:oleObj spid="_x0000_s118865" name="Equation" r:id="rId12" imgW="2019300" imgH="228600" progId="Equation.3">
                  <p:embed/>
                </p:oleObj>
              </mc:Choice>
              <mc:Fallback>
                <p:oleObj name="Equation" r:id="rId12" imgW="2019300" imgH="228600" progId="Equation.3">
                  <p:embed/>
                  <p:pic>
                    <p:nvPicPr>
                      <p:cNvPr id="0" name="Object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70225" y="2401888"/>
                        <a:ext cx="2989263" cy="3413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94961" name="Text Box 17" descr="Blue tissue paper"/>
          <p:cNvSpPr txBox="1">
            <a:spLocks noChangeArrowheads="1"/>
          </p:cNvSpPr>
          <p:nvPr/>
        </p:nvSpPr>
        <p:spPr bwMode="auto">
          <a:xfrm>
            <a:off x="609600" y="5622925"/>
            <a:ext cx="8229600" cy="7016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Therefore, revenue is maximized when </a:t>
            </a:r>
            <a:r>
              <a:rPr lang="en-US" sz="2000" i="1" smtClean="0">
                <a:latin typeface="Times New Roman" charset="0"/>
                <a:cs typeface="+mn-cs"/>
              </a:rPr>
              <a:t>x</a:t>
            </a:r>
            <a:r>
              <a:rPr lang="en-US" sz="2000" smtClean="0">
                <a:latin typeface="Times New Roman" charset="0"/>
                <a:cs typeface="+mn-cs"/>
              </a:rPr>
              <a:t> = 150.  This is </a:t>
            </a:r>
            <a:r>
              <a:rPr lang="ja-JP" altLang="en-US" sz="2000" smtClean="0">
                <a:latin typeface="Arial"/>
                <a:cs typeface="+mn-cs"/>
              </a:rPr>
              <a:t>“</a:t>
            </a:r>
            <a:r>
              <a:rPr lang="en-US" sz="2000" smtClean="0">
                <a:latin typeface="Times New Roman" charset="0"/>
                <a:cs typeface="+mn-cs"/>
              </a:rPr>
              <a:t>verified</a:t>
            </a:r>
            <a:r>
              <a:rPr lang="ja-JP" altLang="en-US" sz="2000" smtClean="0">
                <a:latin typeface="Arial"/>
                <a:cs typeface="+mn-cs"/>
              </a:rPr>
              <a:t>”</a:t>
            </a:r>
            <a:r>
              <a:rPr lang="en-US" sz="2000" smtClean="0">
                <a:latin typeface="Times New Roman" charset="0"/>
                <a:cs typeface="+mn-cs"/>
              </a:rPr>
              <a:t> in the graph on the next page.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94951"/>
                                        </p:tgtEl>
                                        <p:attrNameLst>
                                          <p:attrName>style.visibility</p:attrName>
                                        </p:attrNameLst>
                                      </p:cBhvr>
                                      <p:to>
                                        <p:strVal val="visible"/>
                                      </p:to>
                                    </p:set>
                                    <p:anim calcmode="lin" valueType="num">
                                      <p:cBhvr>
                                        <p:cTn id="7" dur="500" fill="hold"/>
                                        <p:tgtEl>
                                          <p:spTgt spid="594951"/>
                                        </p:tgtEl>
                                        <p:attrNameLst>
                                          <p:attrName>ppt_w</p:attrName>
                                        </p:attrNameLst>
                                      </p:cBhvr>
                                      <p:tavLst>
                                        <p:tav tm="0">
                                          <p:val>
                                            <p:strVal val="#ppt_w*0.05"/>
                                          </p:val>
                                        </p:tav>
                                        <p:tav tm="100000">
                                          <p:val>
                                            <p:strVal val="#ppt_w"/>
                                          </p:val>
                                        </p:tav>
                                      </p:tavLst>
                                    </p:anim>
                                    <p:anim calcmode="lin" valueType="num">
                                      <p:cBhvr>
                                        <p:cTn id="8" dur="500" fill="hold"/>
                                        <p:tgtEl>
                                          <p:spTgt spid="594951"/>
                                        </p:tgtEl>
                                        <p:attrNameLst>
                                          <p:attrName>ppt_h</p:attrName>
                                        </p:attrNameLst>
                                      </p:cBhvr>
                                      <p:tavLst>
                                        <p:tav tm="0">
                                          <p:val>
                                            <p:strVal val="#ppt_h"/>
                                          </p:val>
                                        </p:tav>
                                        <p:tav tm="100000">
                                          <p:val>
                                            <p:strVal val="#ppt_h"/>
                                          </p:val>
                                        </p:tav>
                                      </p:tavLst>
                                    </p:anim>
                                    <p:anim calcmode="lin" valueType="num">
                                      <p:cBhvr>
                                        <p:cTn id="9" dur="500" fill="hold"/>
                                        <p:tgtEl>
                                          <p:spTgt spid="594951"/>
                                        </p:tgtEl>
                                        <p:attrNameLst>
                                          <p:attrName>ppt_x</p:attrName>
                                        </p:attrNameLst>
                                      </p:cBhvr>
                                      <p:tavLst>
                                        <p:tav tm="0">
                                          <p:val>
                                            <p:strVal val="#ppt_x-.2"/>
                                          </p:val>
                                        </p:tav>
                                        <p:tav tm="100000">
                                          <p:val>
                                            <p:strVal val="#ppt_x"/>
                                          </p:val>
                                        </p:tav>
                                      </p:tavLst>
                                    </p:anim>
                                    <p:anim calcmode="lin" valueType="num">
                                      <p:cBhvr>
                                        <p:cTn id="10" dur="500" fill="hold"/>
                                        <p:tgtEl>
                                          <p:spTgt spid="594951"/>
                                        </p:tgtEl>
                                        <p:attrNameLst>
                                          <p:attrName>ppt_y</p:attrName>
                                        </p:attrNameLst>
                                      </p:cBhvr>
                                      <p:tavLst>
                                        <p:tav tm="0">
                                          <p:val>
                                            <p:strVal val="#ppt_y"/>
                                          </p:val>
                                        </p:tav>
                                        <p:tav tm="100000">
                                          <p:val>
                                            <p:strVal val="#ppt_y"/>
                                          </p:val>
                                        </p:tav>
                                      </p:tavLst>
                                    </p:anim>
                                    <p:animEffect transition="in" filter="fade">
                                      <p:cBhvr>
                                        <p:cTn id="11" dur="500"/>
                                        <p:tgtEl>
                                          <p:spTgt spid="59495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594952"/>
                                        </p:tgtEl>
                                        <p:attrNameLst>
                                          <p:attrName>style.visibility</p:attrName>
                                        </p:attrNameLst>
                                      </p:cBhvr>
                                      <p:to>
                                        <p:strVal val="visible"/>
                                      </p:to>
                                    </p:set>
                                    <p:anim calcmode="lin" valueType="num">
                                      <p:cBhvr>
                                        <p:cTn id="16" dur="500" fill="hold"/>
                                        <p:tgtEl>
                                          <p:spTgt spid="594952"/>
                                        </p:tgtEl>
                                        <p:attrNameLst>
                                          <p:attrName>ppt_w</p:attrName>
                                        </p:attrNameLst>
                                      </p:cBhvr>
                                      <p:tavLst>
                                        <p:tav tm="0">
                                          <p:val>
                                            <p:strVal val="#ppt_w*0.05"/>
                                          </p:val>
                                        </p:tav>
                                        <p:tav tm="100000">
                                          <p:val>
                                            <p:strVal val="#ppt_w"/>
                                          </p:val>
                                        </p:tav>
                                      </p:tavLst>
                                    </p:anim>
                                    <p:anim calcmode="lin" valueType="num">
                                      <p:cBhvr>
                                        <p:cTn id="17" dur="500" fill="hold"/>
                                        <p:tgtEl>
                                          <p:spTgt spid="594952"/>
                                        </p:tgtEl>
                                        <p:attrNameLst>
                                          <p:attrName>ppt_h</p:attrName>
                                        </p:attrNameLst>
                                      </p:cBhvr>
                                      <p:tavLst>
                                        <p:tav tm="0">
                                          <p:val>
                                            <p:strVal val="#ppt_h"/>
                                          </p:val>
                                        </p:tav>
                                        <p:tav tm="100000">
                                          <p:val>
                                            <p:strVal val="#ppt_h"/>
                                          </p:val>
                                        </p:tav>
                                      </p:tavLst>
                                    </p:anim>
                                    <p:anim calcmode="lin" valueType="num">
                                      <p:cBhvr>
                                        <p:cTn id="18" dur="500" fill="hold"/>
                                        <p:tgtEl>
                                          <p:spTgt spid="594952"/>
                                        </p:tgtEl>
                                        <p:attrNameLst>
                                          <p:attrName>ppt_x</p:attrName>
                                        </p:attrNameLst>
                                      </p:cBhvr>
                                      <p:tavLst>
                                        <p:tav tm="0">
                                          <p:val>
                                            <p:strVal val="#ppt_x-.2"/>
                                          </p:val>
                                        </p:tav>
                                        <p:tav tm="100000">
                                          <p:val>
                                            <p:strVal val="#ppt_x"/>
                                          </p:val>
                                        </p:tav>
                                      </p:tavLst>
                                    </p:anim>
                                    <p:anim calcmode="lin" valueType="num">
                                      <p:cBhvr>
                                        <p:cTn id="19" dur="500" fill="hold"/>
                                        <p:tgtEl>
                                          <p:spTgt spid="594952"/>
                                        </p:tgtEl>
                                        <p:attrNameLst>
                                          <p:attrName>ppt_y</p:attrName>
                                        </p:attrNameLst>
                                      </p:cBhvr>
                                      <p:tavLst>
                                        <p:tav tm="0">
                                          <p:val>
                                            <p:strVal val="#ppt_y"/>
                                          </p:val>
                                        </p:tav>
                                        <p:tav tm="100000">
                                          <p:val>
                                            <p:strVal val="#ppt_y"/>
                                          </p:val>
                                        </p:tav>
                                      </p:tavLst>
                                    </p:anim>
                                    <p:animEffect transition="in" filter="fade">
                                      <p:cBhvr>
                                        <p:cTn id="20" dur="500"/>
                                        <p:tgtEl>
                                          <p:spTgt spid="594952"/>
                                        </p:tgtEl>
                                      </p:cBhvr>
                                    </p:animEffect>
                                  </p:childTnLst>
                                </p:cTn>
                              </p:par>
                              <p:par>
                                <p:cTn id="21" presetID="54" presetClass="entr" presetSubtype="0" accel="100000" fill="hold" grpId="0" nodeType="withEffect">
                                  <p:stCondLst>
                                    <p:cond delay="0"/>
                                  </p:stCondLst>
                                  <p:childTnLst>
                                    <p:set>
                                      <p:cBhvr>
                                        <p:cTn id="22" dur="1" fill="hold">
                                          <p:stCondLst>
                                            <p:cond delay="0"/>
                                          </p:stCondLst>
                                        </p:cTn>
                                        <p:tgtEl>
                                          <p:spTgt spid="594953"/>
                                        </p:tgtEl>
                                        <p:attrNameLst>
                                          <p:attrName>style.visibility</p:attrName>
                                        </p:attrNameLst>
                                      </p:cBhvr>
                                      <p:to>
                                        <p:strVal val="visible"/>
                                      </p:to>
                                    </p:set>
                                    <p:anim calcmode="lin" valueType="num">
                                      <p:cBhvr>
                                        <p:cTn id="23" dur="500" fill="hold"/>
                                        <p:tgtEl>
                                          <p:spTgt spid="594953"/>
                                        </p:tgtEl>
                                        <p:attrNameLst>
                                          <p:attrName>ppt_w</p:attrName>
                                        </p:attrNameLst>
                                      </p:cBhvr>
                                      <p:tavLst>
                                        <p:tav tm="0">
                                          <p:val>
                                            <p:strVal val="#ppt_w*0.05"/>
                                          </p:val>
                                        </p:tav>
                                        <p:tav tm="100000">
                                          <p:val>
                                            <p:strVal val="#ppt_w"/>
                                          </p:val>
                                        </p:tav>
                                      </p:tavLst>
                                    </p:anim>
                                    <p:anim calcmode="lin" valueType="num">
                                      <p:cBhvr>
                                        <p:cTn id="24" dur="500" fill="hold"/>
                                        <p:tgtEl>
                                          <p:spTgt spid="594953"/>
                                        </p:tgtEl>
                                        <p:attrNameLst>
                                          <p:attrName>ppt_h</p:attrName>
                                        </p:attrNameLst>
                                      </p:cBhvr>
                                      <p:tavLst>
                                        <p:tav tm="0">
                                          <p:val>
                                            <p:strVal val="#ppt_h"/>
                                          </p:val>
                                        </p:tav>
                                        <p:tav tm="100000">
                                          <p:val>
                                            <p:strVal val="#ppt_h"/>
                                          </p:val>
                                        </p:tav>
                                      </p:tavLst>
                                    </p:anim>
                                    <p:anim calcmode="lin" valueType="num">
                                      <p:cBhvr>
                                        <p:cTn id="25" dur="500" fill="hold"/>
                                        <p:tgtEl>
                                          <p:spTgt spid="594953"/>
                                        </p:tgtEl>
                                        <p:attrNameLst>
                                          <p:attrName>ppt_x</p:attrName>
                                        </p:attrNameLst>
                                      </p:cBhvr>
                                      <p:tavLst>
                                        <p:tav tm="0">
                                          <p:val>
                                            <p:strVal val="#ppt_x-.2"/>
                                          </p:val>
                                        </p:tav>
                                        <p:tav tm="100000">
                                          <p:val>
                                            <p:strVal val="#ppt_x"/>
                                          </p:val>
                                        </p:tav>
                                      </p:tavLst>
                                    </p:anim>
                                    <p:anim calcmode="lin" valueType="num">
                                      <p:cBhvr>
                                        <p:cTn id="26" dur="500" fill="hold"/>
                                        <p:tgtEl>
                                          <p:spTgt spid="594953"/>
                                        </p:tgtEl>
                                        <p:attrNameLst>
                                          <p:attrName>ppt_y</p:attrName>
                                        </p:attrNameLst>
                                      </p:cBhvr>
                                      <p:tavLst>
                                        <p:tav tm="0">
                                          <p:val>
                                            <p:strVal val="#ppt_y"/>
                                          </p:val>
                                        </p:tav>
                                        <p:tav tm="100000">
                                          <p:val>
                                            <p:strVal val="#ppt_y"/>
                                          </p:val>
                                        </p:tav>
                                      </p:tavLst>
                                    </p:anim>
                                    <p:animEffect transition="in" filter="fade">
                                      <p:cBhvr>
                                        <p:cTn id="27" dur="500"/>
                                        <p:tgtEl>
                                          <p:spTgt spid="59495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4" presetClass="entr" presetSubtype="0" accel="100000" fill="hold" nodeType="clickEffect">
                                  <p:stCondLst>
                                    <p:cond delay="0"/>
                                  </p:stCondLst>
                                  <p:childTnLst>
                                    <p:set>
                                      <p:cBhvr>
                                        <p:cTn id="31" dur="1" fill="hold">
                                          <p:stCondLst>
                                            <p:cond delay="0"/>
                                          </p:stCondLst>
                                        </p:cTn>
                                        <p:tgtEl>
                                          <p:spTgt spid="594957"/>
                                        </p:tgtEl>
                                        <p:attrNameLst>
                                          <p:attrName>style.visibility</p:attrName>
                                        </p:attrNameLst>
                                      </p:cBhvr>
                                      <p:to>
                                        <p:strVal val="visible"/>
                                      </p:to>
                                    </p:set>
                                    <p:anim calcmode="lin" valueType="num">
                                      <p:cBhvr>
                                        <p:cTn id="32" dur="500" fill="hold"/>
                                        <p:tgtEl>
                                          <p:spTgt spid="594957"/>
                                        </p:tgtEl>
                                        <p:attrNameLst>
                                          <p:attrName>ppt_w</p:attrName>
                                        </p:attrNameLst>
                                      </p:cBhvr>
                                      <p:tavLst>
                                        <p:tav tm="0">
                                          <p:val>
                                            <p:strVal val="#ppt_w*0.05"/>
                                          </p:val>
                                        </p:tav>
                                        <p:tav tm="100000">
                                          <p:val>
                                            <p:strVal val="#ppt_w"/>
                                          </p:val>
                                        </p:tav>
                                      </p:tavLst>
                                    </p:anim>
                                    <p:anim calcmode="lin" valueType="num">
                                      <p:cBhvr>
                                        <p:cTn id="33" dur="500" fill="hold"/>
                                        <p:tgtEl>
                                          <p:spTgt spid="594957"/>
                                        </p:tgtEl>
                                        <p:attrNameLst>
                                          <p:attrName>ppt_h</p:attrName>
                                        </p:attrNameLst>
                                      </p:cBhvr>
                                      <p:tavLst>
                                        <p:tav tm="0">
                                          <p:val>
                                            <p:strVal val="#ppt_h"/>
                                          </p:val>
                                        </p:tav>
                                        <p:tav tm="100000">
                                          <p:val>
                                            <p:strVal val="#ppt_h"/>
                                          </p:val>
                                        </p:tav>
                                      </p:tavLst>
                                    </p:anim>
                                    <p:anim calcmode="lin" valueType="num">
                                      <p:cBhvr>
                                        <p:cTn id="34" dur="500" fill="hold"/>
                                        <p:tgtEl>
                                          <p:spTgt spid="594957"/>
                                        </p:tgtEl>
                                        <p:attrNameLst>
                                          <p:attrName>ppt_x</p:attrName>
                                        </p:attrNameLst>
                                      </p:cBhvr>
                                      <p:tavLst>
                                        <p:tav tm="0">
                                          <p:val>
                                            <p:strVal val="#ppt_x-.2"/>
                                          </p:val>
                                        </p:tav>
                                        <p:tav tm="100000">
                                          <p:val>
                                            <p:strVal val="#ppt_x"/>
                                          </p:val>
                                        </p:tav>
                                      </p:tavLst>
                                    </p:anim>
                                    <p:anim calcmode="lin" valueType="num">
                                      <p:cBhvr>
                                        <p:cTn id="35" dur="500" fill="hold"/>
                                        <p:tgtEl>
                                          <p:spTgt spid="594957"/>
                                        </p:tgtEl>
                                        <p:attrNameLst>
                                          <p:attrName>ppt_y</p:attrName>
                                        </p:attrNameLst>
                                      </p:cBhvr>
                                      <p:tavLst>
                                        <p:tav tm="0">
                                          <p:val>
                                            <p:strVal val="#ppt_y"/>
                                          </p:val>
                                        </p:tav>
                                        <p:tav tm="100000">
                                          <p:val>
                                            <p:strVal val="#ppt_y"/>
                                          </p:val>
                                        </p:tav>
                                      </p:tavLst>
                                    </p:anim>
                                    <p:animEffect transition="in" filter="fade">
                                      <p:cBhvr>
                                        <p:cTn id="36" dur="500"/>
                                        <p:tgtEl>
                                          <p:spTgt spid="594957"/>
                                        </p:tgtEl>
                                      </p:cBhvr>
                                    </p:animEffect>
                                  </p:childTnLst>
                                </p:cTn>
                              </p:par>
                              <p:par>
                                <p:cTn id="37" presetID="54" presetClass="entr" presetSubtype="0" accel="100000" fill="hold" grpId="0" nodeType="withEffect">
                                  <p:stCondLst>
                                    <p:cond delay="0"/>
                                  </p:stCondLst>
                                  <p:childTnLst>
                                    <p:set>
                                      <p:cBhvr>
                                        <p:cTn id="38" dur="1" fill="hold">
                                          <p:stCondLst>
                                            <p:cond delay="0"/>
                                          </p:stCondLst>
                                        </p:cTn>
                                        <p:tgtEl>
                                          <p:spTgt spid="594954"/>
                                        </p:tgtEl>
                                        <p:attrNameLst>
                                          <p:attrName>style.visibility</p:attrName>
                                        </p:attrNameLst>
                                      </p:cBhvr>
                                      <p:to>
                                        <p:strVal val="visible"/>
                                      </p:to>
                                    </p:set>
                                    <p:anim calcmode="lin" valueType="num">
                                      <p:cBhvr>
                                        <p:cTn id="39" dur="500" fill="hold"/>
                                        <p:tgtEl>
                                          <p:spTgt spid="594954"/>
                                        </p:tgtEl>
                                        <p:attrNameLst>
                                          <p:attrName>ppt_w</p:attrName>
                                        </p:attrNameLst>
                                      </p:cBhvr>
                                      <p:tavLst>
                                        <p:tav tm="0">
                                          <p:val>
                                            <p:strVal val="#ppt_w*0.05"/>
                                          </p:val>
                                        </p:tav>
                                        <p:tav tm="100000">
                                          <p:val>
                                            <p:strVal val="#ppt_w"/>
                                          </p:val>
                                        </p:tav>
                                      </p:tavLst>
                                    </p:anim>
                                    <p:anim calcmode="lin" valueType="num">
                                      <p:cBhvr>
                                        <p:cTn id="40" dur="500" fill="hold"/>
                                        <p:tgtEl>
                                          <p:spTgt spid="594954"/>
                                        </p:tgtEl>
                                        <p:attrNameLst>
                                          <p:attrName>ppt_h</p:attrName>
                                        </p:attrNameLst>
                                      </p:cBhvr>
                                      <p:tavLst>
                                        <p:tav tm="0">
                                          <p:val>
                                            <p:strVal val="#ppt_h"/>
                                          </p:val>
                                        </p:tav>
                                        <p:tav tm="100000">
                                          <p:val>
                                            <p:strVal val="#ppt_h"/>
                                          </p:val>
                                        </p:tav>
                                      </p:tavLst>
                                    </p:anim>
                                    <p:anim calcmode="lin" valueType="num">
                                      <p:cBhvr>
                                        <p:cTn id="41" dur="500" fill="hold"/>
                                        <p:tgtEl>
                                          <p:spTgt spid="594954"/>
                                        </p:tgtEl>
                                        <p:attrNameLst>
                                          <p:attrName>ppt_x</p:attrName>
                                        </p:attrNameLst>
                                      </p:cBhvr>
                                      <p:tavLst>
                                        <p:tav tm="0">
                                          <p:val>
                                            <p:strVal val="#ppt_x-.2"/>
                                          </p:val>
                                        </p:tav>
                                        <p:tav tm="100000">
                                          <p:val>
                                            <p:strVal val="#ppt_x"/>
                                          </p:val>
                                        </p:tav>
                                      </p:tavLst>
                                    </p:anim>
                                    <p:anim calcmode="lin" valueType="num">
                                      <p:cBhvr>
                                        <p:cTn id="42" dur="500" fill="hold"/>
                                        <p:tgtEl>
                                          <p:spTgt spid="594954"/>
                                        </p:tgtEl>
                                        <p:attrNameLst>
                                          <p:attrName>ppt_y</p:attrName>
                                        </p:attrNameLst>
                                      </p:cBhvr>
                                      <p:tavLst>
                                        <p:tav tm="0">
                                          <p:val>
                                            <p:strVal val="#ppt_y"/>
                                          </p:val>
                                        </p:tav>
                                        <p:tav tm="100000">
                                          <p:val>
                                            <p:strVal val="#ppt_y"/>
                                          </p:val>
                                        </p:tav>
                                      </p:tavLst>
                                    </p:anim>
                                    <p:animEffect transition="in" filter="fade">
                                      <p:cBhvr>
                                        <p:cTn id="43" dur="500"/>
                                        <p:tgtEl>
                                          <p:spTgt spid="594954"/>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4" presetClass="entr" presetSubtype="0" accel="100000" fill="hold" nodeType="clickEffect">
                                  <p:stCondLst>
                                    <p:cond delay="0"/>
                                  </p:stCondLst>
                                  <p:childTnLst>
                                    <p:set>
                                      <p:cBhvr>
                                        <p:cTn id="47" dur="1" fill="hold">
                                          <p:stCondLst>
                                            <p:cond delay="0"/>
                                          </p:stCondLst>
                                        </p:cTn>
                                        <p:tgtEl>
                                          <p:spTgt spid="594958"/>
                                        </p:tgtEl>
                                        <p:attrNameLst>
                                          <p:attrName>style.visibility</p:attrName>
                                        </p:attrNameLst>
                                      </p:cBhvr>
                                      <p:to>
                                        <p:strVal val="visible"/>
                                      </p:to>
                                    </p:set>
                                    <p:anim calcmode="lin" valueType="num">
                                      <p:cBhvr>
                                        <p:cTn id="48" dur="500" fill="hold"/>
                                        <p:tgtEl>
                                          <p:spTgt spid="594958"/>
                                        </p:tgtEl>
                                        <p:attrNameLst>
                                          <p:attrName>ppt_w</p:attrName>
                                        </p:attrNameLst>
                                      </p:cBhvr>
                                      <p:tavLst>
                                        <p:tav tm="0">
                                          <p:val>
                                            <p:strVal val="#ppt_w*0.05"/>
                                          </p:val>
                                        </p:tav>
                                        <p:tav tm="100000">
                                          <p:val>
                                            <p:strVal val="#ppt_w"/>
                                          </p:val>
                                        </p:tav>
                                      </p:tavLst>
                                    </p:anim>
                                    <p:anim calcmode="lin" valueType="num">
                                      <p:cBhvr>
                                        <p:cTn id="49" dur="500" fill="hold"/>
                                        <p:tgtEl>
                                          <p:spTgt spid="594958"/>
                                        </p:tgtEl>
                                        <p:attrNameLst>
                                          <p:attrName>ppt_h</p:attrName>
                                        </p:attrNameLst>
                                      </p:cBhvr>
                                      <p:tavLst>
                                        <p:tav tm="0">
                                          <p:val>
                                            <p:strVal val="#ppt_h"/>
                                          </p:val>
                                        </p:tav>
                                        <p:tav tm="100000">
                                          <p:val>
                                            <p:strVal val="#ppt_h"/>
                                          </p:val>
                                        </p:tav>
                                      </p:tavLst>
                                    </p:anim>
                                    <p:anim calcmode="lin" valueType="num">
                                      <p:cBhvr>
                                        <p:cTn id="50" dur="500" fill="hold"/>
                                        <p:tgtEl>
                                          <p:spTgt spid="594958"/>
                                        </p:tgtEl>
                                        <p:attrNameLst>
                                          <p:attrName>ppt_x</p:attrName>
                                        </p:attrNameLst>
                                      </p:cBhvr>
                                      <p:tavLst>
                                        <p:tav tm="0">
                                          <p:val>
                                            <p:strVal val="#ppt_x-.2"/>
                                          </p:val>
                                        </p:tav>
                                        <p:tav tm="100000">
                                          <p:val>
                                            <p:strVal val="#ppt_x"/>
                                          </p:val>
                                        </p:tav>
                                      </p:tavLst>
                                    </p:anim>
                                    <p:anim calcmode="lin" valueType="num">
                                      <p:cBhvr>
                                        <p:cTn id="51" dur="500" fill="hold"/>
                                        <p:tgtEl>
                                          <p:spTgt spid="594958"/>
                                        </p:tgtEl>
                                        <p:attrNameLst>
                                          <p:attrName>ppt_y</p:attrName>
                                        </p:attrNameLst>
                                      </p:cBhvr>
                                      <p:tavLst>
                                        <p:tav tm="0">
                                          <p:val>
                                            <p:strVal val="#ppt_y"/>
                                          </p:val>
                                        </p:tav>
                                        <p:tav tm="100000">
                                          <p:val>
                                            <p:strVal val="#ppt_y"/>
                                          </p:val>
                                        </p:tav>
                                      </p:tavLst>
                                    </p:anim>
                                    <p:animEffect transition="in" filter="fade">
                                      <p:cBhvr>
                                        <p:cTn id="52" dur="500"/>
                                        <p:tgtEl>
                                          <p:spTgt spid="594958"/>
                                        </p:tgtEl>
                                      </p:cBhvr>
                                    </p:animEffect>
                                  </p:childTnLst>
                                </p:cTn>
                              </p:par>
                              <p:par>
                                <p:cTn id="53" presetID="54" presetClass="entr" presetSubtype="0" accel="100000" fill="hold" grpId="0" nodeType="withEffect">
                                  <p:stCondLst>
                                    <p:cond delay="0"/>
                                  </p:stCondLst>
                                  <p:childTnLst>
                                    <p:set>
                                      <p:cBhvr>
                                        <p:cTn id="54" dur="1" fill="hold">
                                          <p:stCondLst>
                                            <p:cond delay="0"/>
                                          </p:stCondLst>
                                        </p:cTn>
                                        <p:tgtEl>
                                          <p:spTgt spid="594955"/>
                                        </p:tgtEl>
                                        <p:attrNameLst>
                                          <p:attrName>style.visibility</p:attrName>
                                        </p:attrNameLst>
                                      </p:cBhvr>
                                      <p:to>
                                        <p:strVal val="visible"/>
                                      </p:to>
                                    </p:set>
                                    <p:anim calcmode="lin" valueType="num">
                                      <p:cBhvr>
                                        <p:cTn id="55" dur="500" fill="hold"/>
                                        <p:tgtEl>
                                          <p:spTgt spid="594955"/>
                                        </p:tgtEl>
                                        <p:attrNameLst>
                                          <p:attrName>ppt_w</p:attrName>
                                        </p:attrNameLst>
                                      </p:cBhvr>
                                      <p:tavLst>
                                        <p:tav tm="0">
                                          <p:val>
                                            <p:strVal val="#ppt_w*0.05"/>
                                          </p:val>
                                        </p:tav>
                                        <p:tav tm="100000">
                                          <p:val>
                                            <p:strVal val="#ppt_w"/>
                                          </p:val>
                                        </p:tav>
                                      </p:tavLst>
                                    </p:anim>
                                    <p:anim calcmode="lin" valueType="num">
                                      <p:cBhvr>
                                        <p:cTn id="56" dur="500" fill="hold"/>
                                        <p:tgtEl>
                                          <p:spTgt spid="594955"/>
                                        </p:tgtEl>
                                        <p:attrNameLst>
                                          <p:attrName>ppt_h</p:attrName>
                                        </p:attrNameLst>
                                      </p:cBhvr>
                                      <p:tavLst>
                                        <p:tav tm="0">
                                          <p:val>
                                            <p:strVal val="#ppt_h"/>
                                          </p:val>
                                        </p:tav>
                                        <p:tav tm="100000">
                                          <p:val>
                                            <p:strVal val="#ppt_h"/>
                                          </p:val>
                                        </p:tav>
                                      </p:tavLst>
                                    </p:anim>
                                    <p:anim calcmode="lin" valueType="num">
                                      <p:cBhvr>
                                        <p:cTn id="57" dur="500" fill="hold"/>
                                        <p:tgtEl>
                                          <p:spTgt spid="594955"/>
                                        </p:tgtEl>
                                        <p:attrNameLst>
                                          <p:attrName>ppt_x</p:attrName>
                                        </p:attrNameLst>
                                      </p:cBhvr>
                                      <p:tavLst>
                                        <p:tav tm="0">
                                          <p:val>
                                            <p:strVal val="#ppt_x-.2"/>
                                          </p:val>
                                        </p:tav>
                                        <p:tav tm="100000">
                                          <p:val>
                                            <p:strVal val="#ppt_x"/>
                                          </p:val>
                                        </p:tav>
                                      </p:tavLst>
                                    </p:anim>
                                    <p:anim calcmode="lin" valueType="num">
                                      <p:cBhvr>
                                        <p:cTn id="58" dur="500" fill="hold"/>
                                        <p:tgtEl>
                                          <p:spTgt spid="594955"/>
                                        </p:tgtEl>
                                        <p:attrNameLst>
                                          <p:attrName>ppt_y</p:attrName>
                                        </p:attrNameLst>
                                      </p:cBhvr>
                                      <p:tavLst>
                                        <p:tav tm="0">
                                          <p:val>
                                            <p:strVal val="#ppt_y"/>
                                          </p:val>
                                        </p:tav>
                                        <p:tav tm="100000">
                                          <p:val>
                                            <p:strVal val="#ppt_y"/>
                                          </p:val>
                                        </p:tav>
                                      </p:tavLst>
                                    </p:anim>
                                    <p:animEffect transition="in" filter="fade">
                                      <p:cBhvr>
                                        <p:cTn id="59" dur="500"/>
                                        <p:tgtEl>
                                          <p:spTgt spid="594955"/>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54" presetClass="entr" presetSubtype="0" accel="100000" fill="hold" nodeType="clickEffect">
                                  <p:stCondLst>
                                    <p:cond delay="0"/>
                                  </p:stCondLst>
                                  <p:childTnLst>
                                    <p:set>
                                      <p:cBhvr>
                                        <p:cTn id="63" dur="1" fill="hold">
                                          <p:stCondLst>
                                            <p:cond delay="0"/>
                                          </p:stCondLst>
                                        </p:cTn>
                                        <p:tgtEl>
                                          <p:spTgt spid="594959"/>
                                        </p:tgtEl>
                                        <p:attrNameLst>
                                          <p:attrName>style.visibility</p:attrName>
                                        </p:attrNameLst>
                                      </p:cBhvr>
                                      <p:to>
                                        <p:strVal val="visible"/>
                                      </p:to>
                                    </p:set>
                                    <p:anim calcmode="lin" valueType="num">
                                      <p:cBhvr>
                                        <p:cTn id="64" dur="500" fill="hold"/>
                                        <p:tgtEl>
                                          <p:spTgt spid="594959"/>
                                        </p:tgtEl>
                                        <p:attrNameLst>
                                          <p:attrName>ppt_w</p:attrName>
                                        </p:attrNameLst>
                                      </p:cBhvr>
                                      <p:tavLst>
                                        <p:tav tm="0">
                                          <p:val>
                                            <p:strVal val="#ppt_w*0.05"/>
                                          </p:val>
                                        </p:tav>
                                        <p:tav tm="100000">
                                          <p:val>
                                            <p:strVal val="#ppt_w"/>
                                          </p:val>
                                        </p:tav>
                                      </p:tavLst>
                                    </p:anim>
                                    <p:anim calcmode="lin" valueType="num">
                                      <p:cBhvr>
                                        <p:cTn id="65" dur="500" fill="hold"/>
                                        <p:tgtEl>
                                          <p:spTgt spid="594959"/>
                                        </p:tgtEl>
                                        <p:attrNameLst>
                                          <p:attrName>ppt_h</p:attrName>
                                        </p:attrNameLst>
                                      </p:cBhvr>
                                      <p:tavLst>
                                        <p:tav tm="0">
                                          <p:val>
                                            <p:strVal val="#ppt_h"/>
                                          </p:val>
                                        </p:tav>
                                        <p:tav tm="100000">
                                          <p:val>
                                            <p:strVal val="#ppt_h"/>
                                          </p:val>
                                        </p:tav>
                                      </p:tavLst>
                                    </p:anim>
                                    <p:anim calcmode="lin" valueType="num">
                                      <p:cBhvr>
                                        <p:cTn id="66" dur="500" fill="hold"/>
                                        <p:tgtEl>
                                          <p:spTgt spid="594959"/>
                                        </p:tgtEl>
                                        <p:attrNameLst>
                                          <p:attrName>ppt_x</p:attrName>
                                        </p:attrNameLst>
                                      </p:cBhvr>
                                      <p:tavLst>
                                        <p:tav tm="0">
                                          <p:val>
                                            <p:strVal val="#ppt_x-.2"/>
                                          </p:val>
                                        </p:tav>
                                        <p:tav tm="100000">
                                          <p:val>
                                            <p:strVal val="#ppt_x"/>
                                          </p:val>
                                        </p:tav>
                                      </p:tavLst>
                                    </p:anim>
                                    <p:anim calcmode="lin" valueType="num">
                                      <p:cBhvr>
                                        <p:cTn id="67" dur="500" fill="hold"/>
                                        <p:tgtEl>
                                          <p:spTgt spid="594959"/>
                                        </p:tgtEl>
                                        <p:attrNameLst>
                                          <p:attrName>ppt_y</p:attrName>
                                        </p:attrNameLst>
                                      </p:cBhvr>
                                      <p:tavLst>
                                        <p:tav tm="0">
                                          <p:val>
                                            <p:strVal val="#ppt_y"/>
                                          </p:val>
                                        </p:tav>
                                        <p:tav tm="100000">
                                          <p:val>
                                            <p:strVal val="#ppt_y"/>
                                          </p:val>
                                        </p:tav>
                                      </p:tavLst>
                                    </p:anim>
                                    <p:animEffect transition="in" filter="fade">
                                      <p:cBhvr>
                                        <p:cTn id="68" dur="500"/>
                                        <p:tgtEl>
                                          <p:spTgt spid="594959"/>
                                        </p:tgtEl>
                                      </p:cBhvr>
                                    </p:animEffect>
                                  </p:childTnLst>
                                </p:cTn>
                              </p:par>
                              <p:par>
                                <p:cTn id="69" presetID="54" presetClass="entr" presetSubtype="0" accel="100000" fill="hold" grpId="0" nodeType="withEffect">
                                  <p:stCondLst>
                                    <p:cond delay="0"/>
                                  </p:stCondLst>
                                  <p:childTnLst>
                                    <p:set>
                                      <p:cBhvr>
                                        <p:cTn id="70" dur="1" fill="hold">
                                          <p:stCondLst>
                                            <p:cond delay="0"/>
                                          </p:stCondLst>
                                        </p:cTn>
                                        <p:tgtEl>
                                          <p:spTgt spid="594956"/>
                                        </p:tgtEl>
                                        <p:attrNameLst>
                                          <p:attrName>style.visibility</p:attrName>
                                        </p:attrNameLst>
                                      </p:cBhvr>
                                      <p:to>
                                        <p:strVal val="visible"/>
                                      </p:to>
                                    </p:set>
                                    <p:anim calcmode="lin" valueType="num">
                                      <p:cBhvr>
                                        <p:cTn id="71" dur="500" fill="hold"/>
                                        <p:tgtEl>
                                          <p:spTgt spid="594956"/>
                                        </p:tgtEl>
                                        <p:attrNameLst>
                                          <p:attrName>ppt_w</p:attrName>
                                        </p:attrNameLst>
                                      </p:cBhvr>
                                      <p:tavLst>
                                        <p:tav tm="0">
                                          <p:val>
                                            <p:strVal val="#ppt_w*0.05"/>
                                          </p:val>
                                        </p:tav>
                                        <p:tav tm="100000">
                                          <p:val>
                                            <p:strVal val="#ppt_w"/>
                                          </p:val>
                                        </p:tav>
                                      </p:tavLst>
                                    </p:anim>
                                    <p:anim calcmode="lin" valueType="num">
                                      <p:cBhvr>
                                        <p:cTn id="72" dur="500" fill="hold"/>
                                        <p:tgtEl>
                                          <p:spTgt spid="594956"/>
                                        </p:tgtEl>
                                        <p:attrNameLst>
                                          <p:attrName>ppt_h</p:attrName>
                                        </p:attrNameLst>
                                      </p:cBhvr>
                                      <p:tavLst>
                                        <p:tav tm="0">
                                          <p:val>
                                            <p:strVal val="#ppt_h"/>
                                          </p:val>
                                        </p:tav>
                                        <p:tav tm="100000">
                                          <p:val>
                                            <p:strVal val="#ppt_h"/>
                                          </p:val>
                                        </p:tav>
                                      </p:tavLst>
                                    </p:anim>
                                    <p:anim calcmode="lin" valueType="num">
                                      <p:cBhvr>
                                        <p:cTn id="73" dur="500" fill="hold"/>
                                        <p:tgtEl>
                                          <p:spTgt spid="594956"/>
                                        </p:tgtEl>
                                        <p:attrNameLst>
                                          <p:attrName>ppt_x</p:attrName>
                                        </p:attrNameLst>
                                      </p:cBhvr>
                                      <p:tavLst>
                                        <p:tav tm="0">
                                          <p:val>
                                            <p:strVal val="#ppt_x-.2"/>
                                          </p:val>
                                        </p:tav>
                                        <p:tav tm="100000">
                                          <p:val>
                                            <p:strVal val="#ppt_x"/>
                                          </p:val>
                                        </p:tav>
                                      </p:tavLst>
                                    </p:anim>
                                    <p:anim calcmode="lin" valueType="num">
                                      <p:cBhvr>
                                        <p:cTn id="74" dur="500" fill="hold"/>
                                        <p:tgtEl>
                                          <p:spTgt spid="594956"/>
                                        </p:tgtEl>
                                        <p:attrNameLst>
                                          <p:attrName>ppt_y</p:attrName>
                                        </p:attrNameLst>
                                      </p:cBhvr>
                                      <p:tavLst>
                                        <p:tav tm="0">
                                          <p:val>
                                            <p:strVal val="#ppt_y"/>
                                          </p:val>
                                        </p:tav>
                                        <p:tav tm="100000">
                                          <p:val>
                                            <p:strVal val="#ppt_y"/>
                                          </p:val>
                                        </p:tav>
                                      </p:tavLst>
                                    </p:anim>
                                    <p:animEffect transition="in" filter="fade">
                                      <p:cBhvr>
                                        <p:cTn id="75" dur="500"/>
                                        <p:tgtEl>
                                          <p:spTgt spid="594956"/>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54" presetClass="entr" presetSubtype="0" accel="100000" fill="hold" grpId="0" nodeType="clickEffect">
                                  <p:stCondLst>
                                    <p:cond delay="0"/>
                                  </p:stCondLst>
                                  <p:childTnLst>
                                    <p:set>
                                      <p:cBhvr>
                                        <p:cTn id="79" dur="1" fill="hold">
                                          <p:stCondLst>
                                            <p:cond delay="0"/>
                                          </p:stCondLst>
                                        </p:cTn>
                                        <p:tgtEl>
                                          <p:spTgt spid="594961"/>
                                        </p:tgtEl>
                                        <p:attrNameLst>
                                          <p:attrName>style.visibility</p:attrName>
                                        </p:attrNameLst>
                                      </p:cBhvr>
                                      <p:to>
                                        <p:strVal val="visible"/>
                                      </p:to>
                                    </p:set>
                                    <p:anim calcmode="lin" valueType="num">
                                      <p:cBhvr>
                                        <p:cTn id="80" dur="500" fill="hold"/>
                                        <p:tgtEl>
                                          <p:spTgt spid="594961"/>
                                        </p:tgtEl>
                                        <p:attrNameLst>
                                          <p:attrName>ppt_w</p:attrName>
                                        </p:attrNameLst>
                                      </p:cBhvr>
                                      <p:tavLst>
                                        <p:tav tm="0">
                                          <p:val>
                                            <p:strVal val="#ppt_w*0.05"/>
                                          </p:val>
                                        </p:tav>
                                        <p:tav tm="100000">
                                          <p:val>
                                            <p:strVal val="#ppt_w"/>
                                          </p:val>
                                        </p:tav>
                                      </p:tavLst>
                                    </p:anim>
                                    <p:anim calcmode="lin" valueType="num">
                                      <p:cBhvr>
                                        <p:cTn id="81" dur="500" fill="hold"/>
                                        <p:tgtEl>
                                          <p:spTgt spid="594961"/>
                                        </p:tgtEl>
                                        <p:attrNameLst>
                                          <p:attrName>ppt_h</p:attrName>
                                        </p:attrNameLst>
                                      </p:cBhvr>
                                      <p:tavLst>
                                        <p:tav tm="0">
                                          <p:val>
                                            <p:strVal val="#ppt_h"/>
                                          </p:val>
                                        </p:tav>
                                        <p:tav tm="100000">
                                          <p:val>
                                            <p:strVal val="#ppt_h"/>
                                          </p:val>
                                        </p:tav>
                                      </p:tavLst>
                                    </p:anim>
                                    <p:anim calcmode="lin" valueType="num">
                                      <p:cBhvr>
                                        <p:cTn id="82" dur="500" fill="hold"/>
                                        <p:tgtEl>
                                          <p:spTgt spid="594961"/>
                                        </p:tgtEl>
                                        <p:attrNameLst>
                                          <p:attrName>ppt_x</p:attrName>
                                        </p:attrNameLst>
                                      </p:cBhvr>
                                      <p:tavLst>
                                        <p:tav tm="0">
                                          <p:val>
                                            <p:strVal val="#ppt_x-.2"/>
                                          </p:val>
                                        </p:tav>
                                        <p:tav tm="100000">
                                          <p:val>
                                            <p:strVal val="#ppt_x"/>
                                          </p:val>
                                        </p:tav>
                                      </p:tavLst>
                                    </p:anim>
                                    <p:anim calcmode="lin" valueType="num">
                                      <p:cBhvr>
                                        <p:cTn id="83" dur="500" fill="hold"/>
                                        <p:tgtEl>
                                          <p:spTgt spid="594961"/>
                                        </p:tgtEl>
                                        <p:attrNameLst>
                                          <p:attrName>ppt_y</p:attrName>
                                        </p:attrNameLst>
                                      </p:cBhvr>
                                      <p:tavLst>
                                        <p:tav tm="0">
                                          <p:val>
                                            <p:strVal val="#ppt_y"/>
                                          </p:val>
                                        </p:tav>
                                        <p:tav tm="100000">
                                          <p:val>
                                            <p:strVal val="#ppt_y"/>
                                          </p:val>
                                        </p:tav>
                                      </p:tavLst>
                                    </p:anim>
                                    <p:animEffect transition="in" filter="fade">
                                      <p:cBhvr>
                                        <p:cTn id="84" dur="500"/>
                                        <p:tgtEl>
                                          <p:spTgt spid="5949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951" grpId="0"/>
      <p:bldP spid="594953" grpId="0"/>
      <p:bldP spid="594954" grpId="0"/>
      <p:bldP spid="594955" grpId="0"/>
      <p:bldP spid="594956" grpId="0"/>
      <p:bldP spid="594961" grpId="0"/>
    </p:bld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5970"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Demand &amp; Revenue</a:t>
            </a:r>
          </a:p>
        </p:txBody>
      </p:sp>
      <p:sp>
        <p:nvSpPr>
          <p:cNvPr id="595971" name="Text Box 3"/>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95973" name="Text Box 5" descr="Blue tissue paper"/>
          <p:cNvSpPr txBox="1">
            <a:spLocks noChangeArrowheads="1"/>
          </p:cNvSpPr>
          <p:nvPr/>
        </p:nvSpPr>
        <p:spPr bwMode="auto">
          <a:xfrm>
            <a:off x="152400" y="1219200"/>
            <a:ext cx="1600200" cy="366713"/>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smtClean="0">
                <a:effectLst>
                  <a:outerShdw blurRad="38100" dist="38100" dir="2700000" algn="tl">
                    <a:srgbClr val="DDDDDD"/>
                  </a:outerShdw>
                </a:effectLst>
                <a:latin typeface="Batang" charset="0"/>
                <a:cs typeface="+mn-cs"/>
              </a:rPr>
              <a:t>CONTINUED</a:t>
            </a:r>
          </a:p>
        </p:txBody>
      </p:sp>
      <p:graphicFrame>
        <p:nvGraphicFramePr>
          <p:cNvPr id="119812" name="Object 6" descr="Blue tissue paper"/>
          <p:cNvGraphicFramePr>
            <a:graphicFrameLocks noChangeAspect="1"/>
          </p:cNvGraphicFramePr>
          <p:nvPr/>
        </p:nvGraphicFramePr>
        <p:xfrm>
          <a:off x="685800" y="1905000"/>
          <a:ext cx="7743825" cy="4376738"/>
        </p:xfrm>
        <a:graphic>
          <a:graphicData uri="http://schemas.openxmlformats.org/presentationml/2006/ole">
            <mc:AlternateContent xmlns:mc="http://schemas.openxmlformats.org/markup-compatibility/2006">
              <mc:Choice xmlns:v="urn:schemas-microsoft-com:vml" Requires="v">
                <p:oleObj spid="_x0000_s119828" name="Chart" r:id="rId4" imgW="4673600" imgH="2654300" progId="Excel.Chart.8">
                  <p:embed/>
                </p:oleObj>
              </mc:Choice>
              <mc:Fallback>
                <p:oleObj name="Chart" r:id="rId4" imgW="4673600" imgH="2654300" progId="Excel.Chart.8">
                  <p:embed/>
                  <p:pic>
                    <p:nvPicPr>
                      <p:cNvPr id="0" name="Object 6" descr="Blue tissue pap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905000"/>
                        <a:ext cx="7743825" cy="4376738"/>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595975" name="Line 7"/>
          <p:cNvSpPr>
            <a:spLocks noChangeShapeType="1"/>
          </p:cNvSpPr>
          <p:nvPr/>
        </p:nvSpPr>
        <p:spPr bwMode="auto">
          <a:xfrm flipV="1">
            <a:off x="4606925" y="2286000"/>
            <a:ext cx="0" cy="2895600"/>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595976" name="Oval 8"/>
          <p:cNvSpPr>
            <a:spLocks noChangeArrowheads="1"/>
          </p:cNvSpPr>
          <p:nvPr/>
        </p:nvSpPr>
        <p:spPr bwMode="auto">
          <a:xfrm>
            <a:off x="4560888" y="2559050"/>
            <a:ext cx="76200" cy="76200"/>
          </a:xfrm>
          <a:prstGeom prst="ellipse">
            <a:avLst/>
          </a:prstGeom>
          <a:solidFill>
            <a:srgbClr val="0000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6994"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Taxes, Profit, and Revenue</a:t>
            </a:r>
          </a:p>
        </p:txBody>
      </p:sp>
      <p:sp>
        <p:nvSpPr>
          <p:cNvPr id="596995" name="Text Box 3" descr="Blue tissue paper"/>
          <p:cNvSpPr txBox="1">
            <a:spLocks noChangeArrowheads="1"/>
          </p:cNvSpPr>
          <p:nvPr/>
        </p:nvSpPr>
        <p:spPr bwMode="auto">
          <a:xfrm>
            <a:off x="152400" y="1066800"/>
            <a:ext cx="1447800" cy="366713"/>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smtClean="0">
                <a:effectLst>
                  <a:outerShdw blurRad="38100" dist="38100" dir="2700000" algn="tl">
                    <a:srgbClr val="DDDDDD"/>
                  </a:outerShdw>
                </a:effectLst>
                <a:latin typeface="Batang" charset="0"/>
                <a:cs typeface="+mn-cs"/>
              </a:rPr>
              <a:t>EXAMPLE</a:t>
            </a:r>
          </a:p>
        </p:txBody>
      </p:sp>
      <p:sp>
        <p:nvSpPr>
          <p:cNvPr id="596996" name="Text Box 4" descr="Blue tissue paper"/>
          <p:cNvSpPr txBox="1">
            <a:spLocks noChangeArrowheads="1"/>
          </p:cNvSpPr>
          <p:nvPr/>
        </p:nvSpPr>
        <p:spPr bwMode="auto">
          <a:xfrm>
            <a:off x="152400" y="4038600"/>
            <a:ext cx="1524000" cy="366713"/>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smtClean="0">
                <a:effectLst>
                  <a:outerShdw blurRad="38100" dist="38100" dir="2700000" algn="tl">
                    <a:srgbClr val="DDDDDD"/>
                  </a:outerShdw>
                </a:effectLst>
                <a:latin typeface="Batang" charset="0"/>
                <a:cs typeface="+mn-cs"/>
              </a:rPr>
              <a:t>SOLUTION</a:t>
            </a:r>
          </a:p>
        </p:txBody>
      </p:sp>
      <p:sp>
        <p:nvSpPr>
          <p:cNvPr id="596997" name="Text Box 5" descr="Blue tissue paper"/>
          <p:cNvSpPr txBox="1">
            <a:spLocks noChangeArrowheads="1"/>
          </p:cNvSpPr>
          <p:nvPr/>
        </p:nvSpPr>
        <p:spPr bwMode="auto">
          <a:xfrm>
            <a:off x="609600" y="1524000"/>
            <a:ext cx="8305800" cy="7016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a:t>
            </a:r>
            <a:r>
              <a:rPr lang="en-US" sz="2000" i="1" smtClean="0">
                <a:latin typeface="Times New Roman" charset="0"/>
                <a:cs typeface="+mn-cs"/>
              </a:rPr>
              <a:t>Taxes, Profit, and Revenue</a:t>
            </a:r>
            <a:r>
              <a:rPr lang="en-US" sz="2000" smtClean="0">
                <a:latin typeface="Times New Roman" charset="0"/>
                <a:cs typeface="+mn-cs"/>
              </a:rPr>
              <a:t>) The demand equation for a monopolist is </a:t>
            </a:r>
            <a:r>
              <a:rPr lang="en-US" sz="2000" i="1" smtClean="0">
                <a:latin typeface="Times New Roman" charset="0"/>
                <a:cs typeface="+mn-cs"/>
              </a:rPr>
              <a:t>p</a:t>
            </a:r>
            <a:r>
              <a:rPr lang="en-US" sz="2000" smtClean="0">
                <a:latin typeface="Times New Roman" charset="0"/>
                <a:cs typeface="+mn-cs"/>
              </a:rPr>
              <a:t> = 200 – 3</a:t>
            </a:r>
            <a:r>
              <a:rPr lang="en-US" sz="2000" i="1" smtClean="0">
                <a:latin typeface="Times New Roman" charset="0"/>
                <a:cs typeface="+mn-cs"/>
              </a:rPr>
              <a:t>x</a:t>
            </a:r>
            <a:r>
              <a:rPr lang="en-US" sz="2000" smtClean="0">
                <a:latin typeface="Times New Roman" charset="0"/>
                <a:cs typeface="+mn-cs"/>
              </a:rPr>
              <a:t>, and the cost function is </a:t>
            </a:r>
            <a:r>
              <a:rPr lang="en-US" sz="2000" i="1" smtClean="0">
                <a:latin typeface="Times New Roman" charset="0"/>
                <a:cs typeface="+mn-cs"/>
              </a:rPr>
              <a:t>C</a:t>
            </a:r>
            <a:r>
              <a:rPr lang="en-US" sz="2000" smtClean="0">
                <a:latin typeface="Times New Roman" charset="0"/>
                <a:cs typeface="+mn-cs"/>
              </a:rPr>
              <a:t>(</a:t>
            </a:r>
            <a:r>
              <a:rPr lang="en-US" sz="2000" i="1" smtClean="0">
                <a:latin typeface="Times New Roman" charset="0"/>
                <a:cs typeface="+mn-cs"/>
              </a:rPr>
              <a:t>x</a:t>
            </a:r>
            <a:r>
              <a:rPr lang="en-US" sz="2000" smtClean="0">
                <a:latin typeface="Times New Roman" charset="0"/>
                <a:cs typeface="+mn-cs"/>
              </a:rPr>
              <a:t>) = 75 + 80</a:t>
            </a:r>
            <a:r>
              <a:rPr lang="en-US" sz="2000" i="1" smtClean="0">
                <a:latin typeface="Times New Roman" charset="0"/>
                <a:cs typeface="+mn-cs"/>
              </a:rPr>
              <a:t>x</a:t>
            </a:r>
            <a:r>
              <a:rPr lang="en-US" sz="2000" smtClean="0">
                <a:latin typeface="Times New Roman" charset="0"/>
                <a:cs typeface="+mn-cs"/>
              </a:rPr>
              <a:t> – </a:t>
            </a:r>
            <a:r>
              <a:rPr lang="en-US" sz="2000" i="1" smtClean="0">
                <a:latin typeface="Times New Roman" charset="0"/>
                <a:cs typeface="+mn-cs"/>
              </a:rPr>
              <a:t>x</a:t>
            </a:r>
            <a:r>
              <a:rPr lang="en-US" sz="2000" baseline="30000" smtClean="0">
                <a:latin typeface="Times New Roman" charset="0"/>
                <a:cs typeface="+mn-cs"/>
              </a:rPr>
              <a:t>2</a:t>
            </a:r>
            <a:r>
              <a:rPr lang="en-US" sz="2000" smtClean="0">
                <a:latin typeface="Times New Roman" charset="0"/>
                <a:cs typeface="+mn-cs"/>
              </a:rPr>
              <a:t>,   0 </a:t>
            </a:r>
            <a:r>
              <a:rPr lang="en-US" sz="2000" smtClean="0">
                <a:latin typeface="Times New Roman" charset="0"/>
                <a:cs typeface="Times New Roman" charset="0"/>
              </a:rPr>
              <a:t>≤</a:t>
            </a:r>
            <a:r>
              <a:rPr lang="en-US" sz="2000" smtClean="0">
                <a:latin typeface="Times New Roman" charset="0"/>
                <a:cs typeface="+mn-cs"/>
              </a:rPr>
              <a:t> </a:t>
            </a:r>
            <a:r>
              <a:rPr lang="en-US" sz="2000" i="1" smtClean="0">
                <a:latin typeface="Times New Roman" charset="0"/>
                <a:cs typeface="+mn-cs"/>
              </a:rPr>
              <a:t>x</a:t>
            </a:r>
            <a:r>
              <a:rPr lang="en-US" sz="2000" smtClean="0">
                <a:latin typeface="Times New Roman" charset="0"/>
                <a:cs typeface="+mn-cs"/>
              </a:rPr>
              <a:t> </a:t>
            </a:r>
            <a:r>
              <a:rPr lang="en-US" sz="2000" smtClean="0">
                <a:latin typeface="Times New Roman" charset="0"/>
                <a:cs typeface="Times New Roman" charset="0"/>
              </a:rPr>
              <a:t>≤</a:t>
            </a:r>
            <a:r>
              <a:rPr lang="en-US" sz="2000" smtClean="0">
                <a:latin typeface="Times New Roman" charset="0"/>
                <a:cs typeface="+mn-cs"/>
              </a:rPr>
              <a:t> 40.</a:t>
            </a:r>
          </a:p>
        </p:txBody>
      </p:sp>
      <p:sp>
        <p:nvSpPr>
          <p:cNvPr id="596998" name="Text Box 6"/>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97000" name="Text Box 8" descr="Blue tissue paper"/>
          <p:cNvSpPr txBox="1">
            <a:spLocks noChangeArrowheads="1"/>
          </p:cNvSpPr>
          <p:nvPr/>
        </p:nvSpPr>
        <p:spPr bwMode="auto">
          <a:xfrm>
            <a:off x="609600" y="4495800"/>
            <a:ext cx="54102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(a) We first determine the profit function, given by</a:t>
            </a:r>
          </a:p>
        </p:txBody>
      </p:sp>
      <p:sp>
        <p:nvSpPr>
          <p:cNvPr id="597001" name="Text Box 9" descr="Blue tissue paper"/>
          <p:cNvSpPr txBox="1">
            <a:spLocks noChangeArrowheads="1"/>
          </p:cNvSpPr>
          <p:nvPr/>
        </p:nvSpPr>
        <p:spPr bwMode="auto">
          <a:xfrm>
            <a:off x="609600" y="2346325"/>
            <a:ext cx="8305800" cy="7016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(a) Determine the value of </a:t>
            </a:r>
            <a:r>
              <a:rPr lang="en-US" sz="2000" i="1" smtClean="0">
                <a:latin typeface="Times New Roman" charset="0"/>
                <a:cs typeface="+mn-cs"/>
              </a:rPr>
              <a:t>x</a:t>
            </a:r>
            <a:r>
              <a:rPr lang="en-US" sz="2000" smtClean="0">
                <a:latin typeface="Times New Roman" charset="0"/>
                <a:cs typeface="+mn-cs"/>
              </a:rPr>
              <a:t> and the corresponding price that maximize the profit.</a:t>
            </a:r>
          </a:p>
        </p:txBody>
      </p:sp>
      <p:sp>
        <p:nvSpPr>
          <p:cNvPr id="597002" name="Text Box 10" descr="Blue tissue paper"/>
          <p:cNvSpPr txBox="1">
            <a:spLocks noChangeArrowheads="1"/>
          </p:cNvSpPr>
          <p:nvPr/>
        </p:nvSpPr>
        <p:spPr bwMode="auto">
          <a:xfrm>
            <a:off x="609600" y="3108325"/>
            <a:ext cx="8305800" cy="7016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(b) Suppose that the government imposes a tax on the monopolist of $4 per unit quantity produced.  Determine the new price that maximizes the profit.</a:t>
            </a:r>
          </a:p>
        </p:txBody>
      </p:sp>
      <p:sp>
        <p:nvSpPr>
          <p:cNvPr id="597003" name="Text Box 11" descr="Blue tissue paper"/>
          <p:cNvSpPr txBox="1">
            <a:spLocks noChangeArrowheads="1"/>
          </p:cNvSpPr>
          <p:nvPr/>
        </p:nvSpPr>
        <p:spPr bwMode="auto">
          <a:xfrm>
            <a:off x="3505200" y="4876800"/>
            <a:ext cx="20574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P</a:t>
            </a:r>
            <a:r>
              <a:rPr lang="en-US" sz="2000" smtClean="0">
                <a:latin typeface="Times New Roman" charset="0"/>
                <a:cs typeface="+mn-cs"/>
              </a:rPr>
              <a:t>(</a:t>
            </a:r>
            <a:r>
              <a:rPr lang="en-US" sz="2000" i="1" smtClean="0">
                <a:latin typeface="Times New Roman" charset="0"/>
                <a:cs typeface="+mn-cs"/>
              </a:rPr>
              <a:t>x</a:t>
            </a:r>
            <a:r>
              <a:rPr lang="en-US" sz="2000" smtClean="0">
                <a:latin typeface="Times New Roman" charset="0"/>
                <a:cs typeface="+mn-cs"/>
              </a:rPr>
              <a:t>) = </a:t>
            </a:r>
            <a:r>
              <a:rPr lang="en-US" sz="2000" i="1" smtClean="0">
                <a:latin typeface="Times New Roman" charset="0"/>
                <a:cs typeface="+mn-cs"/>
              </a:rPr>
              <a:t>R</a:t>
            </a:r>
            <a:r>
              <a:rPr lang="en-US" sz="2000" smtClean="0">
                <a:latin typeface="Times New Roman" charset="0"/>
                <a:cs typeface="+mn-cs"/>
              </a:rPr>
              <a:t>(</a:t>
            </a:r>
            <a:r>
              <a:rPr lang="en-US" sz="2000" i="1" smtClean="0">
                <a:latin typeface="Times New Roman" charset="0"/>
                <a:cs typeface="+mn-cs"/>
              </a:rPr>
              <a:t>x</a:t>
            </a:r>
            <a:r>
              <a:rPr lang="en-US" sz="2000" smtClean="0">
                <a:latin typeface="Times New Roman" charset="0"/>
                <a:cs typeface="+mn-cs"/>
              </a:rPr>
              <a:t>) - </a:t>
            </a:r>
            <a:r>
              <a:rPr lang="en-US" sz="2000" i="1" smtClean="0">
                <a:latin typeface="Times New Roman" charset="0"/>
                <a:cs typeface="+mn-cs"/>
              </a:rPr>
              <a:t>C</a:t>
            </a:r>
            <a:r>
              <a:rPr lang="en-US" sz="2000" smtClean="0">
                <a:latin typeface="Times New Roman" charset="0"/>
                <a:cs typeface="+mn-cs"/>
              </a:rPr>
              <a:t>(</a:t>
            </a:r>
            <a:r>
              <a:rPr lang="en-US" sz="2000" i="1" smtClean="0">
                <a:latin typeface="Times New Roman" charset="0"/>
                <a:cs typeface="+mn-cs"/>
              </a:rPr>
              <a:t>x</a:t>
            </a:r>
            <a:r>
              <a:rPr lang="en-US" sz="2000" smtClean="0">
                <a:latin typeface="Times New Roman" charset="0"/>
                <a:cs typeface="+mn-cs"/>
              </a:rPr>
              <a:t>)</a:t>
            </a:r>
          </a:p>
        </p:txBody>
      </p:sp>
      <p:sp>
        <p:nvSpPr>
          <p:cNvPr id="597004" name="Text Box 12" descr="Blue tissue paper"/>
          <p:cNvSpPr txBox="1">
            <a:spLocks noChangeArrowheads="1"/>
          </p:cNvSpPr>
          <p:nvPr/>
        </p:nvSpPr>
        <p:spPr bwMode="auto">
          <a:xfrm>
            <a:off x="3505200" y="5257800"/>
            <a:ext cx="19050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P</a:t>
            </a:r>
            <a:r>
              <a:rPr lang="en-US" sz="2000" smtClean="0">
                <a:latin typeface="Times New Roman" charset="0"/>
                <a:cs typeface="+mn-cs"/>
              </a:rPr>
              <a:t>(</a:t>
            </a:r>
            <a:r>
              <a:rPr lang="en-US" sz="2000" i="1" smtClean="0">
                <a:latin typeface="Times New Roman" charset="0"/>
                <a:cs typeface="+mn-cs"/>
              </a:rPr>
              <a:t>x</a:t>
            </a:r>
            <a:r>
              <a:rPr lang="en-US" sz="2000" smtClean="0">
                <a:latin typeface="Times New Roman" charset="0"/>
                <a:cs typeface="+mn-cs"/>
              </a:rPr>
              <a:t>) = </a:t>
            </a:r>
            <a:r>
              <a:rPr lang="en-US" sz="2000" i="1" smtClean="0">
                <a:latin typeface="Times New Roman" charset="0"/>
                <a:cs typeface="+mn-cs"/>
              </a:rPr>
              <a:t>xp</a:t>
            </a:r>
            <a:r>
              <a:rPr lang="en-US" sz="2000" smtClean="0">
                <a:latin typeface="Times New Roman" charset="0"/>
                <a:cs typeface="+mn-cs"/>
              </a:rPr>
              <a:t> - </a:t>
            </a:r>
            <a:r>
              <a:rPr lang="en-US" sz="2000" i="1" smtClean="0">
                <a:latin typeface="Times New Roman" charset="0"/>
                <a:cs typeface="+mn-cs"/>
              </a:rPr>
              <a:t>C</a:t>
            </a:r>
            <a:r>
              <a:rPr lang="en-US" sz="2000" smtClean="0">
                <a:latin typeface="Times New Roman" charset="0"/>
                <a:cs typeface="+mn-cs"/>
              </a:rPr>
              <a:t>(</a:t>
            </a:r>
            <a:r>
              <a:rPr lang="en-US" sz="2000" i="1" smtClean="0">
                <a:latin typeface="Times New Roman" charset="0"/>
                <a:cs typeface="+mn-cs"/>
              </a:rPr>
              <a:t>x</a:t>
            </a:r>
            <a:r>
              <a:rPr lang="en-US" sz="2000" smtClean="0">
                <a:latin typeface="Times New Roman" charset="0"/>
                <a:cs typeface="+mn-cs"/>
              </a:rPr>
              <a:t>)</a:t>
            </a:r>
          </a:p>
        </p:txBody>
      </p:sp>
      <p:sp>
        <p:nvSpPr>
          <p:cNvPr id="597005" name="Text Box 13" descr="Blue tissue paper"/>
          <p:cNvSpPr txBox="1">
            <a:spLocks noChangeArrowheads="1"/>
          </p:cNvSpPr>
          <p:nvPr/>
        </p:nvSpPr>
        <p:spPr bwMode="auto">
          <a:xfrm>
            <a:off x="3505200" y="5638800"/>
            <a:ext cx="38100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P</a:t>
            </a:r>
            <a:r>
              <a:rPr lang="en-US" sz="2000" smtClean="0">
                <a:latin typeface="Times New Roman" charset="0"/>
                <a:cs typeface="+mn-cs"/>
              </a:rPr>
              <a:t>(</a:t>
            </a:r>
            <a:r>
              <a:rPr lang="en-US" sz="2000" i="1" smtClean="0">
                <a:latin typeface="Times New Roman" charset="0"/>
                <a:cs typeface="+mn-cs"/>
              </a:rPr>
              <a:t>x</a:t>
            </a:r>
            <a:r>
              <a:rPr lang="en-US" sz="2000" smtClean="0">
                <a:latin typeface="Times New Roman" charset="0"/>
                <a:cs typeface="+mn-cs"/>
              </a:rPr>
              <a:t>) = </a:t>
            </a:r>
            <a:r>
              <a:rPr lang="en-US" sz="2000" i="1" smtClean="0">
                <a:latin typeface="Times New Roman" charset="0"/>
                <a:cs typeface="+mn-cs"/>
              </a:rPr>
              <a:t>x</a:t>
            </a:r>
            <a:r>
              <a:rPr lang="en-US" sz="2000" smtClean="0">
                <a:latin typeface="Times New Roman" charset="0"/>
                <a:cs typeface="+mn-cs"/>
              </a:rPr>
              <a:t>(200 – 3</a:t>
            </a:r>
            <a:r>
              <a:rPr lang="en-US" sz="2000" i="1" smtClean="0">
                <a:latin typeface="Times New Roman" charset="0"/>
                <a:cs typeface="+mn-cs"/>
              </a:rPr>
              <a:t>x</a:t>
            </a:r>
            <a:r>
              <a:rPr lang="en-US" sz="2000" smtClean="0">
                <a:latin typeface="Times New Roman" charset="0"/>
                <a:cs typeface="+mn-cs"/>
              </a:rPr>
              <a:t>) – (75 + 80</a:t>
            </a:r>
            <a:r>
              <a:rPr lang="en-US" sz="2000" i="1" smtClean="0">
                <a:latin typeface="Times New Roman" charset="0"/>
                <a:cs typeface="+mn-cs"/>
              </a:rPr>
              <a:t>x</a:t>
            </a:r>
            <a:r>
              <a:rPr lang="en-US" sz="2000" smtClean="0">
                <a:latin typeface="Times New Roman" charset="0"/>
                <a:cs typeface="+mn-cs"/>
              </a:rPr>
              <a:t> – </a:t>
            </a:r>
            <a:r>
              <a:rPr lang="en-US" sz="2000" i="1" smtClean="0">
                <a:latin typeface="Times New Roman" charset="0"/>
                <a:cs typeface="+mn-cs"/>
              </a:rPr>
              <a:t>x</a:t>
            </a:r>
            <a:r>
              <a:rPr lang="en-US" sz="2000" baseline="30000" smtClean="0">
                <a:latin typeface="Times New Roman" charset="0"/>
                <a:cs typeface="+mn-cs"/>
              </a:rPr>
              <a:t>2</a:t>
            </a:r>
            <a:r>
              <a:rPr lang="en-US" sz="2000" smtClean="0">
                <a:latin typeface="Times New Roman" charset="0"/>
                <a:cs typeface="+mn-cs"/>
              </a:rPr>
              <a:t>)</a:t>
            </a:r>
          </a:p>
        </p:txBody>
      </p:sp>
      <p:sp>
        <p:nvSpPr>
          <p:cNvPr id="597006" name="Text Box 14" descr="Blue tissue paper"/>
          <p:cNvSpPr txBox="1">
            <a:spLocks noChangeArrowheads="1"/>
          </p:cNvSpPr>
          <p:nvPr/>
        </p:nvSpPr>
        <p:spPr bwMode="auto">
          <a:xfrm>
            <a:off x="3505200" y="6003925"/>
            <a:ext cx="25908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P</a:t>
            </a:r>
            <a:r>
              <a:rPr lang="en-US" sz="2000" smtClean="0">
                <a:latin typeface="Times New Roman" charset="0"/>
                <a:cs typeface="+mn-cs"/>
              </a:rPr>
              <a:t>(</a:t>
            </a:r>
            <a:r>
              <a:rPr lang="en-US" sz="2000" i="1" smtClean="0">
                <a:latin typeface="Times New Roman" charset="0"/>
                <a:cs typeface="+mn-cs"/>
              </a:rPr>
              <a:t>x</a:t>
            </a:r>
            <a:r>
              <a:rPr lang="en-US" sz="2000" smtClean="0">
                <a:latin typeface="Times New Roman" charset="0"/>
                <a:cs typeface="+mn-cs"/>
              </a:rPr>
              <a:t>) = -2</a:t>
            </a:r>
            <a:r>
              <a:rPr lang="en-US" sz="2000" i="1" smtClean="0">
                <a:latin typeface="Times New Roman" charset="0"/>
                <a:cs typeface="+mn-cs"/>
              </a:rPr>
              <a:t>x</a:t>
            </a:r>
            <a:r>
              <a:rPr lang="en-US" sz="2000" baseline="30000" smtClean="0">
                <a:latin typeface="Times New Roman" charset="0"/>
                <a:cs typeface="+mn-cs"/>
              </a:rPr>
              <a:t>2</a:t>
            </a:r>
            <a:r>
              <a:rPr lang="en-US" sz="2000" smtClean="0">
                <a:latin typeface="Times New Roman" charset="0"/>
                <a:cs typeface="+mn-cs"/>
              </a:rPr>
              <a:t> + 120</a:t>
            </a:r>
            <a:r>
              <a:rPr lang="en-US" sz="2000" i="1" smtClean="0">
                <a:latin typeface="Times New Roman" charset="0"/>
                <a:cs typeface="+mn-cs"/>
              </a:rPr>
              <a:t>x</a:t>
            </a:r>
            <a:r>
              <a:rPr lang="en-US" sz="2000" smtClean="0">
                <a:latin typeface="Times New Roman" charset="0"/>
                <a:cs typeface="+mn-cs"/>
              </a:rPr>
              <a:t> - 75.</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97000"/>
                                        </p:tgtEl>
                                        <p:attrNameLst>
                                          <p:attrName>style.visibility</p:attrName>
                                        </p:attrNameLst>
                                      </p:cBhvr>
                                      <p:to>
                                        <p:strVal val="visible"/>
                                      </p:to>
                                    </p:set>
                                    <p:anim calcmode="lin" valueType="num">
                                      <p:cBhvr>
                                        <p:cTn id="7" dur="500" fill="hold"/>
                                        <p:tgtEl>
                                          <p:spTgt spid="597000"/>
                                        </p:tgtEl>
                                        <p:attrNameLst>
                                          <p:attrName>ppt_w</p:attrName>
                                        </p:attrNameLst>
                                      </p:cBhvr>
                                      <p:tavLst>
                                        <p:tav tm="0">
                                          <p:val>
                                            <p:strVal val="#ppt_w*0.05"/>
                                          </p:val>
                                        </p:tav>
                                        <p:tav tm="100000">
                                          <p:val>
                                            <p:strVal val="#ppt_w"/>
                                          </p:val>
                                        </p:tav>
                                      </p:tavLst>
                                    </p:anim>
                                    <p:anim calcmode="lin" valueType="num">
                                      <p:cBhvr>
                                        <p:cTn id="8" dur="500" fill="hold"/>
                                        <p:tgtEl>
                                          <p:spTgt spid="597000"/>
                                        </p:tgtEl>
                                        <p:attrNameLst>
                                          <p:attrName>ppt_h</p:attrName>
                                        </p:attrNameLst>
                                      </p:cBhvr>
                                      <p:tavLst>
                                        <p:tav tm="0">
                                          <p:val>
                                            <p:strVal val="#ppt_h"/>
                                          </p:val>
                                        </p:tav>
                                        <p:tav tm="100000">
                                          <p:val>
                                            <p:strVal val="#ppt_h"/>
                                          </p:val>
                                        </p:tav>
                                      </p:tavLst>
                                    </p:anim>
                                    <p:anim calcmode="lin" valueType="num">
                                      <p:cBhvr>
                                        <p:cTn id="9" dur="500" fill="hold"/>
                                        <p:tgtEl>
                                          <p:spTgt spid="597000"/>
                                        </p:tgtEl>
                                        <p:attrNameLst>
                                          <p:attrName>ppt_x</p:attrName>
                                        </p:attrNameLst>
                                      </p:cBhvr>
                                      <p:tavLst>
                                        <p:tav tm="0">
                                          <p:val>
                                            <p:strVal val="#ppt_x-.2"/>
                                          </p:val>
                                        </p:tav>
                                        <p:tav tm="100000">
                                          <p:val>
                                            <p:strVal val="#ppt_x"/>
                                          </p:val>
                                        </p:tav>
                                      </p:tavLst>
                                    </p:anim>
                                    <p:anim calcmode="lin" valueType="num">
                                      <p:cBhvr>
                                        <p:cTn id="10" dur="500" fill="hold"/>
                                        <p:tgtEl>
                                          <p:spTgt spid="597000"/>
                                        </p:tgtEl>
                                        <p:attrNameLst>
                                          <p:attrName>ppt_y</p:attrName>
                                        </p:attrNameLst>
                                      </p:cBhvr>
                                      <p:tavLst>
                                        <p:tav tm="0">
                                          <p:val>
                                            <p:strVal val="#ppt_y"/>
                                          </p:val>
                                        </p:tav>
                                        <p:tav tm="100000">
                                          <p:val>
                                            <p:strVal val="#ppt_y"/>
                                          </p:val>
                                        </p:tav>
                                      </p:tavLst>
                                    </p:anim>
                                    <p:animEffect transition="in" filter="fade">
                                      <p:cBhvr>
                                        <p:cTn id="11" dur="500"/>
                                        <p:tgtEl>
                                          <p:spTgt spid="597000"/>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597003"/>
                                        </p:tgtEl>
                                        <p:attrNameLst>
                                          <p:attrName>style.visibility</p:attrName>
                                        </p:attrNameLst>
                                      </p:cBhvr>
                                      <p:to>
                                        <p:strVal val="visible"/>
                                      </p:to>
                                    </p:set>
                                    <p:anim calcmode="lin" valueType="num">
                                      <p:cBhvr>
                                        <p:cTn id="14" dur="500" fill="hold"/>
                                        <p:tgtEl>
                                          <p:spTgt spid="597003"/>
                                        </p:tgtEl>
                                        <p:attrNameLst>
                                          <p:attrName>ppt_w</p:attrName>
                                        </p:attrNameLst>
                                      </p:cBhvr>
                                      <p:tavLst>
                                        <p:tav tm="0">
                                          <p:val>
                                            <p:strVal val="#ppt_w*0.05"/>
                                          </p:val>
                                        </p:tav>
                                        <p:tav tm="100000">
                                          <p:val>
                                            <p:strVal val="#ppt_w"/>
                                          </p:val>
                                        </p:tav>
                                      </p:tavLst>
                                    </p:anim>
                                    <p:anim calcmode="lin" valueType="num">
                                      <p:cBhvr>
                                        <p:cTn id="15" dur="500" fill="hold"/>
                                        <p:tgtEl>
                                          <p:spTgt spid="597003"/>
                                        </p:tgtEl>
                                        <p:attrNameLst>
                                          <p:attrName>ppt_h</p:attrName>
                                        </p:attrNameLst>
                                      </p:cBhvr>
                                      <p:tavLst>
                                        <p:tav tm="0">
                                          <p:val>
                                            <p:strVal val="#ppt_h"/>
                                          </p:val>
                                        </p:tav>
                                        <p:tav tm="100000">
                                          <p:val>
                                            <p:strVal val="#ppt_h"/>
                                          </p:val>
                                        </p:tav>
                                      </p:tavLst>
                                    </p:anim>
                                    <p:anim calcmode="lin" valueType="num">
                                      <p:cBhvr>
                                        <p:cTn id="16" dur="500" fill="hold"/>
                                        <p:tgtEl>
                                          <p:spTgt spid="597003"/>
                                        </p:tgtEl>
                                        <p:attrNameLst>
                                          <p:attrName>ppt_x</p:attrName>
                                        </p:attrNameLst>
                                      </p:cBhvr>
                                      <p:tavLst>
                                        <p:tav tm="0">
                                          <p:val>
                                            <p:strVal val="#ppt_x-.2"/>
                                          </p:val>
                                        </p:tav>
                                        <p:tav tm="100000">
                                          <p:val>
                                            <p:strVal val="#ppt_x"/>
                                          </p:val>
                                        </p:tav>
                                      </p:tavLst>
                                    </p:anim>
                                    <p:anim calcmode="lin" valueType="num">
                                      <p:cBhvr>
                                        <p:cTn id="17" dur="500" fill="hold"/>
                                        <p:tgtEl>
                                          <p:spTgt spid="597003"/>
                                        </p:tgtEl>
                                        <p:attrNameLst>
                                          <p:attrName>ppt_y</p:attrName>
                                        </p:attrNameLst>
                                      </p:cBhvr>
                                      <p:tavLst>
                                        <p:tav tm="0">
                                          <p:val>
                                            <p:strVal val="#ppt_y"/>
                                          </p:val>
                                        </p:tav>
                                        <p:tav tm="100000">
                                          <p:val>
                                            <p:strVal val="#ppt_y"/>
                                          </p:val>
                                        </p:tav>
                                      </p:tavLst>
                                    </p:anim>
                                    <p:animEffect transition="in" filter="fade">
                                      <p:cBhvr>
                                        <p:cTn id="18" dur="500"/>
                                        <p:tgtEl>
                                          <p:spTgt spid="59700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4" presetClass="entr" presetSubtype="0" accel="100000" fill="hold" grpId="0" nodeType="clickEffect">
                                  <p:stCondLst>
                                    <p:cond delay="0"/>
                                  </p:stCondLst>
                                  <p:childTnLst>
                                    <p:set>
                                      <p:cBhvr>
                                        <p:cTn id="22" dur="1" fill="hold">
                                          <p:stCondLst>
                                            <p:cond delay="0"/>
                                          </p:stCondLst>
                                        </p:cTn>
                                        <p:tgtEl>
                                          <p:spTgt spid="597004"/>
                                        </p:tgtEl>
                                        <p:attrNameLst>
                                          <p:attrName>style.visibility</p:attrName>
                                        </p:attrNameLst>
                                      </p:cBhvr>
                                      <p:to>
                                        <p:strVal val="visible"/>
                                      </p:to>
                                    </p:set>
                                    <p:anim calcmode="lin" valueType="num">
                                      <p:cBhvr>
                                        <p:cTn id="23" dur="500" fill="hold"/>
                                        <p:tgtEl>
                                          <p:spTgt spid="597004"/>
                                        </p:tgtEl>
                                        <p:attrNameLst>
                                          <p:attrName>ppt_w</p:attrName>
                                        </p:attrNameLst>
                                      </p:cBhvr>
                                      <p:tavLst>
                                        <p:tav tm="0">
                                          <p:val>
                                            <p:strVal val="#ppt_w*0.05"/>
                                          </p:val>
                                        </p:tav>
                                        <p:tav tm="100000">
                                          <p:val>
                                            <p:strVal val="#ppt_w"/>
                                          </p:val>
                                        </p:tav>
                                      </p:tavLst>
                                    </p:anim>
                                    <p:anim calcmode="lin" valueType="num">
                                      <p:cBhvr>
                                        <p:cTn id="24" dur="500" fill="hold"/>
                                        <p:tgtEl>
                                          <p:spTgt spid="597004"/>
                                        </p:tgtEl>
                                        <p:attrNameLst>
                                          <p:attrName>ppt_h</p:attrName>
                                        </p:attrNameLst>
                                      </p:cBhvr>
                                      <p:tavLst>
                                        <p:tav tm="0">
                                          <p:val>
                                            <p:strVal val="#ppt_h"/>
                                          </p:val>
                                        </p:tav>
                                        <p:tav tm="100000">
                                          <p:val>
                                            <p:strVal val="#ppt_h"/>
                                          </p:val>
                                        </p:tav>
                                      </p:tavLst>
                                    </p:anim>
                                    <p:anim calcmode="lin" valueType="num">
                                      <p:cBhvr>
                                        <p:cTn id="25" dur="500" fill="hold"/>
                                        <p:tgtEl>
                                          <p:spTgt spid="597004"/>
                                        </p:tgtEl>
                                        <p:attrNameLst>
                                          <p:attrName>ppt_x</p:attrName>
                                        </p:attrNameLst>
                                      </p:cBhvr>
                                      <p:tavLst>
                                        <p:tav tm="0">
                                          <p:val>
                                            <p:strVal val="#ppt_x-.2"/>
                                          </p:val>
                                        </p:tav>
                                        <p:tav tm="100000">
                                          <p:val>
                                            <p:strVal val="#ppt_x"/>
                                          </p:val>
                                        </p:tav>
                                      </p:tavLst>
                                    </p:anim>
                                    <p:anim calcmode="lin" valueType="num">
                                      <p:cBhvr>
                                        <p:cTn id="26" dur="500" fill="hold"/>
                                        <p:tgtEl>
                                          <p:spTgt spid="597004"/>
                                        </p:tgtEl>
                                        <p:attrNameLst>
                                          <p:attrName>ppt_y</p:attrName>
                                        </p:attrNameLst>
                                      </p:cBhvr>
                                      <p:tavLst>
                                        <p:tav tm="0">
                                          <p:val>
                                            <p:strVal val="#ppt_y"/>
                                          </p:val>
                                        </p:tav>
                                        <p:tav tm="100000">
                                          <p:val>
                                            <p:strVal val="#ppt_y"/>
                                          </p:val>
                                        </p:tav>
                                      </p:tavLst>
                                    </p:anim>
                                    <p:animEffect transition="in" filter="fade">
                                      <p:cBhvr>
                                        <p:cTn id="27" dur="500"/>
                                        <p:tgtEl>
                                          <p:spTgt spid="59700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4" presetClass="entr" presetSubtype="0" accel="100000" fill="hold" grpId="0" nodeType="clickEffect">
                                  <p:stCondLst>
                                    <p:cond delay="0"/>
                                  </p:stCondLst>
                                  <p:childTnLst>
                                    <p:set>
                                      <p:cBhvr>
                                        <p:cTn id="31" dur="1" fill="hold">
                                          <p:stCondLst>
                                            <p:cond delay="0"/>
                                          </p:stCondLst>
                                        </p:cTn>
                                        <p:tgtEl>
                                          <p:spTgt spid="597005"/>
                                        </p:tgtEl>
                                        <p:attrNameLst>
                                          <p:attrName>style.visibility</p:attrName>
                                        </p:attrNameLst>
                                      </p:cBhvr>
                                      <p:to>
                                        <p:strVal val="visible"/>
                                      </p:to>
                                    </p:set>
                                    <p:anim calcmode="lin" valueType="num">
                                      <p:cBhvr>
                                        <p:cTn id="32" dur="500" fill="hold"/>
                                        <p:tgtEl>
                                          <p:spTgt spid="597005"/>
                                        </p:tgtEl>
                                        <p:attrNameLst>
                                          <p:attrName>ppt_w</p:attrName>
                                        </p:attrNameLst>
                                      </p:cBhvr>
                                      <p:tavLst>
                                        <p:tav tm="0">
                                          <p:val>
                                            <p:strVal val="#ppt_w*0.05"/>
                                          </p:val>
                                        </p:tav>
                                        <p:tav tm="100000">
                                          <p:val>
                                            <p:strVal val="#ppt_w"/>
                                          </p:val>
                                        </p:tav>
                                      </p:tavLst>
                                    </p:anim>
                                    <p:anim calcmode="lin" valueType="num">
                                      <p:cBhvr>
                                        <p:cTn id="33" dur="500" fill="hold"/>
                                        <p:tgtEl>
                                          <p:spTgt spid="597005"/>
                                        </p:tgtEl>
                                        <p:attrNameLst>
                                          <p:attrName>ppt_h</p:attrName>
                                        </p:attrNameLst>
                                      </p:cBhvr>
                                      <p:tavLst>
                                        <p:tav tm="0">
                                          <p:val>
                                            <p:strVal val="#ppt_h"/>
                                          </p:val>
                                        </p:tav>
                                        <p:tav tm="100000">
                                          <p:val>
                                            <p:strVal val="#ppt_h"/>
                                          </p:val>
                                        </p:tav>
                                      </p:tavLst>
                                    </p:anim>
                                    <p:anim calcmode="lin" valueType="num">
                                      <p:cBhvr>
                                        <p:cTn id="34" dur="500" fill="hold"/>
                                        <p:tgtEl>
                                          <p:spTgt spid="597005"/>
                                        </p:tgtEl>
                                        <p:attrNameLst>
                                          <p:attrName>ppt_x</p:attrName>
                                        </p:attrNameLst>
                                      </p:cBhvr>
                                      <p:tavLst>
                                        <p:tav tm="0">
                                          <p:val>
                                            <p:strVal val="#ppt_x-.2"/>
                                          </p:val>
                                        </p:tav>
                                        <p:tav tm="100000">
                                          <p:val>
                                            <p:strVal val="#ppt_x"/>
                                          </p:val>
                                        </p:tav>
                                      </p:tavLst>
                                    </p:anim>
                                    <p:anim calcmode="lin" valueType="num">
                                      <p:cBhvr>
                                        <p:cTn id="35" dur="500" fill="hold"/>
                                        <p:tgtEl>
                                          <p:spTgt spid="597005"/>
                                        </p:tgtEl>
                                        <p:attrNameLst>
                                          <p:attrName>ppt_y</p:attrName>
                                        </p:attrNameLst>
                                      </p:cBhvr>
                                      <p:tavLst>
                                        <p:tav tm="0">
                                          <p:val>
                                            <p:strVal val="#ppt_y"/>
                                          </p:val>
                                        </p:tav>
                                        <p:tav tm="100000">
                                          <p:val>
                                            <p:strVal val="#ppt_y"/>
                                          </p:val>
                                        </p:tav>
                                      </p:tavLst>
                                    </p:anim>
                                    <p:animEffect transition="in" filter="fade">
                                      <p:cBhvr>
                                        <p:cTn id="36" dur="500"/>
                                        <p:tgtEl>
                                          <p:spTgt spid="59700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4" presetClass="entr" presetSubtype="0" accel="100000" fill="hold" grpId="0" nodeType="clickEffect">
                                  <p:stCondLst>
                                    <p:cond delay="0"/>
                                  </p:stCondLst>
                                  <p:childTnLst>
                                    <p:set>
                                      <p:cBhvr>
                                        <p:cTn id="40" dur="1" fill="hold">
                                          <p:stCondLst>
                                            <p:cond delay="0"/>
                                          </p:stCondLst>
                                        </p:cTn>
                                        <p:tgtEl>
                                          <p:spTgt spid="597006"/>
                                        </p:tgtEl>
                                        <p:attrNameLst>
                                          <p:attrName>style.visibility</p:attrName>
                                        </p:attrNameLst>
                                      </p:cBhvr>
                                      <p:to>
                                        <p:strVal val="visible"/>
                                      </p:to>
                                    </p:set>
                                    <p:anim calcmode="lin" valueType="num">
                                      <p:cBhvr>
                                        <p:cTn id="41" dur="500" fill="hold"/>
                                        <p:tgtEl>
                                          <p:spTgt spid="597006"/>
                                        </p:tgtEl>
                                        <p:attrNameLst>
                                          <p:attrName>ppt_w</p:attrName>
                                        </p:attrNameLst>
                                      </p:cBhvr>
                                      <p:tavLst>
                                        <p:tav tm="0">
                                          <p:val>
                                            <p:strVal val="#ppt_w*0.05"/>
                                          </p:val>
                                        </p:tav>
                                        <p:tav tm="100000">
                                          <p:val>
                                            <p:strVal val="#ppt_w"/>
                                          </p:val>
                                        </p:tav>
                                      </p:tavLst>
                                    </p:anim>
                                    <p:anim calcmode="lin" valueType="num">
                                      <p:cBhvr>
                                        <p:cTn id="42" dur="500" fill="hold"/>
                                        <p:tgtEl>
                                          <p:spTgt spid="597006"/>
                                        </p:tgtEl>
                                        <p:attrNameLst>
                                          <p:attrName>ppt_h</p:attrName>
                                        </p:attrNameLst>
                                      </p:cBhvr>
                                      <p:tavLst>
                                        <p:tav tm="0">
                                          <p:val>
                                            <p:strVal val="#ppt_h"/>
                                          </p:val>
                                        </p:tav>
                                        <p:tav tm="100000">
                                          <p:val>
                                            <p:strVal val="#ppt_h"/>
                                          </p:val>
                                        </p:tav>
                                      </p:tavLst>
                                    </p:anim>
                                    <p:anim calcmode="lin" valueType="num">
                                      <p:cBhvr>
                                        <p:cTn id="43" dur="500" fill="hold"/>
                                        <p:tgtEl>
                                          <p:spTgt spid="597006"/>
                                        </p:tgtEl>
                                        <p:attrNameLst>
                                          <p:attrName>ppt_x</p:attrName>
                                        </p:attrNameLst>
                                      </p:cBhvr>
                                      <p:tavLst>
                                        <p:tav tm="0">
                                          <p:val>
                                            <p:strVal val="#ppt_x-.2"/>
                                          </p:val>
                                        </p:tav>
                                        <p:tav tm="100000">
                                          <p:val>
                                            <p:strVal val="#ppt_x"/>
                                          </p:val>
                                        </p:tav>
                                      </p:tavLst>
                                    </p:anim>
                                    <p:anim calcmode="lin" valueType="num">
                                      <p:cBhvr>
                                        <p:cTn id="44" dur="500" fill="hold"/>
                                        <p:tgtEl>
                                          <p:spTgt spid="597006"/>
                                        </p:tgtEl>
                                        <p:attrNameLst>
                                          <p:attrName>ppt_y</p:attrName>
                                        </p:attrNameLst>
                                      </p:cBhvr>
                                      <p:tavLst>
                                        <p:tav tm="0">
                                          <p:val>
                                            <p:strVal val="#ppt_y"/>
                                          </p:val>
                                        </p:tav>
                                        <p:tav tm="100000">
                                          <p:val>
                                            <p:strVal val="#ppt_y"/>
                                          </p:val>
                                        </p:tav>
                                      </p:tavLst>
                                    </p:anim>
                                    <p:animEffect transition="in" filter="fade">
                                      <p:cBhvr>
                                        <p:cTn id="45" dur="500"/>
                                        <p:tgtEl>
                                          <p:spTgt spid="5970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7000" grpId="0"/>
      <p:bldP spid="597003" grpId="0"/>
      <p:bldP spid="597004" grpId="0"/>
      <p:bldP spid="597005" grpId="0"/>
      <p:bldP spid="597006" grpId="0"/>
    </p:bld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8018"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Taxes, Profit, and Revenue</a:t>
            </a:r>
          </a:p>
        </p:txBody>
      </p:sp>
      <p:sp>
        <p:nvSpPr>
          <p:cNvPr id="598019" name="Text Box 3"/>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98021" name="Text Box 5" descr="Blue tissue paper"/>
          <p:cNvSpPr txBox="1">
            <a:spLocks noChangeArrowheads="1"/>
          </p:cNvSpPr>
          <p:nvPr/>
        </p:nvSpPr>
        <p:spPr bwMode="auto">
          <a:xfrm>
            <a:off x="609600" y="1600200"/>
            <a:ext cx="8305800" cy="7016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We can now differentiate </a:t>
            </a:r>
            <a:r>
              <a:rPr lang="en-US" sz="2000" i="1" smtClean="0">
                <a:latin typeface="Times New Roman" charset="0"/>
                <a:cs typeface="+mn-cs"/>
              </a:rPr>
              <a:t>P</a:t>
            </a:r>
            <a:r>
              <a:rPr lang="en-US" sz="2000" smtClean="0">
                <a:latin typeface="Times New Roman" charset="0"/>
                <a:cs typeface="+mn-cs"/>
              </a:rPr>
              <a:t>(</a:t>
            </a:r>
            <a:r>
              <a:rPr lang="en-US" sz="2000" i="1" smtClean="0">
                <a:latin typeface="Times New Roman" charset="0"/>
                <a:cs typeface="+mn-cs"/>
              </a:rPr>
              <a:t>x</a:t>
            </a:r>
            <a:r>
              <a:rPr lang="en-US" sz="2000" smtClean="0">
                <a:latin typeface="Times New Roman" charset="0"/>
                <a:cs typeface="+mn-cs"/>
              </a:rPr>
              <a:t>) and then find the value of </a:t>
            </a:r>
            <a:r>
              <a:rPr lang="en-US" sz="2000" i="1" smtClean="0">
                <a:latin typeface="Times New Roman" charset="0"/>
                <a:cs typeface="+mn-cs"/>
              </a:rPr>
              <a:t>x</a:t>
            </a:r>
            <a:r>
              <a:rPr lang="en-US" sz="2000" smtClean="0">
                <a:latin typeface="Times New Roman" charset="0"/>
                <a:cs typeface="+mn-cs"/>
              </a:rPr>
              <a:t> for which </a:t>
            </a:r>
            <a:r>
              <a:rPr lang="en-US" sz="2000" i="1" smtClean="0">
                <a:latin typeface="Times New Roman" charset="0"/>
                <a:cs typeface="+mn-cs"/>
              </a:rPr>
              <a:t>P</a:t>
            </a:r>
            <a:r>
              <a:rPr lang="en-US" sz="2000" smtClean="0">
                <a:latin typeface="Times New Roman" charset="0"/>
                <a:cs typeface="+mn-cs"/>
              </a:rPr>
              <a:t> is maximized.</a:t>
            </a:r>
          </a:p>
        </p:txBody>
      </p:sp>
      <p:sp>
        <p:nvSpPr>
          <p:cNvPr id="598022" name="Text Box 6" descr="Blue tissue paper"/>
          <p:cNvSpPr txBox="1">
            <a:spLocks noChangeArrowheads="1"/>
          </p:cNvSpPr>
          <p:nvPr/>
        </p:nvSpPr>
        <p:spPr bwMode="auto">
          <a:xfrm>
            <a:off x="152400" y="1219200"/>
            <a:ext cx="1600200" cy="366713"/>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smtClean="0">
                <a:effectLst>
                  <a:outerShdw blurRad="38100" dist="38100" dir="2700000" algn="tl">
                    <a:srgbClr val="DDDDDD"/>
                  </a:outerShdw>
                </a:effectLst>
                <a:latin typeface="Batang" charset="0"/>
                <a:cs typeface="+mn-cs"/>
              </a:rPr>
              <a:t>CONTINUED</a:t>
            </a:r>
          </a:p>
        </p:txBody>
      </p:sp>
      <p:graphicFrame>
        <p:nvGraphicFramePr>
          <p:cNvPr id="598023" name="Object 7"/>
          <p:cNvGraphicFramePr>
            <a:graphicFrameLocks noChangeAspect="1"/>
          </p:cNvGraphicFramePr>
          <p:nvPr/>
        </p:nvGraphicFramePr>
        <p:xfrm>
          <a:off x="1482725" y="2386013"/>
          <a:ext cx="2200275" cy="341312"/>
        </p:xfrm>
        <a:graphic>
          <a:graphicData uri="http://schemas.openxmlformats.org/presentationml/2006/ole">
            <mc:AlternateContent xmlns:mc="http://schemas.openxmlformats.org/markup-compatibility/2006">
              <mc:Choice xmlns:v="urn:schemas-microsoft-com:vml" Requires="v">
                <p:oleObj spid="_x0000_s121922" name="Equation" r:id="rId4" imgW="1485900" imgH="228600" progId="Equation.3">
                  <p:embed/>
                </p:oleObj>
              </mc:Choice>
              <mc:Fallback>
                <p:oleObj name="Equation" r:id="rId4" imgW="1485900" imgH="2286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2725" y="2386013"/>
                        <a:ext cx="2200275" cy="3413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98024" name="Text Box 8" descr="Blue tissue paper"/>
          <p:cNvSpPr txBox="1">
            <a:spLocks noChangeArrowheads="1"/>
          </p:cNvSpPr>
          <p:nvPr/>
        </p:nvSpPr>
        <p:spPr bwMode="auto">
          <a:xfrm>
            <a:off x="5565775" y="2346325"/>
            <a:ext cx="2892425"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This is the profit function.</a:t>
            </a:r>
          </a:p>
        </p:txBody>
      </p:sp>
      <p:sp>
        <p:nvSpPr>
          <p:cNvPr id="598025" name="Text Box 9" descr="Blue tissue paper"/>
          <p:cNvSpPr txBox="1">
            <a:spLocks noChangeArrowheads="1"/>
          </p:cNvSpPr>
          <p:nvPr/>
        </p:nvSpPr>
        <p:spPr bwMode="auto">
          <a:xfrm>
            <a:off x="5565775" y="2786063"/>
            <a:ext cx="1597025"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Differentiate.</a:t>
            </a:r>
          </a:p>
        </p:txBody>
      </p:sp>
      <p:sp>
        <p:nvSpPr>
          <p:cNvPr id="598026" name="Text Box 10" descr="Blue tissue paper"/>
          <p:cNvSpPr txBox="1">
            <a:spLocks noChangeArrowheads="1"/>
          </p:cNvSpPr>
          <p:nvPr/>
        </p:nvSpPr>
        <p:spPr bwMode="auto">
          <a:xfrm>
            <a:off x="5565775" y="3243263"/>
            <a:ext cx="3044825"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Set this equation equal to 0.</a:t>
            </a:r>
          </a:p>
        </p:txBody>
      </p:sp>
      <p:sp>
        <p:nvSpPr>
          <p:cNvPr id="598027" name="Text Box 11" descr="Blue tissue paper"/>
          <p:cNvSpPr txBox="1">
            <a:spLocks noChangeArrowheads="1"/>
          </p:cNvSpPr>
          <p:nvPr/>
        </p:nvSpPr>
        <p:spPr bwMode="auto">
          <a:xfrm>
            <a:off x="5565775" y="3717925"/>
            <a:ext cx="1444625"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Solve for </a:t>
            </a:r>
            <a:r>
              <a:rPr lang="en-US" sz="2000" i="1" smtClean="0">
                <a:latin typeface="Times New Roman" charset="0"/>
                <a:cs typeface="+mn-cs"/>
              </a:rPr>
              <a:t>x</a:t>
            </a:r>
            <a:r>
              <a:rPr lang="en-US" sz="2000" smtClean="0">
                <a:latin typeface="Times New Roman" charset="0"/>
                <a:cs typeface="+mn-cs"/>
              </a:rPr>
              <a:t>.</a:t>
            </a:r>
          </a:p>
        </p:txBody>
      </p:sp>
      <p:graphicFrame>
        <p:nvGraphicFramePr>
          <p:cNvPr id="598028" name="Object 12"/>
          <p:cNvGraphicFramePr>
            <a:graphicFrameLocks noChangeAspect="1"/>
          </p:cNvGraphicFramePr>
          <p:nvPr/>
        </p:nvGraphicFramePr>
        <p:xfrm>
          <a:off x="1428750" y="2811463"/>
          <a:ext cx="1619250" cy="322262"/>
        </p:xfrm>
        <a:graphic>
          <a:graphicData uri="http://schemas.openxmlformats.org/presentationml/2006/ole">
            <mc:AlternateContent xmlns:mc="http://schemas.openxmlformats.org/markup-compatibility/2006">
              <mc:Choice xmlns:v="urn:schemas-microsoft-com:vml" Requires="v">
                <p:oleObj spid="_x0000_s121923" name="Equation" r:id="rId6" imgW="1091726" imgH="215806" progId="Equation.3">
                  <p:embed/>
                </p:oleObj>
              </mc:Choice>
              <mc:Fallback>
                <p:oleObj name="Equation" r:id="rId6" imgW="1091726" imgH="215806" progId="Equation.3">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8750" y="2811463"/>
                        <a:ext cx="1619250" cy="3222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98029" name="Object 13"/>
          <p:cNvGraphicFramePr>
            <a:graphicFrameLocks noChangeAspect="1"/>
          </p:cNvGraphicFramePr>
          <p:nvPr/>
        </p:nvGraphicFramePr>
        <p:xfrm>
          <a:off x="968375" y="3341688"/>
          <a:ext cx="1317625" cy="265112"/>
        </p:xfrm>
        <a:graphic>
          <a:graphicData uri="http://schemas.openxmlformats.org/presentationml/2006/ole">
            <mc:AlternateContent xmlns:mc="http://schemas.openxmlformats.org/markup-compatibility/2006">
              <mc:Choice xmlns:v="urn:schemas-microsoft-com:vml" Requires="v">
                <p:oleObj spid="_x0000_s121924" name="Equation" r:id="rId8" imgW="888614" imgH="177723" progId="Equation.3">
                  <p:embed/>
                </p:oleObj>
              </mc:Choice>
              <mc:Fallback>
                <p:oleObj name="Equation" r:id="rId8" imgW="888614" imgH="177723" progId="Equation.3">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8375" y="3341688"/>
                        <a:ext cx="1317625" cy="2651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98030" name="Object 14"/>
          <p:cNvGraphicFramePr>
            <a:graphicFrameLocks noChangeAspect="1"/>
          </p:cNvGraphicFramePr>
          <p:nvPr/>
        </p:nvGraphicFramePr>
        <p:xfrm>
          <a:off x="1773238" y="3789363"/>
          <a:ext cx="639762" cy="265112"/>
        </p:xfrm>
        <a:graphic>
          <a:graphicData uri="http://schemas.openxmlformats.org/presentationml/2006/ole">
            <mc:AlternateContent xmlns:mc="http://schemas.openxmlformats.org/markup-compatibility/2006">
              <mc:Choice xmlns:v="urn:schemas-microsoft-com:vml" Requires="v">
                <p:oleObj spid="_x0000_s121925" name="Equation" r:id="rId10" imgW="431425" imgH="177646" progId="Equation.3">
                  <p:embed/>
                </p:oleObj>
              </mc:Choice>
              <mc:Fallback>
                <p:oleObj name="Equation" r:id="rId10" imgW="431425" imgH="177646" progId="Equation.3">
                  <p:embed/>
                  <p:pic>
                    <p:nvPicPr>
                      <p:cNvPr id="0"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73238" y="3789363"/>
                        <a:ext cx="639762" cy="2651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98031" name="Text Box 15" descr="Blue tissue paper"/>
          <p:cNvSpPr txBox="1">
            <a:spLocks noChangeArrowheads="1"/>
          </p:cNvSpPr>
          <p:nvPr/>
        </p:nvSpPr>
        <p:spPr bwMode="auto">
          <a:xfrm>
            <a:off x="609600" y="4191000"/>
            <a:ext cx="8305800" cy="10064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Therefore, profit is maximized when </a:t>
            </a:r>
            <a:r>
              <a:rPr lang="en-US" sz="2000" i="1" smtClean="0">
                <a:latin typeface="Times New Roman" charset="0"/>
                <a:cs typeface="+mn-cs"/>
              </a:rPr>
              <a:t>x</a:t>
            </a:r>
            <a:r>
              <a:rPr lang="en-US" sz="2000" smtClean="0">
                <a:latin typeface="Times New Roman" charset="0"/>
                <a:cs typeface="+mn-cs"/>
              </a:rPr>
              <a:t> = 30.  Now we will determine the corresponding price per unit.  To do this, we will evaluate the demand equation </a:t>
            </a:r>
            <a:r>
              <a:rPr lang="en-US" sz="2000" i="1" smtClean="0">
                <a:latin typeface="Times New Roman" charset="0"/>
                <a:cs typeface="+mn-cs"/>
              </a:rPr>
              <a:t>p</a:t>
            </a:r>
            <a:r>
              <a:rPr lang="en-US" sz="2000" smtClean="0">
                <a:latin typeface="Times New Roman" charset="0"/>
                <a:cs typeface="+mn-cs"/>
              </a:rPr>
              <a:t> at </a:t>
            </a:r>
            <a:r>
              <a:rPr lang="en-US" sz="2000" i="1" smtClean="0">
                <a:latin typeface="Times New Roman" charset="0"/>
                <a:cs typeface="+mn-cs"/>
              </a:rPr>
              <a:t>x</a:t>
            </a:r>
            <a:r>
              <a:rPr lang="en-US" sz="2000" smtClean="0">
                <a:latin typeface="Times New Roman" charset="0"/>
                <a:cs typeface="+mn-cs"/>
              </a:rPr>
              <a:t> = 30.</a:t>
            </a:r>
          </a:p>
        </p:txBody>
      </p:sp>
      <p:sp>
        <p:nvSpPr>
          <p:cNvPr id="598032" name="Text Box 16" descr="Blue tissue paper"/>
          <p:cNvSpPr txBox="1">
            <a:spLocks noChangeArrowheads="1"/>
          </p:cNvSpPr>
          <p:nvPr/>
        </p:nvSpPr>
        <p:spPr bwMode="auto">
          <a:xfrm>
            <a:off x="3733800" y="5181600"/>
            <a:ext cx="1752600"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p</a:t>
            </a:r>
            <a:r>
              <a:rPr lang="en-US" sz="2000" smtClean="0">
                <a:latin typeface="Times New Roman" charset="0"/>
                <a:cs typeface="+mn-cs"/>
              </a:rPr>
              <a:t>(</a:t>
            </a:r>
            <a:r>
              <a:rPr lang="en-US" sz="2000" i="1" smtClean="0">
                <a:latin typeface="Times New Roman" charset="0"/>
                <a:cs typeface="+mn-cs"/>
              </a:rPr>
              <a:t>x</a:t>
            </a:r>
            <a:r>
              <a:rPr lang="en-US" sz="2000" smtClean="0">
                <a:latin typeface="Times New Roman" charset="0"/>
                <a:cs typeface="+mn-cs"/>
              </a:rPr>
              <a:t>) = 200 – 3</a:t>
            </a:r>
            <a:r>
              <a:rPr lang="en-US" sz="2000" i="1" smtClean="0">
                <a:latin typeface="Times New Roman" charset="0"/>
                <a:cs typeface="+mn-cs"/>
              </a:rPr>
              <a:t>x</a:t>
            </a:r>
          </a:p>
        </p:txBody>
      </p:sp>
      <p:sp>
        <p:nvSpPr>
          <p:cNvPr id="598033" name="Text Box 17" descr="Blue tissue paper"/>
          <p:cNvSpPr txBox="1">
            <a:spLocks noChangeArrowheads="1"/>
          </p:cNvSpPr>
          <p:nvPr/>
        </p:nvSpPr>
        <p:spPr bwMode="auto">
          <a:xfrm>
            <a:off x="3590925" y="5548313"/>
            <a:ext cx="2867025"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p</a:t>
            </a:r>
            <a:r>
              <a:rPr lang="en-US" sz="2000" smtClean="0">
                <a:latin typeface="Times New Roman" charset="0"/>
                <a:cs typeface="+mn-cs"/>
              </a:rPr>
              <a:t>(30) = 200 – 3(30) = 110</a:t>
            </a:r>
            <a:endParaRPr lang="en-US" sz="2000" i="1" smtClean="0">
              <a:latin typeface="Times New Roman" charset="0"/>
              <a:cs typeface="+mn-cs"/>
            </a:endParaRPr>
          </a:p>
        </p:txBody>
      </p:sp>
      <p:sp>
        <p:nvSpPr>
          <p:cNvPr id="598034" name="Text Box 18" descr="Blue tissue paper"/>
          <p:cNvSpPr txBox="1">
            <a:spLocks noChangeArrowheads="1"/>
          </p:cNvSpPr>
          <p:nvPr/>
        </p:nvSpPr>
        <p:spPr bwMode="auto">
          <a:xfrm>
            <a:off x="609600" y="6003925"/>
            <a:ext cx="6248400"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So the price per unit that maximizes profit is $110 per unit.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598023"/>
                                        </p:tgtEl>
                                        <p:attrNameLst>
                                          <p:attrName>style.visibility</p:attrName>
                                        </p:attrNameLst>
                                      </p:cBhvr>
                                      <p:to>
                                        <p:strVal val="visible"/>
                                      </p:to>
                                    </p:set>
                                    <p:anim calcmode="lin" valueType="num">
                                      <p:cBhvr>
                                        <p:cTn id="7" dur="500" fill="hold"/>
                                        <p:tgtEl>
                                          <p:spTgt spid="598023"/>
                                        </p:tgtEl>
                                        <p:attrNameLst>
                                          <p:attrName>ppt_w</p:attrName>
                                        </p:attrNameLst>
                                      </p:cBhvr>
                                      <p:tavLst>
                                        <p:tav tm="0">
                                          <p:val>
                                            <p:strVal val="#ppt_w*0.05"/>
                                          </p:val>
                                        </p:tav>
                                        <p:tav tm="100000">
                                          <p:val>
                                            <p:strVal val="#ppt_w"/>
                                          </p:val>
                                        </p:tav>
                                      </p:tavLst>
                                    </p:anim>
                                    <p:anim calcmode="lin" valueType="num">
                                      <p:cBhvr>
                                        <p:cTn id="8" dur="500" fill="hold"/>
                                        <p:tgtEl>
                                          <p:spTgt spid="598023"/>
                                        </p:tgtEl>
                                        <p:attrNameLst>
                                          <p:attrName>ppt_h</p:attrName>
                                        </p:attrNameLst>
                                      </p:cBhvr>
                                      <p:tavLst>
                                        <p:tav tm="0">
                                          <p:val>
                                            <p:strVal val="#ppt_h"/>
                                          </p:val>
                                        </p:tav>
                                        <p:tav tm="100000">
                                          <p:val>
                                            <p:strVal val="#ppt_h"/>
                                          </p:val>
                                        </p:tav>
                                      </p:tavLst>
                                    </p:anim>
                                    <p:anim calcmode="lin" valueType="num">
                                      <p:cBhvr>
                                        <p:cTn id="9" dur="500" fill="hold"/>
                                        <p:tgtEl>
                                          <p:spTgt spid="598023"/>
                                        </p:tgtEl>
                                        <p:attrNameLst>
                                          <p:attrName>ppt_x</p:attrName>
                                        </p:attrNameLst>
                                      </p:cBhvr>
                                      <p:tavLst>
                                        <p:tav tm="0">
                                          <p:val>
                                            <p:strVal val="#ppt_x-.2"/>
                                          </p:val>
                                        </p:tav>
                                        <p:tav tm="100000">
                                          <p:val>
                                            <p:strVal val="#ppt_x"/>
                                          </p:val>
                                        </p:tav>
                                      </p:tavLst>
                                    </p:anim>
                                    <p:anim calcmode="lin" valueType="num">
                                      <p:cBhvr>
                                        <p:cTn id="10" dur="500" fill="hold"/>
                                        <p:tgtEl>
                                          <p:spTgt spid="598023"/>
                                        </p:tgtEl>
                                        <p:attrNameLst>
                                          <p:attrName>ppt_y</p:attrName>
                                        </p:attrNameLst>
                                      </p:cBhvr>
                                      <p:tavLst>
                                        <p:tav tm="0">
                                          <p:val>
                                            <p:strVal val="#ppt_y"/>
                                          </p:val>
                                        </p:tav>
                                        <p:tav tm="100000">
                                          <p:val>
                                            <p:strVal val="#ppt_y"/>
                                          </p:val>
                                        </p:tav>
                                      </p:tavLst>
                                    </p:anim>
                                    <p:animEffect transition="in" filter="fade">
                                      <p:cBhvr>
                                        <p:cTn id="11" dur="500"/>
                                        <p:tgtEl>
                                          <p:spTgt spid="598023"/>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598024"/>
                                        </p:tgtEl>
                                        <p:attrNameLst>
                                          <p:attrName>style.visibility</p:attrName>
                                        </p:attrNameLst>
                                      </p:cBhvr>
                                      <p:to>
                                        <p:strVal val="visible"/>
                                      </p:to>
                                    </p:set>
                                    <p:anim calcmode="lin" valueType="num">
                                      <p:cBhvr>
                                        <p:cTn id="14" dur="500" fill="hold"/>
                                        <p:tgtEl>
                                          <p:spTgt spid="598024"/>
                                        </p:tgtEl>
                                        <p:attrNameLst>
                                          <p:attrName>ppt_w</p:attrName>
                                        </p:attrNameLst>
                                      </p:cBhvr>
                                      <p:tavLst>
                                        <p:tav tm="0">
                                          <p:val>
                                            <p:strVal val="#ppt_w*0.05"/>
                                          </p:val>
                                        </p:tav>
                                        <p:tav tm="100000">
                                          <p:val>
                                            <p:strVal val="#ppt_w"/>
                                          </p:val>
                                        </p:tav>
                                      </p:tavLst>
                                    </p:anim>
                                    <p:anim calcmode="lin" valueType="num">
                                      <p:cBhvr>
                                        <p:cTn id="15" dur="500" fill="hold"/>
                                        <p:tgtEl>
                                          <p:spTgt spid="598024"/>
                                        </p:tgtEl>
                                        <p:attrNameLst>
                                          <p:attrName>ppt_h</p:attrName>
                                        </p:attrNameLst>
                                      </p:cBhvr>
                                      <p:tavLst>
                                        <p:tav tm="0">
                                          <p:val>
                                            <p:strVal val="#ppt_h"/>
                                          </p:val>
                                        </p:tav>
                                        <p:tav tm="100000">
                                          <p:val>
                                            <p:strVal val="#ppt_h"/>
                                          </p:val>
                                        </p:tav>
                                      </p:tavLst>
                                    </p:anim>
                                    <p:anim calcmode="lin" valueType="num">
                                      <p:cBhvr>
                                        <p:cTn id="16" dur="500" fill="hold"/>
                                        <p:tgtEl>
                                          <p:spTgt spid="598024"/>
                                        </p:tgtEl>
                                        <p:attrNameLst>
                                          <p:attrName>ppt_x</p:attrName>
                                        </p:attrNameLst>
                                      </p:cBhvr>
                                      <p:tavLst>
                                        <p:tav tm="0">
                                          <p:val>
                                            <p:strVal val="#ppt_x-.2"/>
                                          </p:val>
                                        </p:tav>
                                        <p:tav tm="100000">
                                          <p:val>
                                            <p:strVal val="#ppt_x"/>
                                          </p:val>
                                        </p:tav>
                                      </p:tavLst>
                                    </p:anim>
                                    <p:anim calcmode="lin" valueType="num">
                                      <p:cBhvr>
                                        <p:cTn id="17" dur="500" fill="hold"/>
                                        <p:tgtEl>
                                          <p:spTgt spid="598024"/>
                                        </p:tgtEl>
                                        <p:attrNameLst>
                                          <p:attrName>ppt_y</p:attrName>
                                        </p:attrNameLst>
                                      </p:cBhvr>
                                      <p:tavLst>
                                        <p:tav tm="0">
                                          <p:val>
                                            <p:strVal val="#ppt_y"/>
                                          </p:val>
                                        </p:tav>
                                        <p:tav tm="100000">
                                          <p:val>
                                            <p:strVal val="#ppt_y"/>
                                          </p:val>
                                        </p:tav>
                                      </p:tavLst>
                                    </p:anim>
                                    <p:animEffect transition="in" filter="fade">
                                      <p:cBhvr>
                                        <p:cTn id="18" dur="500"/>
                                        <p:tgtEl>
                                          <p:spTgt spid="59802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4" presetClass="entr" presetSubtype="0" accel="100000" fill="hold" nodeType="clickEffect">
                                  <p:stCondLst>
                                    <p:cond delay="0"/>
                                  </p:stCondLst>
                                  <p:childTnLst>
                                    <p:set>
                                      <p:cBhvr>
                                        <p:cTn id="22" dur="1" fill="hold">
                                          <p:stCondLst>
                                            <p:cond delay="0"/>
                                          </p:stCondLst>
                                        </p:cTn>
                                        <p:tgtEl>
                                          <p:spTgt spid="598028"/>
                                        </p:tgtEl>
                                        <p:attrNameLst>
                                          <p:attrName>style.visibility</p:attrName>
                                        </p:attrNameLst>
                                      </p:cBhvr>
                                      <p:to>
                                        <p:strVal val="visible"/>
                                      </p:to>
                                    </p:set>
                                    <p:anim calcmode="lin" valueType="num">
                                      <p:cBhvr>
                                        <p:cTn id="23" dur="500" fill="hold"/>
                                        <p:tgtEl>
                                          <p:spTgt spid="598028"/>
                                        </p:tgtEl>
                                        <p:attrNameLst>
                                          <p:attrName>ppt_w</p:attrName>
                                        </p:attrNameLst>
                                      </p:cBhvr>
                                      <p:tavLst>
                                        <p:tav tm="0">
                                          <p:val>
                                            <p:strVal val="#ppt_w*0.05"/>
                                          </p:val>
                                        </p:tav>
                                        <p:tav tm="100000">
                                          <p:val>
                                            <p:strVal val="#ppt_w"/>
                                          </p:val>
                                        </p:tav>
                                      </p:tavLst>
                                    </p:anim>
                                    <p:anim calcmode="lin" valueType="num">
                                      <p:cBhvr>
                                        <p:cTn id="24" dur="500" fill="hold"/>
                                        <p:tgtEl>
                                          <p:spTgt spid="598028"/>
                                        </p:tgtEl>
                                        <p:attrNameLst>
                                          <p:attrName>ppt_h</p:attrName>
                                        </p:attrNameLst>
                                      </p:cBhvr>
                                      <p:tavLst>
                                        <p:tav tm="0">
                                          <p:val>
                                            <p:strVal val="#ppt_h"/>
                                          </p:val>
                                        </p:tav>
                                        <p:tav tm="100000">
                                          <p:val>
                                            <p:strVal val="#ppt_h"/>
                                          </p:val>
                                        </p:tav>
                                      </p:tavLst>
                                    </p:anim>
                                    <p:anim calcmode="lin" valueType="num">
                                      <p:cBhvr>
                                        <p:cTn id="25" dur="500" fill="hold"/>
                                        <p:tgtEl>
                                          <p:spTgt spid="598028"/>
                                        </p:tgtEl>
                                        <p:attrNameLst>
                                          <p:attrName>ppt_x</p:attrName>
                                        </p:attrNameLst>
                                      </p:cBhvr>
                                      <p:tavLst>
                                        <p:tav tm="0">
                                          <p:val>
                                            <p:strVal val="#ppt_x-.2"/>
                                          </p:val>
                                        </p:tav>
                                        <p:tav tm="100000">
                                          <p:val>
                                            <p:strVal val="#ppt_x"/>
                                          </p:val>
                                        </p:tav>
                                      </p:tavLst>
                                    </p:anim>
                                    <p:anim calcmode="lin" valueType="num">
                                      <p:cBhvr>
                                        <p:cTn id="26" dur="500" fill="hold"/>
                                        <p:tgtEl>
                                          <p:spTgt spid="598028"/>
                                        </p:tgtEl>
                                        <p:attrNameLst>
                                          <p:attrName>ppt_y</p:attrName>
                                        </p:attrNameLst>
                                      </p:cBhvr>
                                      <p:tavLst>
                                        <p:tav tm="0">
                                          <p:val>
                                            <p:strVal val="#ppt_y"/>
                                          </p:val>
                                        </p:tav>
                                        <p:tav tm="100000">
                                          <p:val>
                                            <p:strVal val="#ppt_y"/>
                                          </p:val>
                                        </p:tav>
                                      </p:tavLst>
                                    </p:anim>
                                    <p:animEffect transition="in" filter="fade">
                                      <p:cBhvr>
                                        <p:cTn id="27" dur="500"/>
                                        <p:tgtEl>
                                          <p:spTgt spid="598028"/>
                                        </p:tgtEl>
                                      </p:cBhvr>
                                    </p:animEffect>
                                  </p:childTnLst>
                                </p:cTn>
                              </p:par>
                              <p:par>
                                <p:cTn id="28" presetID="54" presetClass="entr" presetSubtype="0" accel="100000" fill="hold" grpId="0" nodeType="withEffect">
                                  <p:stCondLst>
                                    <p:cond delay="0"/>
                                  </p:stCondLst>
                                  <p:childTnLst>
                                    <p:set>
                                      <p:cBhvr>
                                        <p:cTn id="29" dur="1" fill="hold">
                                          <p:stCondLst>
                                            <p:cond delay="0"/>
                                          </p:stCondLst>
                                        </p:cTn>
                                        <p:tgtEl>
                                          <p:spTgt spid="598025"/>
                                        </p:tgtEl>
                                        <p:attrNameLst>
                                          <p:attrName>style.visibility</p:attrName>
                                        </p:attrNameLst>
                                      </p:cBhvr>
                                      <p:to>
                                        <p:strVal val="visible"/>
                                      </p:to>
                                    </p:set>
                                    <p:anim calcmode="lin" valueType="num">
                                      <p:cBhvr>
                                        <p:cTn id="30" dur="500" fill="hold"/>
                                        <p:tgtEl>
                                          <p:spTgt spid="598025"/>
                                        </p:tgtEl>
                                        <p:attrNameLst>
                                          <p:attrName>ppt_w</p:attrName>
                                        </p:attrNameLst>
                                      </p:cBhvr>
                                      <p:tavLst>
                                        <p:tav tm="0">
                                          <p:val>
                                            <p:strVal val="#ppt_w*0.05"/>
                                          </p:val>
                                        </p:tav>
                                        <p:tav tm="100000">
                                          <p:val>
                                            <p:strVal val="#ppt_w"/>
                                          </p:val>
                                        </p:tav>
                                      </p:tavLst>
                                    </p:anim>
                                    <p:anim calcmode="lin" valueType="num">
                                      <p:cBhvr>
                                        <p:cTn id="31" dur="500" fill="hold"/>
                                        <p:tgtEl>
                                          <p:spTgt spid="598025"/>
                                        </p:tgtEl>
                                        <p:attrNameLst>
                                          <p:attrName>ppt_h</p:attrName>
                                        </p:attrNameLst>
                                      </p:cBhvr>
                                      <p:tavLst>
                                        <p:tav tm="0">
                                          <p:val>
                                            <p:strVal val="#ppt_h"/>
                                          </p:val>
                                        </p:tav>
                                        <p:tav tm="100000">
                                          <p:val>
                                            <p:strVal val="#ppt_h"/>
                                          </p:val>
                                        </p:tav>
                                      </p:tavLst>
                                    </p:anim>
                                    <p:anim calcmode="lin" valueType="num">
                                      <p:cBhvr>
                                        <p:cTn id="32" dur="500" fill="hold"/>
                                        <p:tgtEl>
                                          <p:spTgt spid="598025"/>
                                        </p:tgtEl>
                                        <p:attrNameLst>
                                          <p:attrName>ppt_x</p:attrName>
                                        </p:attrNameLst>
                                      </p:cBhvr>
                                      <p:tavLst>
                                        <p:tav tm="0">
                                          <p:val>
                                            <p:strVal val="#ppt_x-.2"/>
                                          </p:val>
                                        </p:tav>
                                        <p:tav tm="100000">
                                          <p:val>
                                            <p:strVal val="#ppt_x"/>
                                          </p:val>
                                        </p:tav>
                                      </p:tavLst>
                                    </p:anim>
                                    <p:anim calcmode="lin" valueType="num">
                                      <p:cBhvr>
                                        <p:cTn id="33" dur="500" fill="hold"/>
                                        <p:tgtEl>
                                          <p:spTgt spid="598025"/>
                                        </p:tgtEl>
                                        <p:attrNameLst>
                                          <p:attrName>ppt_y</p:attrName>
                                        </p:attrNameLst>
                                      </p:cBhvr>
                                      <p:tavLst>
                                        <p:tav tm="0">
                                          <p:val>
                                            <p:strVal val="#ppt_y"/>
                                          </p:val>
                                        </p:tav>
                                        <p:tav tm="100000">
                                          <p:val>
                                            <p:strVal val="#ppt_y"/>
                                          </p:val>
                                        </p:tav>
                                      </p:tavLst>
                                    </p:anim>
                                    <p:animEffect transition="in" filter="fade">
                                      <p:cBhvr>
                                        <p:cTn id="34" dur="500"/>
                                        <p:tgtEl>
                                          <p:spTgt spid="59802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4" presetClass="entr" presetSubtype="0" accel="100000" fill="hold" nodeType="clickEffect">
                                  <p:stCondLst>
                                    <p:cond delay="0"/>
                                  </p:stCondLst>
                                  <p:childTnLst>
                                    <p:set>
                                      <p:cBhvr>
                                        <p:cTn id="38" dur="1" fill="hold">
                                          <p:stCondLst>
                                            <p:cond delay="0"/>
                                          </p:stCondLst>
                                        </p:cTn>
                                        <p:tgtEl>
                                          <p:spTgt spid="598029"/>
                                        </p:tgtEl>
                                        <p:attrNameLst>
                                          <p:attrName>style.visibility</p:attrName>
                                        </p:attrNameLst>
                                      </p:cBhvr>
                                      <p:to>
                                        <p:strVal val="visible"/>
                                      </p:to>
                                    </p:set>
                                    <p:anim calcmode="lin" valueType="num">
                                      <p:cBhvr>
                                        <p:cTn id="39" dur="500" fill="hold"/>
                                        <p:tgtEl>
                                          <p:spTgt spid="598029"/>
                                        </p:tgtEl>
                                        <p:attrNameLst>
                                          <p:attrName>ppt_w</p:attrName>
                                        </p:attrNameLst>
                                      </p:cBhvr>
                                      <p:tavLst>
                                        <p:tav tm="0">
                                          <p:val>
                                            <p:strVal val="#ppt_w*0.05"/>
                                          </p:val>
                                        </p:tav>
                                        <p:tav tm="100000">
                                          <p:val>
                                            <p:strVal val="#ppt_w"/>
                                          </p:val>
                                        </p:tav>
                                      </p:tavLst>
                                    </p:anim>
                                    <p:anim calcmode="lin" valueType="num">
                                      <p:cBhvr>
                                        <p:cTn id="40" dur="500" fill="hold"/>
                                        <p:tgtEl>
                                          <p:spTgt spid="598029"/>
                                        </p:tgtEl>
                                        <p:attrNameLst>
                                          <p:attrName>ppt_h</p:attrName>
                                        </p:attrNameLst>
                                      </p:cBhvr>
                                      <p:tavLst>
                                        <p:tav tm="0">
                                          <p:val>
                                            <p:strVal val="#ppt_h"/>
                                          </p:val>
                                        </p:tav>
                                        <p:tav tm="100000">
                                          <p:val>
                                            <p:strVal val="#ppt_h"/>
                                          </p:val>
                                        </p:tav>
                                      </p:tavLst>
                                    </p:anim>
                                    <p:anim calcmode="lin" valueType="num">
                                      <p:cBhvr>
                                        <p:cTn id="41" dur="500" fill="hold"/>
                                        <p:tgtEl>
                                          <p:spTgt spid="598029"/>
                                        </p:tgtEl>
                                        <p:attrNameLst>
                                          <p:attrName>ppt_x</p:attrName>
                                        </p:attrNameLst>
                                      </p:cBhvr>
                                      <p:tavLst>
                                        <p:tav tm="0">
                                          <p:val>
                                            <p:strVal val="#ppt_x-.2"/>
                                          </p:val>
                                        </p:tav>
                                        <p:tav tm="100000">
                                          <p:val>
                                            <p:strVal val="#ppt_x"/>
                                          </p:val>
                                        </p:tav>
                                      </p:tavLst>
                                    </p:anim>
                                    <p:anim calcmode="lin" valueType="num">
                                      <p:cBhvr>
                                        <p:cTn id="42" dur="500" fill="hold"/>
                                        <p:tgtEl>
                                          <p:spTgt spid="598029"/>
                                        </p:tgtEl>
                                        <p:attrNameLst>
                                          <p:attrName>ppt_y</p:attrName>
                                        </p:attrNameLst>
                                      </p:cBhvr>
                                      <p:tavLst>
                                        <p:tav tm="0">
                                          <p:val>
                                            <p:strVal val="#ppt_y"/>
                                          </p:val>
                                        </p:tav>
                                        <p:tav tm="100000">
                                          <p:val>
                                            <p:strVal val="#ppt_y"/>
                                          </p:val>
                                        </p:tav>
                                      </p:tavLst>
                                    </p:anim>
                                    <p:animEffect transition="in" filter="fade">
                                      <p:cBhvr>
                                        <p:cTn id="43" dur="500"/>
                                        <p:tgtEl>
                                          <p:spTgt spid="598029"/>
                                        </p:tgtEl>
                                      </p:cBhvr>
                                    </p:animEffect>
                                  </p:childTnLst>
                                </p:cTn>
                              </p:par>
                              <p:par>
                                <p:cTn id="44" presetID="54" presetClass="entr" presetSubtype="0" accel="100000" fill="hold" grpId="0" nodeType="withEffect">
                                  <p:stCondLst>
                                    <p:cond delay="0"/>
                                  </p:stCondLst>
                                  <p:childTnLst>
                                    <p:set>
                                      <p:cBhvr>
                                        <p:cTn id="45" dur="1" fill="hold">
                                          <p:stCondLst>
                                            <p:cond delay="0"/>
                                          </p:stCondLst>
                                        </p:cTn>
                                        <p:tgtEl>
                                          <p:spTgt spid="598026"/>
                                        </p:tgtEl>
                                        <p:attrNameLst>
                                          <p:attrName>style.visibility</p:attrName>
                                        </p:attrNameLst>
                                      </p:cBhvr>
                                      <p:to>
                                        <p:strVal val="visible"/>
                                      </p:to>
                                    </p:set>
                                    <p:anim calcmode="lin" valueType="num">
                                      <p:cBhvr>
                                        <p:cTn id="46" dur="500" fill="hold"/>
                                        <p:tgtEl>
                                          <p:spTgt spid="598026"/>
                                        </p:tgtEl>
                                        <p:attrNameLst>
                                          <p:attrName>ppt_w</p:attrName>
                                        </p:attrNameLst>
                                      </p:cBhvr>
                                      <p:tavLst>
                                        <p:tav tm="0">
                                          <p:val>
                                            <p:strVal val="#ppt_w*0.05"/>
                                          </p:val>
                                        </p:tav>
                                        <p:tav tm="100000">
                                          <p:val>
                                            <p:strVal val="#ppt_w"/>
                                          </p:val>
                                        </p:tav>
                                      </p:tavLst>
                                    </p:anim>
                                    <p:anim calcmode="lin" valueType="num">
                                      <p:cBhvr>
                                        <p:cTn id="47" dur="500" fill="hold"/>
                                        <p:tgtEl>
                                          <p:spTgt spid="598026"/>
                                        </p:tgtEl>
                                        <p:attrNameLst>
                                          <p:attrName>ppt_h</p:attrName>
                                        </p:attrNameLst>
                                      </p:cBhvr>
                                      <p:tavLst>
                                        <p:tav tm="0">
                                          <p:val>
                                            <p:strVal val="#ppt_h"/>
                                          </p:val>
                                        </p:tav>
                                        <p:tav tm="100000">
                                          <p:val>
                                            <p:strVal val="#ppt_h"/>
                                          </p:val>
                                        </p:tav>
                                      </p:tavLst>
                                    </p:anim>
                                    <p:anim calcmode="lin" valueType="num">
                                      <p:cBhvr>
                                        <p:cTn id="48" dur="500" fill="hold"/>
                                        <p:tgtEl>
                                          <p:spTgt spid="598026"/>
                                        </p:tgtEl>
                                        <p:attrNameLst>
                                          <p:attrName>ppt_x</p:attrName>
                                        </p:attrNameLst>
                                      </p:cBhvr>
                                      <p:tavLst>
                                        <p:tav tm="0">
                                          <p:val>
                                            <p:strVal val="#ppt_x-.2"/>
                                          </p:val>
                                        </p:tav>
                                        <p:tav tm="100000">
                                          <p:val>
                                            <p:strVal val="#ppt_x"/>
                                          </p:val>
                                        </p:tav>
                                      </p:tavLst>
                                    </p:anim>
                                    <p:anim calcmode="lin" valueType="num">
                                      <p:cBhvr>
                                        <p:cTn id="49" dur="500" fill="hold"/>
                                        <p:tgtEl>
                                          <p:spTgt spid="598026"/>
                                        </p:tgtEl>
                                        <p:attrNameLst>
                                          <p:attrName>ppt_y</p:attrName>
                                        </p:attrNameLst>
                                      </p:cBhvr>
                                      <p:tavLst>
                                        <p:tav tm="0">
                                          <p:val>
                                            <p:strVal val="#ppt_y"/>
                                          </p:val>
                                        </p:tav>
                                        <p:tav tm="100000">
                                          <p:val>
                                            <p:strVal val="#ppt_y"/>
                                          </p:val>
                                        </p:tav>
                                      </p:tavLst>
                                    </p:anim>
                                    <p:animEffect transition="in" filter="fade">
                                      <p:cBhvr>
                                        <p:cTn id="50" dur="500"/>
                                        <p:tgtEl>
                                          <p:spTgt spid="598026"/>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4" presetClass="entr" presetSubtype="0" accel="100000" fill="hold" nodeType="clickEffect">
                                  <p:stCondLst>
                                    <p:cond delay="0"/>
                                  </p:stCondLst>
                                  <p:childTnLst>
                                    <p:set>
                                      <p:cBhvr>
                                        <p:cTn id="54" dur="1" fill="hold">
                                          <p:stCondLst>
                                            <p:cond delay="0"/>
                                          </p:stCondLst>
                                        </p:cTn>
                                        <p:tgtEl>
                                          <p:spTgt spid="598030"/>
                                        </p:tgtEl>
                                        <p:attrNameLst>
                                          <p:attrName>style.visibility</p:attrName>
                                        </p:attrNameLst>
                                      </p:cBhvr>
                                      <p:to>
                                        <p:strVal val="visible"/>
                                      </p:to>
                                    </p:set>
                                    <p:anim calcmode="lin" valueType="num">
                                      <p:cBhvr>
                                        <p:cTn id="55" dur="500" fill="hold"/>
                                        <p:tgtEl>
                                          <p:spTgt spid="598030"/>
                                        </p:tgtEl>
                                        <p:attrNameLst>
                                          <p:attrName>ppt_w</p:attrName>
                                        </p:attrNameLst>
                                      </p:cBhvr>
                                      <p:tavLst>
                                        <p:tav tm="0">
                                          <p:val>
                                            <p:strVal val="#ppt_w*0.05"/>
                                          </p:val>
                                        </p:tav>
                                        <p:tav tm="100000">
                                          <p:val>
                                            <p:strVal val="#ppt_w"/>
                                          </p:val>
                                        </p:tav>
                                      </p:tavLst>
                                    </p:anim>
                                    <p:anim calcmode="lin" valueType="num">
                                      <p:cBhvr>
                                        <p:cTn id="56" dur="500" fill="hold"/>
                                        <p:tgtEl>
                                          <p:spTgt spid="598030"/>
                                        </p:tgtEl>
                                        <p:attrNameLst>
                                          <p:attrName>ppt_h</p:attrName>
                                        </p:attrNameLst>
                                      </p:cBhvr>
                                      <p:tavLst>
                                        <p:tav tm="0">
                                          <p:val>
                                            <p:strVal val="#ppt_h"/>
                                          </p:val>
                                        </p:tav>
                                        <p:tav tm="100000">
                                          <p:val>
                                            <p:strVal val="#ppt_h"/>
                                          </p:val>
                                        </p:tav>
                                      </p:tavLst>
                                    </p:anim>
                                    <p:anim calcmode="lin" valueType="num">
                                      <p:cBhvr>
                                        <p:cTn id="57" dur="500" fill="hold"/>
                                        <p:tgtEl>
                                          <p:spTgt spid="598030"/>
                                        </p:tgtEl>
                                        <p:attrNameLst>
                                          <p:attrName>ppt_x</p:attrName>
                                        </p:attrNameLst>
                                      </p:cBhvr>
                                      <p:tavLst>
                                        <p:tav tm="0">
                                          <p:val>
                                            <p:strVal val="#ppt_x-.2"/>
                                          </p:val>
                                        </p:tav>
                                        <p:tav tm="100000">
                                          <p:val>
                                            <p:strVal val="#ppt_x"/>
                                          </p:val>
                                        </p:tav>
                                      </p:tavLst>
                                    </p:anim>
                                    <p:anim calcmode="lin" valueType="num">
                                      <p:cBhvr>
                                        <p:cTn id="58" dur="500" fill="hold"/>
                                        <p:tgtEl>
                                          <p:spTgt spid="598030"/>
                                        </p:tgtEl>
                                        <p:attrNameLst>
                                          <p:attrName>ppt_y</p:attrName>
                                        </p:attrNameLst>
                                      </p:cBhvr>
                                      <p:tavLst>
                                        <p:tav tm="0">
                                          <p:val>
                                            <p:strVal val="#ppt_y"/>
                                          </p:val>
                                        </p:tav>
                                        <p:tav tm="100000">
                                          <p:val>
                                            <p:strVal val="#ppt_y"/>
                                          </p:val>
                                        </p:tav>
                                      </p:tavLst>
                                    </p:anim>
                                    <p:animEffect transition="in" filter="fade">
                                      <p:cBhvr>
                                        <p:cTn id="59" dur="500"/>
                                        <p:tgtEl>
                                          <p:spTgt spid="598030"/>
                                        </p:tgtEl>
                                      </p:cBhvr>
                                    </p:animEffect>
                                  </p:childTnLst>
                                </p:cTn>
                              </p:par>
                              <p:par>
                                <p:cTn id="60" presetID="54" presetClass="entr" presetSubtype="0" accel="100000" fill="hold" grpId="0" nodeType="withEffect">
                                  <p:stCondLst>
                                    <p:cond delay="0"/>
                                  </p:stCondLst>
                                  <p:childTnLst>
                                    <p:set>
                                      <p:cBhvr>
                                        <p:cTn id="61" dur="1" fill="hold">
                                          <p:stCondLst>
                                            <p:cond delay="0"/>
                                          </p:stCondLst>
                                        </p:cTn>
                                        <p:tgtEl>
                                          <p:spTgt spid="598027"/>
                                        </p:tgtEl>
                                        <p:attrNameLst>
                                          <p:attrName>style.visibility</p:attrName>
                                        </p:attrNameLst>
                                      </p:cBhvr>
                                      <p:to>
                                        <p:strVal val="visible"/>
                                      </p:to>
                                    </p:set>
                                    <p:anim calcmode="lin" valueType="num">
                                      <p:cBhvr>
                                        <p:cTn id="62" dur="500" fill="hold"/>
                                        <p:tgtEl>
                                          <p:spTgt spid="598027"/>
                                        </p:tgtEl>
                                        <p:attrNameLst>
                                          <p:attrName>ppt_w</p:attrName>
                                        </p:attrNameLst>
                                      </p:cBhvr>
                                      <p:tavLst>
                                        <p:tav tm="0">
                                          <p:val>
                                            <p:strVal val="#ppt_w*0.05"/>
                                          </p:val>
                                        </p:tav>
                                        <p:tav tm="100000">
                                          <p:val>
                                            <p:strVal val="#ppt_w"/>
                                          </p:val>
                                        </p:tav>
                                      </p:tavLst>
                                    </p:anim>
                                    <p:anim calcmode="lin" valueType="num">
                                      <p:cBhvr>
                                        <p:cTn id="63" dur="500" fill="hold"/>
                                        <p:tgtEl>
                                          <p:spTgt spid="598027"/>
                                        </p:tgtEl>
                                        <p:attrNameLst>
                                          <p:attrName>ppt_h</p:attrName>
                                        </p:attrNameLst>
                                      </p:cBhvr>
                                      <p:tavLst>
                                        <p:tav tm="0">
                                          <p:val>
                                            <p:strVal val="#ppt_h"/>
                                          </p:val>
                                        </p:tav>
                                        <p:tav tm="100000">
                                          <p:val>
                                            <p:strVal val="#ppt_h"/>
                                          </p:val>
                                        </p:tav>
                                      </p:tavLst>
                                    </p:anim>
                                    <p:anim calcmode="lin" valueType="num">
                                      <p:cBhvr>
                                        <p:cTn id="64" dur="500" fill="hold"/>
                                        <p:tgtEl>
                                          <p:spTgt spid="598027"/>
                                        </p:tgtEl>
                                        <p:attrNameLst>
                                          <p:attrName>ppt_x</p:attrName>
                                        </p:attrNameLst>
                                      </p:cBhvr>
                                      <p:tavLst>
                                        <p:tav tm="0">
                                          <p:val>
                                            <p:strVal val="#ppt_x-.2"/>
                                          </p:val>
                                        </p:tav>
                                        <p:tav tm="100000">
                                          <p:val>
                                            <p:strVal val="#ppt_x"/>
                                          </p:val>
                                        </p:tav>
                                      </p:tavLst>
                                    </p:anim>
                                    <p:anim calcmode="lin" valueType="num">
                                      <p:cBhvr>
                                        <p:cTn id="65" dur="500" fill="hold"/>
                                        <p:tgtEl>
                                          <p:spTgt spid="598027"/>
                                        </p:tgtEl>
                                        <p:attrNameLst>
                                          <p:attrName>ppt_y</p:attrName>
                                        </p:attrNameLst>
                                      </p:cBhvr>
                                      <p:tavLst>
                                        <p:tav tm="0">
                                          <p:val>
                                            <p:strVal val="#ppt_y"/>
                                          </p:val>
                                        </p:tav>
                                        <p:tav tm="100000">
                                          <p:val>
                                            <p:strVal val="#ppt_y"/>
                                          </p:val>
                                        </p:tav>
                                      </p:tavLst>
                                    </p:anim>
                                    <p:animEffect transition="in" filter="fade">
                                      <p:cBhvr>
                                        <p:cTn id="66" dur="500"/>
                                        <p:tgtEl>
                                          <p:spTgt spid="598027"/>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54" presetClass="entr" presetSubtype="0" accel="100000" fill="hold" grpId="0" nodeType="clickEffect">
                                  <p:stCondLst>
                                    <p:cond delay="0"/>
                                  </p:stCondLst>
                                  <p:childTnLst>
                                    <p:set>
                                      <p:cBhvr>
                                        <p:cTn id="70" dur="1" fill="hold">
                                          <p:stCondLst>
                                            <p:cond delay="0"/>
                                          </p:stCondLst>
                                        </p:cTn>
                                        <p:tgtEl>
                                          <p:spTgt spid="598031"/>
                                        </p:tgtEl>
                                        <p:attrNameLst>
                                          <p:attrName>style.visibility</p:attrName>
                                        </p:attrNameLst>
                                      </p:cBhvr>
                                      <p:to>
                                        <p:strVal val="visible"/>
                                      </p:to>
                                    </p:set>
                                    <p:anim calcmode="lin" valueType="num">
                                      <p:cBhvr>
                                        <p:cTn id="71" dur="500" fill="hold"/>
                                        <p:tgtEl>
                                          <p:spTgt spid="598031"/>
                                        </p:tgtEl>
                                        <p:attrNameLst>
                                          <p:attrName>ppt_w</p:attrName>
                                        </p:attrNameLst>
                                      </p:cBhvr>
                                      <p:tavLst>
                                        <p:tav tm="0">
                                          <p:val>
                                            <p:strVal val="#ppt_w*0.05"/>
                                          </p:val>
                                        </p:tav>
                                        <p:tav tm="100000">
                                          <p:val>
                                            <p:strVal val="#ppt_w"/>
                                          </p:val>
                                        </p:tav>
                                      </p:tavLst>
                                    </p:anim>
                                    <p:anim calcmode="lin" valueType="num">
                                      <p:cBhvr>
                                        <p:cTn id="72" dur="500" fill="hold"/>
                                        <p:tgtEl>
                                          <p:spTgt spid="598031"/>
                                        </p:tgtEl>
                                        <p:attrNameLst>
                                          <p:attrName>ppt_h</p:attrName>
                                        </p:attrNameLst>
                                      </p:cBhvr>
                                      <p:tavLst>
                                        <p:tav tm="0">
                                          <p:val>
                                            <p:strVal val="#ppt_h"/>
                                          </p:val>
                                        </p:tav>
                                        <p:tav tm="100000">
                                          <p:val>
                                            <p:strVal val="#ppt_h"/>
                                          </p:val>
                                        </p:tav>
                                      </p:tavLst>
                                    </p:anim>
                                    <p:anim calcmode="lin" valueType="num">
                                      <p:cBhvr>
                                        <p:cTn id="73" dur="500" fill="hold"/>
                                        <p:tgtEl>
                                          <p:spTgt spid="598031"/>
                                        </p:tgtEl>
                                        <p:attrNameLst>
                                          <p:attrName>ppt_x</p:attrName>
                                        </p:attrNameLst>
                                      </p:cBhvr>
                                      <p:tavLst>
                                        <p:tav tm="0">
                                          <p:val>
                                            <p:strVal val="#ppt_x-.2"/>
                                          </p:val>
                                        </p:tav>
                                        <p:tav tm="100000">
                                          <p:val>
                                            <p:strVal val="#ppt_x"/>
                                          </p:val>
                                        </p:tav>
                                      </p:tavLst>
                                    </p:anim>
                                    <p:anim calcmode="lin" valueType="num">
                                      <p:cBhvr>
                                        <p:cTn id="74" dur="500" fill="hold"/>
                                        <p:tgtEl>
                                          <p:spTgt spid="598031"/>
                                        </p:tgtEl>
                                        <p:attrNameLst>
                                          <p:attrName>ppt_y</p:attrName>
                                        </p:attrNameLst>
                                      </p:cBhvr>
                                      <p:tavLst>
                                        <p:tav tm="0">
                                          <p:val>
                                            <p:strVal val="#ppt_y"/>
                                          </p:val>
                                        </p:tav>
                                        <p:tav tm="100000">
                                          <p:val>
                                            <p:strVal val="#ppt_y"/>
                                          </p:val>
                                        </p:tav>
                                      </p:tavLst>
                                    </p:anim>
                                    <p:animEffect transition="in" filter="fade">
                                      <p:cBhvr>
                                        <p:cTn id="75" dur="500"/>
                                        <p:tgtEl>
                                          <p:spTgt spid="598031"/>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54" presetClass="entr" presetSubtype="0" accel="100000" fill="hold" nodeType="clickEffect">
                                  <p:stCondLst>
                                    <p:cond delay="0"/>
                                  </p:stCondLst>
                                  <p:childTnLst>
                                    <p:set>
                                      <p:cBhvr>
                                        <p:cTn id="79" dur="1" fill="hold">
                                          <p:stCondLst>
                                            <p:cond delay="0"/>
                                          </p:stCondLst>
                                        </p:cTn>
                                        <p:tgtEl>
                                          <p:spTgt spid="598032">
                                            <p:txEl>
                                              <p:pRg st="0" end="0"/>
                                            </p:txEl>
                                          </p:spTgt>
                                        </p:tgtEl>
                                        <p:attrNameLst>
                                          <p:attrName>style.visibility</p:attrName>
                                        </p:attrNameLst>
                                      </p:cBhvr>
                                      <p:to>
                                        <p:strVal val="visible"/>
                                      </p:to>
                                    </p:set>
                                    <p:anim calcmode="lin" valueType="num">
                                      <p:cBhvr>
                                        <p:cTn id="80" dur="500" fill="hold"/>
                                        <p:tgtEl>
                                          <p:spTgt spid="598032">
                                            <p:txEl>
                                              <p:pRg st="0" end="0"/>
                                            </p:txEl>
                                          </p:spTgt>
                                        </p:tgtEl>
                                        <p:attrNameLst>
                                          <p:attrName>ppt_w</p:attrName>
                                        </p:attrNameLst>
                                      </p:cBhvr>
                                      <p:tavLst>
                                        <p:tav tm="0">
                                          <p:val>
                                            <p:strVal val="#ppt_w*0.05"/>
                                          </p:val>
                                        </p:tav>
                                        <p:tav tm="100000">
                                          <p:val>
                                            <p:strVal val="#ppt_w"/>
                                          </p:val>
                                        </p:tav>
                                      </p:tavLst>
                                    </p:anim>
                                    <p:anim calcmode="lin" valueType="num">
                                      <p:cBhvr>
                                        <p:cTn id="81" dur="500" fill="hold"/>
                                        <p:tgtEl>
                                          <p:spTgt spid="598032">
                                            <p:txEl>
                                              <p:pRg st="0" end="0"/>
                                            </p:txEl>
                                          </p:spTgt>
                                        </p:tgtEl>
                                        <p:attrNameLst>
                                          <p:attrName>ppt_h</p:attrName>
                                        </p:attrNameLst>
                                      </p:cBhvr>
                                      <p:tavLst>
                                        <p:tav tm="0">
                                          <p:val>
                                            <p:strVal val="#ppt_h"/>
                                          </p:val>
                                        </p:tav>
                                        <p:tav tm="100000">
                                          <p:val>
                                            <p:strVal val="#ppt_h"/>
                                          </p:val>
                                        </p:tav>
                                      </p:tavLst>
                                    </p:anim>
                                    <p:anim calcmode="lin" valueType="num">
                                      <p:cBhvr>
                                        <p:cTn id="82" dur="500" fill="hold"/>
                                        <p:tgtEl>
                                          <p:spTgt spid="598032">
                                            <p:txEl>
                                              <p:pRg st="0" end="0"/>
                                            </p:txEl>
                                          </p:spTgt>
                                        </p:tgtEl>
                                        <p:attrNameLst>
                                          <p:attrName>ppt_x</p:attrName>
                                        </p:attrNameLst>
                                      </p:cBhvr>
                                      <p:tavLst>
                                        <p:tav tm="0">
                                          <p:val>
                                            <p:strVal val="#ppt_x-.2"/>
                                          </p:val>
                                        </p:tav>
                                        <p:tav tm="100000">
                                          <p:val>
                                            <p:strVal val="#ppt_x"/>
                                          </p:val>
                                        </p:tav>
                                      </p:tavLst>
                                    </p:anim>
                                    <p:anim calcmode="lin" valueType="num">
                                      <p:cBhvr>
                                        <p:cTn id="83" dur="500" fill="hold"/>
                                        <p:tgtEl>
                                          <p:spTgt spid="598032">
                                            <p:txEl>
                                              <p:pRg st="0" end="0"/>
                                            </p:txEl>
                                          </p:spTgt>
                                        </p:tgtEl>
                                        <p:attrNameLst>
                                          <p:attrName>ppt_y</p:attrName>
                                        </p:attrNameLst>
                                      </p:cBhvr>
                                      <p:tavLst>
                                        <p:tav tm="0">
                                          <p:val>
                                            <p:strVal val="#ppt_y"/>
                                          </p:val>
                                        </p:tav>
                                        <p:tav tm="100000">
                                          <p:val>
                                            <p:strVal val="#ppt_y"/>
                                          </p:val>
                                        </p:tav>
                                      </p:tavLst>
                                    </p:anim>
                                    <p:animEffect transition="in" filter="fade">
                                      <p:cBhvr>
                                        <p:cTn id="84" dur="500"/>
                                        <p:tgtEl>
                                          <p:spTgt spid="598032">
                                            <p:txEl>
                                              <p:pRg st="0" end="0"/>
                                            </p:txEl>
                                          </p:spTgt>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54" presetClass="entr" presetSubtype="0" accel="100000" fill="hold" grpId="0" nodeType="clickEffect">
                                  <p:stCondLst>
                                    <p:cond delay="0"/>
                                  </p:stCondLst>
                                  <p:childTnLst>
                                    <p:set>
                                      <p:cBhvr>
                                        <p:cTn id="88" dur="1" fill="hold">
                                          <p:stCondLst>
                                            <p:cond delay="0"/>
                                          </p:stCondLst>
                                        </p:cTn>
                                        <p:tgtEl>
                                          <p:spTgt spid="598033"/>
                                        </p:tgtEl>
                                        <p:attrNameLst>
                                          <p:attrName>style.visibility</p:attrName>
                                        </p:attrNameLst>
                                      </p:cBhvr>
                                      <p:to>
                                        <p:strVal val="visible"/>
                                      </p:to>
                                    </p:set>
                                    <p:anim calcmode="lin" valueType="num">
                                      <p:cBhvr>
                                        <p:cTn id="89" dur="500" fill="hold"/>
                                        <p:tgtEl>
                                          <p:spTgt spid="598033"/>
                                        </p:tgtEl>
                                        <p:attrNameLst>
                                          <p:attrName>ppt_w</p:attrName>
                                        </p:attrNameLst>
                                      </p:cBhvr>
                                      <p:tavLst>
                                        <p:tav tm="0">
                                          <p:val>
                                            <p:strVal val="#ppt_w*0.05"/>
                                          </p:val>
                                        </p:tav>
                                        <p:tav tm="100000">
                                          <p:val>
                                            <p:strVal val="#ppt_w"/>
                                          </p:val>
                                        </p:tav>
                                      </p:tavLst>
                                    </p:anim>
                                    <p:anim calcmode="lin" valueType="num">
                                      <p:cBhvr>
                                        <p:cTn id="90" dur="500" fill="hold"/>
                                        <p:tgtEl>
                                          <p:spTgt spid="598033"/>
                                        </p:tgtEl>
                                        <p:attrNameLst>
                                          <p:attrName>ppt_h</p:attrName>
                                        </p:attrNameLst>
                                      </p:cBhvr>
                                      <p:tavLst>
                                        <p:tav tm="0">
                                          <p:val>
                                            <p:strVal val="#ppt_h"/>
                                          </p:val>
                                        </p:tav>
                                        <p:tav tm="100000">
                                          <p:val>
                                            <p:strVal val="#ppt_h"/>
                                          </p:val>
                                        </p:tav>
                                      </p:tavLst>
                                    </p:anim>
                                    <p:anim calcmode="lin" valueType="num">
                                      <p:cBhvr>
                                        <p:cTn id="91" dur="500" fill="hold"/>
                                        <p:tgtEl>
                                          <p:spTgt spid="598033"/>
                                        </p:tgtEl>
                                        <p:attrNameLst>
                                          <p:attrName>ppt_x</p:attrName>
                                        </p:attrNameLst>
                                      </p:cBhvr>
                                      <p:tavLst>
                                        <p:tav tm="0">
                                          <p:val>
                                            <p:strVal val="#ppt_x-.2"/>
                                          </p:val>
                                        </p:tav>
                                        <p:tav tm="100000">
                                          <p:val>
                                            <p:strVal val="#ppt_x"/>
                                          </p:val>
                                        </p:tav>
                                      </p:tavLst>
                                    </p:anim>
                                    <p:anim calcmode="lin" valueType="num">
                                      <p:cBhvr>
                                        <p:cTn id="92" dur="500" fill="hold"/>
                                        <p:tgtEl>
                                          <p:spTgt spid="598033"/>
                                        </p:tgtEl>
                                        <p:attrNameLst>
                                          <p:attrName>ppt_y</p:attrName>
                                        </p:attrNameLst>
                                      </p:cBhvr>
                                      <p:tavLst>
                                        <p:tav tm="0">
                                          <p:val>
                                            <p:strVal val="#ppt_y"/>
                                          </p:val>
                                        </p:tav>
                                        <p:tav tm="100000">
                                          <p:val>
                                            <p:strVal val="#ppt_y"/>
                                          </p:val>
                                        </p:tav>
                                      </p:tavLst>
                                    </p:anim>
                                    <p:animEffect transition="in" filter="fade">
                                      <p:cBhvr>
                                        <p:cTn id="93" dur="500"/>
                                        <p:tgtEl>
                                          <p:spTgt spid="598033"/>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54" presetClass="entr" presetSubtype="0" accel="100000" fill="hold" nodeType="clickEffect">
                                  <p:stCondLst>
                                    <p:cond delay="0"/>
                                  </p:stCondLst>
                                  <p:childTnLst>
                                    <p:set>
                                      <p:cBhvr>
                                        <p:cTn id="97" dur="1" fill="hold">
                                          <p:stCondLst>
                                            <p:cond delay="0"/>
                                          </p:stCondLst>
                                        </p:cTn>
                                        <p:tgtEl>
                                          <p:spTgt spid="598034">
                                            <p:txEl>
                                              <p:pRg st="0" end="0"/>
                                            </p:txEl>
                                          </p:spTgt>
                                        </p:tgtEl>
                                        <p:attrNameLst>
                                          <p:attrName>style.visibility</p:attrName>
                                        </p:attrNameLst>
                                      </p:cBhvr>
                                      <p:to>
                                        <p:strVal val="visible"/>
                                      </p:to>
                                    </p:set>
                                    <p:anim calcmode="lin" valueType="num">
                                      <p:cBhvr>
                                        <p:cTn id="98" dur="500" fill="hold"/>
                                        <p:tgtEl>
                                          <p:spTgt spid="598034">
                                            <p:txEl>
                                              <p:pRg st="0" end="0"/>
                                            </p:txEl>
                                          </p:spTgt>
                                        </p:tgtEl>
                                        <p:attrNameLst>
                                          <p:attrName>ppt_w</p:attrName>
                                        </p:attrNameLst>
                                      </p:cBhvr>
                                      <p:tavLst>
                                        <p:tav tm="0">
                                          <p:val>
                                            <p:strVal val="#ppt_w*0.05"/>
                                          </p:val>
                                        </p:tav>
                                        <p:tav tm="100000">
                                          <p:val>
                                            <p:strVal val="#ppt_w"/>
                                          </p:val>
                                        </p:tav>
                                      </p:tavLst>
                                    </p:anim>
                                    <p:anim calcmode="lin" valueType="num">
                                      <p:cBhvr>
                                        <p:cTn id="99" dur="500" fill="hold"/>
                                        <p:tgtEl>
                                          <p:spTgt spid="598034">
                                            <p:txEl>
                                              <p:pRg st="0" end="0"/>
                                            </p:txEl>
                                          </p:spTgt>
                                        </p:tgtEl>
                                        <p:attrNameLst>
                                          <p:attrName>ppt_h</p:attrName>
                                        </p:attrNameLst>
                                      </p:cBhvr>
                                      <p:tavLst>
                                        <p:tav tm="0">
                                          <p:val>
                                            <p:strVal val="#ppt_h"/>
                                          </p:val>
                                        </p:tav>
                                        <p:tav tm="100000">
                                          <p:val>
                                            <p:strVal val="#ppt_h"/>
                                          </p:val>
                                        </p:tav>
                                      </p:tavLst>
                                    </p:anim>
                                    <p:anim calcmode="lin" valueType="num">
                                      <p:cBhvr>
                                        <p:cTn id="100" dur="500" fill="hold"/>
                                        <p:tgtEl>
                                          <p:spTgt spid="598034">
                                            <p:txEl>
                                              <p:pRg st="0" end="0"/>
                                            </p:txEl>
                                          </p:spTgt>
                                        </p:tgtEl>
                                        <p:attrNameLst>
                                          <p:attrName>ppt_x</p:attrName>
                                        </p:attrNameLst>
                                      </p:cBhvr>
                                      <p:tavLst>
                                        <p:tav tm="0">
                                          <p:val>
                                            <p:strVal val="#ppt_x-.2"/>
                                          </p:val>
                                        </p:tav>
                                        <p:tav tm="100000">
                                          <p:val>
                                            <p:strVal val="#ppt_x"/>
                                          </p:val>
                                        </p:tav>
                                      </p:tavLst>
                                    </p:anim>
                                    <p:anim calcmode="lin" valueType="num">
                                      <p:cBhvr>
                                        <p:cTn id="101" dur="500" fill="hold"/>
                                        <p:tgtEl>
                                          <p:spTgt spid="598034">
                                            <p:txEl>
                                              <p:pRg st="0" end="0"/>
                                            </p:txEl>
                                          </p:spTgt>
                                        </p:tgtEl>
                                        <p:attrNameLst>
                                          <p:attrName>ppt_y</p:attrName>
                                        </p:attrNameLst>
                                      </p:cBhvr>
                                      <p:tavLst>
                                        <p:tav tm="0">
                                          <p:val>
                                            <p:strVal val="#ppt_y"/>
                                          </p:val>
                                        </p:tav>
                                        <p:tav tm="100000">
                                          <p:val>
                                            <p:strVal val="#ppt_y"/>
                                          </p:val>
                                        </p:tav>
                                      </p:tavLst>
                                    </p:anim>
                                    <p:animEffect transition="in" filter="fade">
                                      <p:cBhvr>
                                        <p:cTn id="102" dur="500"/>
                                        <p:tgtEl>
                                          <p:spTgt spid="5980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8024" grpId="0"/>
      <p:bldP spid="598025" grpId="0"/>
      <p:bldP spid="598026" grpId="0"/>
      <p:bldP spid="598027" grpId="0"/>
      <p:bldP spid="598031" grpId="0"/>
      <p:bldP spid="598033" grpId="0"/>
    </p:bld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9042"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Taxes, Profit, and Revenue</a:t>
            </a:r>
          </a:p>
        </p:txBody>
      </p:sp>
      <p:sp>
        <p:nvSpPr>
          <p:cNvPr id="599043" name="Text Box 3"/>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99045" name="Text Box 5" descr="Blue tissue paper"/>
          <p:cNvSpPr txBox="1">
            <a:spLocks noChangeArrowheads="1"/>
          </p:cNvSpPr>
          <p:nvPr/>
        </p:nvSpPr>
        <p:spPr bwMode="auto">
          <a:xfrm>
            <a:off x="152400" y="1219200"/>
            <a:ext cx="1600200" cy="366713"/>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smtClean="0">
                <a:effectLst>
                  <a:outerShdw blurRad="38100" dist="38100" dir="2700000" algn="tl">
                    <a:srgbClr val="DDDDDD"/>
                  </a:outerShdw>
                </a:effectLst>
                <a:latin typeface="Batang" charset="0"/>
                <a:cs typeface="+mn-cs"/>
              </a:rPr>
              <a:t>CONTINUED</a:t>
            </a:r>
          </a:p>
        </p:txBody>
      </p:sp>
      <p:graphicFrame>
        <p:nvGraphicFramePr>
          <p:cNvPr id="599046" name="Object 6"/>
          <p:cNvGraphicFramePr>
            <a:graphicFrameLocks noChangeAspect="1"/>
          </p:cNvGraphicFramePr>
          <p:nvPr/>
        </p:nvGraphicFramePr>
        <p:xfrm>
          <a:off x="2536825" y="2859088"/>
          <a:ext cx="4005263" cy="341312"/>
        </p:xfrm>
        <a:graphic>
          <a:graphicData uri="http://schemas.openxmlformats.org/presentationml/2006/ole">
            <mc:AlternateContent xmlns:mc="http://schemas.openxmlformats.org/markup-compatibility/2006">
              <mc:Choice xmlns:v="urn:schemas-microsoft-com:vml" Requires="v">
                <p:oleObj spid="_x0000_s122904" name="Equation" r:id="rId4" imgW="2705100" imgH="228600" progId="Equation.3">
                  <p:embed/>
                </p:oleObj>
              </mc:Choice>
              <mc:Fallback>
                <p:oleObj name="Equation" r:id="rId4" imgW="2705100" imgH="2286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6825" y="2859088"/>
                        <a:ext cx="4005263" cy="3413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99047" name="Text Box 7" descr="Blue tissue paper"/>
          <p:cNvSpPr txBox="1">
            <a:spLocks noChangeArrowheads="1"/>
          </p:cNvSpPr>
          <p:nvPr/>
        </p:nvSpPr>
        <p:spPr bwMode="auto">
          <a:xfrm>
            <a:off x="609600" y="3429000"/>
            <a:ext cx="8305800" cy="7016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Now we will repeat the process we have already done, relative to our new cost function.  The profit function is determined as follows.</a:t>
            </a:r>
          </a:p>
        </p:txBody>
      </p:sp>
      <p:sp>
        <p:nvSpPr>
          <p:cNvPr id="599048" name="Text Box 8" descr="Blue tissue paper"/>
          <p:cNvSpPr txBox="1">
            <a:spLocks noChangeArrowheads="1"/>
          </p:cNvSpPr>
          <p:nvPr/>
        </p:nvSpPr>
        <p:spPr bwMode="auto">
          <a:xfrm>
            <a:off x="609600" y="1660525"/>
            <a:ext cx="8305800" cy="10064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(b) For each unit sold, the manufacturer will have to pay $4 to the government.  in other words, 4</a:t>
            </a:r>
            <a:r>
              <a:rPr lang="en-US" sz="2000" i="1" smtClean="0">
                <a:latin typeface="Times New Roman" charset="0"/>
                <a:cs typeface="+mn-cs"/>
              </a:rPr>
              <a:t>x</a:t>
            </a:r>
            <a:r>
              <a:rPr lang="en-US" sz="2000" smtClean="0">
                <a:latin typeface="Times New Roman" charset="0"/>
                <a:cs typeface="+mn-cs"/>
              </a:rPr>
              <a:t> dollars are added to the cost of producing and selling </a:t>
            </a:r>
            <a:r>
              <a:rPr lang="en-US" sz="2000" i="1" smtClean="0">
                <a:latin typeface="Times New Roman" charset="0"/>
                <a:cs typeface="+mn-cs"/>
              </a:rPr>
              <a:t>x</a:t>
            </a:r>
            <a:r>
              <a:rPr lang="en-US" sz="2000" smtClean="0">
                <a:latin typeface="Times New Roman" charset="0"/>
                <a:cs typeface="+mn-cs"/>
              </a:rPr>
              <a:t> units.  The cost function is now</a:t>
            </a:r>
          </a:p>
        </p:txBody>
      </p:sp>
      <p:sp>
        <p:nvSpPr>
          <p:cNvPr id="599049" name="Text Box 9" descr="Blue tissue paper"/>
          <p:cNvSpPr txBox="1">
            <a:spLocks noChangeArrowheads="1"/>
          </p:cNvSpPr>
          <p:nvPr/>
        </p:nvSpPr>
        <p:spPr bwMode="auto">
          <a:xfrm>
            <a:off x="3505200" y="4343400"/>
            <a:ext cx="2057400"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P</a:t>
            </a:r>
            <a:r>
              <a:rPr lang="en-US" sz="2000" smtClean="0">
                <a:latin typeface="Times New Roman" charset="0"/>
                <a:cs typeface="+mn-cs"/>
              </a:rPr>
              <a:t>(</a:t>
            </a:r>
            <a:r>
              <a:rPr lang="en-US" sz="2000" i="1" smtClean="0">
                <a:latin typeface="Times New Roman" charset="0"/>
                <a:cs typeface="+mn-cs"/>
              </a:rPr>
              <a:t>x</a:t>
            </a:r>
            <a:r>
              <a:rPr lang="en-US" sz="2000" smtClean="0">
                <a:latin typeface="Times New Roman" charset="0"/>
                <a:cs typeface="+mn-cs"/>
              </a:rPr>
              <a:t>) = </a:t>
            </a:r>
            <a:r>
              <a:rPr lang="en-US" sz="2000" i="1" smtClean="0">
                <a:latin typeface="Times New Roman" charset="0"/>
                <a:cs typeface="+mn-cs"/>
              </a:rPr>
              <a:t>R</a:t>
            </a:r>
            <a:r>
              <a:rPr lang="en-US" sz="2000" smtClean="0">
                <a:latin typeface="Times New Roman" charset="0"/>
                <a:cs typeface="+mn-cs"/>
              </a:rPr>
              <a:t>(</a:t>
            </a:r>
            <a:r>
              <a:rPr lang="en-US" sz="2000" i="1" smtClean="0">
                <a:latin typeface="Times New Roman" charset="0"/>
                <a:cs typeface="+mn-cs"/>
              </a:rPr>
              <a:t>x</a:t>
            </a:r>
            <a:r>
              <a:rPr lang="en-US" sz="2000" smtClean="0">
                <a:latin typeface="Times New Roman" charset="0"/>
                <a:cs typeface="+mn-cs"/>
              </a:rPr>
              <a:t>) - </a:t>
            </a:r>
            <a:r>
              <a:rPr lang="en-US" sz="2000" i="1" smtClean="0">
                <a:latin typeface="Times New Roman" charset="0"/>
                <a:cs typeface="+mn-cs"/>
              </a:rPr>
              <a:t>C</a:t>
            </a:r>
            <a:r>
              <a:rPr lang="en-US" sz="2000" smtClean="0">
                <a:latin typeface="Times New Roman" charset="0"/>
                <a:cs typeface="+mn-cs"/>
              </a:rPr>
              <a:t>(</a:t>
            </a:r>
            <a:r>
              <a:rPr lang="en-US" sz="2000" i="1" smtClean="0">
                <a:latin typeface="Times New Roman" charset="0"/>
                <a:cs typeface="+mn-cs"/>
              </a:rPr>
              <a:t>x</a:t>
            </a:r>
            <a:r>
              <a:rPr lang="en-US" sz="2000" smtClean="0">
                <a:latin typeface="Times New Roman" charset="0"/>
                <a:cs typeface="+mn-cs"/>
              </a:rPr>
              <a:t>)</a:t>
            </a:r>
          </a:p>
        </p:txBody>
      </p:sp>
      <p:sp>
        <p:nvSpPr>
          <p:cNvPr id="599050" name="Text Box 10" descr="Blue tissue paper"/>
          <p:cNvSpPr txBox="1">
            <a:spLocks noChangeArrowheads="1"/>
          </p:cNvSpPr>
          <p:nvPr/>
        </p:nvSpPr>
        <p:spPr bwMode="auto">
          <a:xfrm>
            <a:off x="3505200" y="4800600"/>
            <a:ext cx="1905000"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P</a:t>
            </a:r>
            <a:r>
              <a:rPr lang="en-US" sz="2000" smtClean="0">
                <a:latin typeface="Times New Roman" charset="0"/>
                <a:cs typeface="+mn-cs"/>
              </a:rPr>
              <a:t>(</a:t>
            </a:r>
            <a:r>
              <a:rPr lang="en-US" sz="2000" i="1" smtClean="0">
                <a:latin typeface="Times New Roman" charset="0"/>
                <a:cs typeface="+mn-cs"/>
              </a:rPr>
              <a:t>x</a:t>
            </a:r>
            <a:r>
              <a:rPr lang="en-US" sz="2000" smtClean="0">
                <a:latin typeface="Times New Roman" charset="0"/>
                <a:cs typeface="+mn-cs"/>
              </a:rPr>
              <a:t>) = </a:t>
            </a:r>
            <a:r>
              <a:rPr lang="en-US" sz="2000" i="1" smtClean="0">
                <a:latin typeface="Times New Roman" charset="0"/>
                <a:cs typeface="+mn-cs"/>
              </a:rPr>
              <a:t>xp</a:t>
            </a:r>
            <a:r>
              <a:rPr lang="en-US" sz="2000" smtClean="0">
                <a:latin typeface="Times New Roman" charset="0"/>
                <a:cs typeface="+mn-cs"/>
              </a:rPr>
              <a:t> - </a:t>
            </a:r>
            <a:r>
              <a:rPr lang="en-US" sz="2000" i="1" smtClean="0">
                <a:latin typeface="Times New Roman" charset="0"/>
                <a:cs typeface="+mn-cs"/>
              </a:rPr>
              <a:t>C</a:t>
            </a:r>
            <a:r>
              <a:rPr lang="en-US" sz="2000" smtClean="0">
                <a:latin typeface="Times New Roman" charset="0"/>
                <a:cs typeface="+mn-cs"/>
              </a:rPr>
              <a:t>(</a:t>
            </a:r>
            <a:r>
              <a:rPr lang="en-US" sz="2000" i="1" smtClean="0">
                <a:latin typeface="Times New Roman" charset="0"/>
                <a:cs typeface="+mn-cs"/>
              </a:rPr>
              <a:t>x</a:t>
            </a:r>
            <a:r>
              <a:rPr lang="en-US" sz="2000" smtClean="0">
                <a:latin typeface="Times New Roman" charset="0"/>
                <a:cs typeface="+mn-cs"/>
              </a:rPr>
              <a:t>)</a:t>
            </a:r>
          </a:p>
        </p:txBody>
      </p:sp>
      <p:sp>
        <p:nvSpPr>
          <p:cNvPr id="599051" name="Text Box 11" descr="Blue tissue paper"/>
          <p:cNvSpPr txBox="1">
            <a:spLocks noChangeArrowheads="1"/>
          </p:cNvSpPr>
          <p:nvPr/>
        </p:nvSpPr>
        <p:spPr bwMode="auto">
          <a:xfrm>
            <a:off x="3505200" y="5257800"/>
            <a:ext cx="3810000"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P</a:t>
            </a:r>
            <a:r>
              <a:rPr lang="en-US" sz="2000" smtClean="0">
                <a:latin typeface="Times New Roman" charset="0"/>
                <a:cs typeface="+mn-cs"/>
              </a:rPr>
              <a:t>(</a:t>
            </a:r>
            <a:r>
              <a:rPr lang="en-US" sz="2000" i="1" smtClean="0">
                <a:latin typeface="Times New Roman" charset="0"/>
                <a:cs typeface="+mn-cs"/>
              </a:rPr>
              <a:t>x</a:t>
            </a:r>
            <a:r>
              <a:rPr lang="en-US" sz="2000" smtClean="0">
                <a:latin typeface="Times New Roman" charset="0"/>
                <a:cs typeface="+mn-cs"/>
              </a:rPr>
              <a:t>) = </a:t>
            </a:r>
            <a:r>
              <a:rPr lang="en-US" sz="2000" i="1" smtClean="0">
                <a:latin typeface="Times New Roman" charset="0"/>
                <a:cs typeface="+mn-cs"/>
              </a:rPr>
              <a:t>x</a:t>
            </a:r>
            <a:r>
              <a:rPr lang="en-US" sz="2000" smtClean="0">
                <a:latin typeface="Times New Roman" charset="0"/>
                <a:cs typeface="+mn-cs"/>
              </a:rPr>
              <a:t>(200 – 3</a:t>
            </a:r>
            <a:r>
              <a:rPr lang="en-US" sz="2000" i="1" smtClean="0">
                <a:latin typeface="Times New Roman" charset="0"/>
                <a:cs typeface="+mn-cs"/>
              </a:rPr>
              <a:t>x</a:t>
            </a:r>
            <a:r>
              <a:rPr lang="en-US" sz="2000" smtClean="0">
                <a:latin typeface="Times New Roman" charset="0"/>
                <a:cs typeface="+mn-cs"/>
              </a:rPr>
              <a:t>) – (75 + 84</a:t>
            </a:r>
            <a:r>
              <a:rPr lang="en-US" sz="2000" i="1" smtClean="0">
                <a:latin typeface="Times New Roman" charset="0"/>
                <a:cs typeface="+mn-cs"/>
              </a:rPr>
              <a:t>x</a:t>
            </a:r>
            <a:r>
              <a:rPr lang="en-US" sz="2000" smtClean="0">
                <a:latin typeface="Times New Roman" charset="0"/>
                <a:cs typeface="+mn-cs"/>
              </a:rPr>
              <a:t> – </a:t>
            </a:r>
            <a:r>
              <a:rPr lang="en-US" sz="2000" i="1" smtClean="0">
                <a:latin typeface="Times New Roman" charset="0"/>
                <a:cs typeface="+mn-cs"/>
              </a:rPr>
              <a:t>x</a:t>
            </a:r>
            <a:r>
              <a:rPr lang="en-US" sz="2000" baseline="30000" smtClean="0">
                <a:latin typeface="Times New Roman" charset="0"/>
                <a:cs typeface="+mn-cs"/>
              </a:rPr>
              <a:t>2</a:t>
            </a:r>
            <a:r>
              <a:rPr lang="en-US" sz="2000" smtClean="0">
                <a:latin typeface="Times New Roman" charset="0"/>
                <a:cs typeface="+mn-cs"/>
              </a:rPr>
              <a:t>)</a:t>
            </a:r>
          </a:p>
        </p:txBody>
      </p:sp>
      <p:sp>
        <p:nvSpPr>
          <p:cNvPr id="599052" name="Text Box 12" descr="Blue tissue paper"/>
          <p:cNvSpPr txBox="1">
            <a:spLocks noChangeArrowheads="1"/>
          </p:cNvSpPr>
          <p:nvPr/>
        </p:nvSpPr>
        <p:spPr bwMode="auto">
          <a:xfrm>
            <a:off x="3505200" y="5699125"/>
            <a:ext cx="2590800"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P</a:t>
            </a:r>
            <a:r>
              <a:rPr lang="en-US" sz="2000" smtClean="0">
                <a:latin typeface="Times New Roman" charset="0"/>
                <a:cs typeface="+mn-cs"/>
              </a:rPr>
              <a:t>(</a:t>
            </a:r>
            <a:r>
              <a:rPr lang="en-US" sz="2000" i="1" smtClean="0">
                <a:latin typeface="Times New Roman" charset="0"/>
                <a:cs typeface="+mn-cs"/>
              </a:rPr>
              <a:t>x</a:t>
            </a:r>
            <a:r>
              <a:rPr lang="en-US" sz="2000" smtClean="0">
                <a:latin typeface="Times New Roman" charset="0"/>
                <a:cs typeface="+mn-cs"/>
              </a:rPr>
              <a:t>) = -2</a:t>
            </a:r>
            <a:r>
              <a:rPr lang="en-US" sz="2000" i="1" smtClean="0">
                <a:latin typeface="Times New Roman" charset="0"/>
                <a:cs typeface="+mn-cs"/>
              </a:rPr>
              <a:t>x</a:t>
            </a:r>
            <a:r>
              <a:rPr lang="en-US" sz="2000" baseline="30000" smtClean="0">
                <a:latin typeface="Times New Roman" charset="0"/>
                <a:cs typeface="+mn-cs"/>
              </a:rPr>
              <a:t>2</a:t>
            </a:r>
            <a:r>
              <a:rPr lang="en-US" sz="2000" smtClean="0">
                <a:latin typeface="Times New Roman" charset="0"/>
                <a:cs typeface="+mn-cs"/>
              </a:rPr>
              <a:t> + 116</a:t>
            </a:r>
            <a:r>
              <a:rPr lang="en-US" sz="2000" i="1" smtClean="0">
                <a:latin typeface="Times New Roman" charset="0"/>
                <a:cs typeface="+mn-cs"/>
              </a:rPr>
              <a:t>x</a:t>
            </a:r>
            <a:r>
              <a:rPr lang="en-US" sz="2000" smtClean="0">
                <a:latin typeface="Times New Roman" charset="0"/>
                <a:cs typeface="+mn-cs"/>
              </a:rPr>
              <a:t> - 75.</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599046"/>
                                        </p:tgtEl>
                                        <p:attrNameLst>
                                          <p:attrName>style.visibility</p:attrName>
                                        </p:attrNameLst>
                                      </p:cBhvr>
                                      <p:to>
                                        <p:strVal val="visible"/>
                                      </p:to>
                                    </p:set>
                                    <p:anim calcmode="lin" valueType="num">
                                      <p:cBhvr>
                                        <p:cTn id="7" dur="500" fill="hold"/>
                                        <p:tgtEl>
                                          <p:spTgt spid="599046"/>
                                        </p:tgtEl>
                                        <p:attrNameLst>
                                          <p:attrName>ppt_w</p:attrName>
                                        </p:attrNameLst>
                                      </p:cBhvr>
                                      <p:tavLst>
                                        <p:tav tm="0">
                                          <p:val>
                                            <p:strVal val="#ppt_w*0.05"/>
                                          </p:val>
                                        </p:tav>
                                        <p:tav tm="100000">
                                          <p:val>
                                            <p:strVal val="#ppt_w"/>
                                          </p:val>
                                        </p:tav>
                                      </p:tavLst>
                                    </p:anim>
                                    <p:anim calcmode="lin" valueType="num">
                                      <p:cBhvr>
                                        <p:cTn id="8" dur="500" fill="hold"/>
                                        <p:tgtEl>
                                          <p:spTgt spid="599046"/>
                                        </p:tgtEl>
                                        <p:attrNameLst>
                                          <p:attrName>ppt_h</p:attrName>
                                        </p:attrNameLst>
                                      </p:cBhvr>
                                      <p:tavLst>
                                        <p:tav tm="0">
                                          <p:val>
                                            <p:strVal val="#ppt_h"/>
                                          </p:val>
                                        </p:tav>
                                        <p:tav tm="100000">
                                          <p:val>
                                            <p:strVal val="#ppt_h"/>
                                          </p:val>
                                        </p:tav>
                                      </p:tavLst>
                                    </p:anim>
                                    <p:anim calcmode="lin" valueType="num">
                                      <p:cBhvr>
                                        <p:cTn id="9" dur="500" fill="hold"/>
                                        <p:tgtEl>
                                          <p:spTgt spid="599046"/>
                                        </p:tgtEl>
                                        <p:attrNameLst>
                                          <p:attrName>ppt_x</p:attrName>
                                        </p:attrNameLst>
                                      </p:cBhvr>
                                      <p:tavLst>
                                        <p:tav tm="0">
                                          <p:val>
                                            <p:strVal val="#ppt_x-.2"/>
                                          </p:val>
                                        </p:tav>
                                        <p:tav tm="100000">
                                          <p:val>
                                            <p:strVal val="#ppt_x"/>
                                          </p:val>
                                        </p:tav>
                                      </p:tavLst>
                                    </p:anim>
                                    <p:anim calcmode="lin" valueType="num">
                                      <p:cBhvr>
                                        <p:cTn id="10" dur="500" fill="hold"/>
                                        <p:tgtEl>
                                          <p:spTgt spid="599046"/>
                                        </p:tgtEl>
                                        <p:attrNameLst>
                                          <p:attrName>ppt_y</p:attrName>
                                        </p:attrNameLst>
                                      </p:cBhvr>
                                      <p:tavLst>
                                        <p:tav tm="0">
                                          <p:val>
                                            <p:strVal val="#ppt_y"/>
                                          </p:val>
                                        </p:tav>
                                        <p:tav tm="100000">
                                          <p:val>
                                            <p:strVal val="#ppt_y"/>
                                          </p:val>
                                        </p:tav>
                                      </p:tavLst>
                                    </p:anim>
                                    <p:animEffect transition="in" filter="fade">
                                      <p:cBhvr>
                                        <p:cTn id="11" dur="500"/>
                                        <p:tgtEl>
                                          <p:spTgt spid="59904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599047"/>
                                        </p:tgtEl>
                                        <p:attrNameLst>
                                          <p:attrName>style.visibility</p:attrName>
                                        </p:attrNameLst>
                                      </p:cBhvr>
                                      <p:to>
                                        <p:strVal val="visible"/>
                                      </p:to>
                                    </p:set>
                                    <p:anim calcmode="lin" valueType="num">
                                      <p:cBhvr>
                                        <p:cTn id="16" dur="500" fill="hold"/>
                                        <p:tgtEl>
                                          <p:spTgt spid="599047"/>
                                        </p:tgtEl>
                                        <p:attrNameLst>
                                          <p:attrName>ppt_w</p:attrName>
                                        </p:attrNameLst>
                                      </p:cBhvr>
                                      <p:tavLst>
                                        <p:tav tm="0">
                                          <p:val>
                                            <p:strVal val="#ppt_w*0.05"/>
                                          </p:val>
                                        </p:tav>
                                        <p:tav tm="100000">
                                          <p:val>
                                            <p:strVal val="#ppt_w"/>
                                          </p:val>
                                        </p:tav>
                                      </p:tavLst>
                                    </p:anim>
                                    <p:anim calcmode="lin" valueType="num">
                                      <p:cBhvr>
                                        <p:cTn id="17" dur="500" fill="hold"/>
                                        <p:tgtEl>
                                          <p:spTgt spid="599047"/>
                                        </p:tgtEl>
                                        <p:attrNameLst>
                                          <p:attrName>ppt_h</p:attrName>
                                        </p:attrNameLst>
                                      </p:cBhvr>
                                      <p:tavLst>
                                        <p:tav tm="0">
                                          <p:val>
                                            <p:strVal val="#ppt_h"/>
                                          </p:val>
                                        </p:tav>
                                        <p:tav tm="100000">
                                          <p:val>
                                            <p:strVal val="#ppt_h"/>
                                          </p:val>
                                        </p:tav>
                                      </p:tavLst>
                                    </p:anim>
                                    <p:anim calcmode="lin" valueType="num">
                                      <p:cBhvr>
                                        <p:cTn id="18" dur="500" fill="hold"/>
                                        <p:tgtEl>
                                          <p:spTgt spid="599047"/>
                                        </p:tgtEl>
                                        <p:attrNameLst>
                                          <p:attrName>ppt_x</p:attrName>
                                        </p:attrNameLst>
                                      </p:cBhvr>
                                      <p:tavLst>
                                        <p:tav tm="0">
                                          <p:val>
                                            <p:strVal val="#ppt_x-.2"/>
                                          </p:val>
                                        </p:tav>
                                        <p:tav tm="100000">
                                          <p:val>
                                            <p:strVal val="#ppt_x"/>
                                          </p:val>
                                        </p:tav>
                                      </p:tavLst>
                                    </p:anim>
                                    <p:anim calcmode="lin" valueType="num">
                                      <p:cBhvr>
                                        <p:cTn id="19" dur="500" fill="hold"/>
                                        <p:tgtEl>
                                          <p:spTgt spid="599047"/>
                                        </p:tgtEl>
                                        <p:attrNameLst>
                                          <p:attrName>ppt_y</p:attrName>
                                        </p:attrNameLst>
                                      </p:cBhvr>
                                      <p:tavLst>
                                        <p:tav tm="0">
                                          <p:val>
                                            <p:strVal val="#ppt_y"/>
                                          </p:val>
                                        </p:tav>
                                        <p:tav tm="100000">
                                          <p:val>
                                            <p:strVal val="#ppt_y"/>
                                          </p:val>
                                        </p:tav>
                                      </p:tavLst>
                                    </p:anim>
                                    <p:animEffect transition="in" filter="fade">
                                      <p:cBhvr>
                                        <p:cTn id="20" dur="500"/>
                                        <p:tgtEl>
                                          <p:spTgt spid="599047"/>
                                        </p:tgtEl>
                                      </p:cBhvr>
                                    </p:animEffect>
                                  </p:childTnLst>
                                </p:cTn>
                              </p:par>
                              <p:par>
                                <p:cTn id="21" presetID="54" presetClass="entr" presetSubtype="0" accel="100000" fill="hold" grpId="0" nodeType="withEffect">
                                  <p:stCondLst>
                                    <p:cond delay="0"/>
                                  </p:stCondLst>
                                  <p:childTnLst>
                                    <p:set>
                                      <p:cBhvr>
                                        <p:cTn id="22" dur="1" fill="hold">
                                          <p:stCondLst>
                                            <p:cond delay="0"/>
                                          </p:stCondLst>
                                        </p:cTn>
                                        <p:tgtEl>
                                          <p:spTgt spid="599049"/>
                                        </p:tgtEl>
                                        <p:attrNameLst>
                                          <p:attrName>style.visibility</p:attrName>
                                        </p:attrNameLst>
                                      </p:cBhvr>
                                      <p:to>
                                        <p:strVal val="visible"/>
                                      </p:to>
                                    </p:set>
                                    <p:anim calcmode="lin" valueType="num">
                                      <p:cBhvr>
                                        <p:cTn id="23" dur="500" fill="hold"/>
                                        <p:tgtEl>
                                          <p:spTgt spid="599049"/>
                                        </p:tgtEl>
                                        <p:attrNameLst>
                                          <p:attrName>ppt_w</p:attrName>
                                        </p:attrNameLst>
                                      </p:cBhvr>
                                      <p:tavLst>
                                        <p:tav tm="0">
                                          <p:val>
                                            <p:strVal val="#ppt_w*0.05"/>
                                          </p:val>
                                        </p:tav>
                                        <p:tav tm="100000">
                                          <p:val>
                                            <p:strVal val="#ppt_w"/>
                                          </p:val>
                                        </p:tav>
                                      </p:tavLst>
                                    </p:anim>
                                    <p:anim calcmode="lin" valueType="num">
                                      <p:cBhvr>
                                        <p:cTn id="24" dur="500" fill="hold"/>
                                        <p:tgtEl>
                                          <p:spTgt spid="599049"/>
                                        </p:tgtEl>
                                        <p:attrNameLst>
                                          <p:attrName>ppt_h</p:attrName>
                                        </p:attrNameLst>
                                      </p:cBhvr>
                                      <p:tavLst>
                                        <p:tav tm="0">
                                          <p:val>
                                            <p:strVal val="#ppt_h"/>
                                          </p:val>
                                        </p:tav>
                                        <p:tav tm="100000">
                                          <p:val>
                                            <p:strVal val="#ppt_h"/>
                                          </p:val>
                                        </p:tav>
                                      </p:tavLst>
                                    </p:anim>
                                    <p:anim calcmode="lin" valueType="num">
                                      <p:cBhvr>
                                        <p:cTn id="25" dur="500" fill="hold"/>
                                        <p:tgtEl>
                                          <p:spTgt spid="599049"/>
                                        </p:tgtEl>
                                        <p:attrNameLst>
                                          <p:attrName>ppt_x</p:attrName>
                                        </p:attrNameLst>
                                      </p:cBhvr>
                                      <p:tavLst>
                                        <p:tav tm="0">
                                          <p:val>
                                            <p:strVal val="#ppt_x-.2"/>
                                          </p:val>
                                        </p:tav>
                                        <p:tav tm="100000">
                                          <p:val>
                                            <p:strVal val="#ppt_x"/>
                                          </p:val>
                                        </p:tav>
                                      </p:tavLst>
                                    </p:anim>
                                    <p:anim calcmode="lin" valueType="num">
                                      <p:cBhvr>
                                        <p:cTn id="26" dur="500" fill="hold"/>
                                        <p:tgtEl>
                                          <p:spTgt spid="599049"/>
                                        </p:tgtEl>
                                        <p:attrNameLst>
                                          <p:attrName>ppt_y</p:attrName>
                                        </p:attrNameLst>
                                      </p:cBhvr>
                                      <p:tavLst>
                                        <p:tav tm="0">
                                          <p:val>
                                            <p:strVal val="#ppt_y"/>
                                          </p:val>
                                        </p:tav>
                                        <p:tav tm="100000">
                                          <p:val>
                                            <p:strVal val="#ppt_y"/>
                                          </p:val>
                                        </p:tav>
                                      </p:tavLst>
                                    </p:anim>
                                    <p:animEffect transition="in" filter="fade">
                                      <p:cBhvr>
                                        <p:cTn id="27" dur="500"/>
                                        <p:tgtEl>
                                          <p:spTgt spid="59904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4" presetClass="entr" presetSubtype="0" accel="100000" fill="hold" grpId="0" nodeType="clickEffect">
                                  <p:stCondLst>
                                    <p:cond delay="0"/>
                                  </p:stCondLst>
                                  <p:childTnLst>
                                    <p:set>
                                      <p:cBhvr>
                                        <p:cTn id="31" dur="1" fill="hold">
                                          <p:stCondLst>
                                            <p:cond delay="0"/>
                                          </p:stCondLst>
                                        </p:cTn>
                                        <p:tgtEl>
                                          <p:spTgt spid="599050"/>
                                        </p:tgtEl>
                                        <p:attrNameLst>
                                          <p:attrName>style.visibility</p:attrName>
                                        </p:attrNameLst>
                                      </p:cBhvr>
                                      <p:to>
                                        <p:strVal val="visible"/>
                                      </p:to>
                                    </p:set>
                                    <p:anim calcmode="lin" valueType="num">
                                      <p:cBhvr>
                                        <p:cTn id="32" dur="500" fill="hold"/>
                                        <p:tgtEl>
                                          <p:spTgt spid="599050"/>
                                        </p:tgtEl>
                                        <p:attrNameLst>
                                          <p:attrName>ppt_w</p:attrName>
                                        </p:attrNameLst>
                                      </p:cBhvr>
                                      <p:tavLst>
                                        <p:tav tm="0">
                                          <p:val>
                                            <p:strVal val="#ppt_w*0.05"/>
                                          </p:val>
                                        </p:tav>
                                        <p:tav tm="100000">
                                          <p:val>
                                            <p:strVal val="#ppt_w"/>
                                          </p:val>
                                        </p:tav>
                                      </p:tavLst>
                                    </p:anim>
                                    <p:anim calcmode="lin" valueType="num">
                                      <p:cBhvr>
                                        <p:cTn id="33" dur="500" fill="hold"/>
                                        <p:tgtEl>
                                          <p:spTgt spid="599050"/>
                                        </p:tgtEl>
                                        <p:attrNameLst>
                                          <p:attrName>ppt_h</p:attrName>
                                        </p:attrNameLst>
                                      </p:cBhvr>
                                      <p:tavLst>
                                        <p:tav tm="0">
                                          <p:val>
                                            <p:strVal val="#ppt_h"/>
                                          </p:val>
                                        </p:tav>
                                        <p:tav tm="100000">
                                          <p:val>
                                            <p:strVal val="#ppt_h"/>
                                          </p:val>
                                        </p:tav>
                                      </p:tavLst>
                                    </p:anim>
                                    <p:anim calcmode="lin" valueType="num">
                                      <p:cBhvr>
                                        <p:cTn id="34" dur="500" fill="hold"/>
                                        <p:tgtEl>
                                          <p:spTgt spid="599050"/>
                                        </p:tgtEl>
                                        <p:attrNameLst>
                                          <p:attrName>ppt_x</p:attrName>
                                        </p:attrNameLst>
                                      </p:cBhvr>
                                      <p:tavLst>
                                        <p:tav tm="0">
                                          <p:val>
                                            <p:strVal val="#ppt_x-.2"/>
                                          </p:val>
                                        </p:tav>
                                        <p:tav tm="100000">
                                          <p:val>
                                            <p:strVal val="#ppt_x"/>
                                          </p:val>
                                        </p:tav>
                                      </p:tavLst>
                                    </p:anim>
                                    <p:anim calcmode="lin" valueType="num">
                                      <p:cBhvr>
                                        <p:cTn id="35" dur="500" fill="hold"/>
                                        <p:tgtEl>
                                          <p:spTgt spid="599050"/>
                                        </p:tgtEl>
                                        <p:attrNameLst>
                                          <p:attrName>ppt_y</p:attrName>
                                        </p:attrNameLst>
                                      </p:cBhvr>
                                      <p:tavLst>
                                        <p:tav tm="0">
                                          <p:val>
                                            <p:strVal val="#ppt_y"/>
                                          </p:val>
                                        </p:tav>
                                        <p:tav tm="100000">
                                          <p:val>
                                            <p:strVal val="#ppt_y"/>
                                          </p:val>
                                        </p:tav>
                                      </p:tavLst>
                                    </p:anim>
                                    <p:animEffect transition="in" filter="fade">
                                      <p:cBhvr>
                                        <p:cTn id="36" dur="500"/>
                                        <p:tgtEl>
                                          <p:spTgt spid="59905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4" presetClass="entr" presetSubtype="0" accel="100000" fill="hold" grpId="0" nodeType="clickEffect">
                                  <p:stCondLst>
                                    <p:cond delay="0"/>
                                  </p:stCondLst>
                                  <p:childTnLst>
                                    <p:set>
                                      <p:cBhvr>
                                        <p:cTn id="40" dur="1" fill="hold">
                                          <p:stCondLst>
                                            <p:cond delay="0"/>
                                          </p:stCondLst>
                                        </p:cTn>
                                        <p:tgtEl>
                                          <p:spTgt spid="599051"/>
                                        </p:tgtEl>
                                        <p:attrNameLst>
                                          <p:attrName>style.visibility</p:attrName>
                                        </p:attrNameLst>
                                      </p:cBhvr>
                                      <p:to>
                                        <p:strVal val="visible"/>
                                      </p:to>
                                    </p:set>
                                    <p:anim calcmode="lin" valueType="num">
                                      <p:cBhvr>
                                        <p:cTn id="41" dur="500" fill="hold"/>
                                        <p:tgtEl>
                                          <p:spTgt spid="599051"/>
                                        </p:tgtEl>
                                        <p:attrNameLst>
                                          <p:attrName>ppt_w</p:attrName>
                                        </p:attrNameLst>
                                      </p:cBhvr>
                                      <p:tavLst>
                                        <p:tav tm="0">
                                          <p:val>
                                            <p:strVal val="#ppt_w*0.05"/>
                                          </p:val>
                                        </p:tav>
                                        <p:tav tm="100000">
                                          <p:val>
                                            <p:strVal val="#ppt_w"/>
                                          </p:val>
                                        </p:tav>
                                      </p:tavLst>
                                    </p:anim>
                                    <p:anim calcmode="lin" valueType="num">
                                      <p:cBhvr>
                                        <p:cTn id="42" dur="500" fill="hold"/>
                                        <p:tgtEl>
                                          <p:spTgt spid="599051"/>
                                        </p:tgtEl>
                                        <p:attrNameLst>
                                          <p:attrName>ppt_h</p:attrName>
                                        </p:attrNameLst>
                                      </p:cBhvr>
                                      <p:tavLst>
                                        <p:tav tm="0">
                                          <p:val>
                                            <p:strVal val="#ppt_h"/>
                                          </p:val>
                                        </p:tav>
                                        <p:tav tm="100000">
                                          <p:val>
                                            <p:strVal val="#ppt_h"/>
                                          </p:val>
                                        </p:tav>
                                      </p:tavLst>
                                    </p:anim>
                                    <p:anim calcmode="lin" valueType="num">
                                      <p:cBhvr>
                                        <p:cTn id="43" dur="500" fill="hold"/>
                                        <p:tgtEl>
                                          <p:spTgt spid="599051"/>
                                        </p:tgtEl>
                                        <p:attrNameLst>
                                          <p:attrName>ppt_x</p:attrName>
                                        </p:attrNameLst>
                                      </p:cBhvr>
                                      <p:tavLst>
                                        <p:tav tm="0">
                                          <p:val>
                                            <p:strVal val="#ppt_x-.2"/>
                                          </p:val>
                                        </p:tav>
                                        <p:tav tm="100000">
                                          <p:val>
                                            <p:strVal val="#ppt_x"/>
                                          </p:val>
                                        </p:tav>
                                      </p:tavLst>
                                    </p:anim>
                                    <p:anim calcmode="lin" valueType="num">
                                      <p:cBhvr>
                                        <p:cTn id="44" dur="500" fill="hold"/>
                                        <p:tgtEl>
                                          <p:spTgt spid="599051"/>
                                        </p:tgtEl>
                                        <p:attrNameLst>
                                          <p:attrName>ppt_y</p:attrName>
                                        </p:attrNameLst>
                                      </p:cBhvr>
                                      <p:tavLst>
                                        <p:tav tm="0">
                                          <p:val>
                                            <p:strVal val="#ppt_y"/>
                                          </p:val>
                                        </p:tav>
                                        <p:tav tm="100000">
                                          <p:val>
                                            <p:strVal val="#ppt_y"/>
                                          </p:val>
                                        </p:tav>
                                      </p:tavLst>
                                    </p:anim>
                                    <p:animEffect transition="in" filter="fade">
                                      <p:cBhvr>
                                        <p:cTn id="45" dur="500"/>
                                        <p:tgtEl>
                                          <p:spTgt spid="59905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4" presetClass="entr" presetSubtype="0" accel="100000" fill="hold" grpId="0" nodeType="clickEffect">
                                  <p:stCondLst>
                                    <p:cond delay="0"/>
                                  </p:stCondLst>
                                  <p:childTnLst>
                                    <p:set>
                                      <p:cBhvr>
                                        <p:cTn id="49" dur="1" fill="hold">
                                          <p:stCondLst>
                                            <p:cond delay="0"/>
                                          </p:stCondLst>
                                        </p:cTn>
                                        <p:tgtEl>
                                          <p:spTgt spid="599052"/>
                                        </p:tgtEl>
                                        <p:attrNameLst>
                                          <p:attrName>style.visibility</p:attrName>
                                        </p:attrNameLst>
                                      </p:cBhvr>
                                      <p:to>
                                        <p:strVal val="visible"/>
                                      </p:to>
                                    </p:set>
                                    <p:anim calcmode="lin" valueType="num">
                                      <p:cBhvr>
                                        <p:cTn id="50" dur="500" fill="hold"/>
                                        <p:tgtEl>
                                          <p:spTgt spid="599052"/>
                                        </p:tgtEl>
                                        <p:attrNameLst>
                                          <p:attrName>ppt_w</p:attrName>
                                        </p:attrNameLst>
                                      </p:cBhvr>
                                      <p:tavLst>
                                        <p:tav tm="0">
                                          <p:val>
                                            <p:strVal val="#ppt_w*0.05"/>
                                          </p:val>
                                        </p:tav>
                                        <p:tav tm="100000">
                                          <p:val>
                                            <p:strVal val="#ppt_w"/>
                                          </p:val>
                                        </p:tav>
                                      </p:tavLst>
                                    </p:anim>
                                    <p:anim calcmode="lin" valueType="num">
                                      <p:cBhvr>
                                        <p:cTn id="51" dur="500" fill="hold"/>
                                        <p:tgtEl>
                                          <p:spTgt spid="599052"/>
                                        </p:tgtEl>
                                        <p:attrNameLst>
                                          <p:attrName>ppt_h</p:attrName>
                                        </p:attrNameLst>
                                      </p:cBhvr>
                                      <p:tavLst>
                                        <p:tav tm="0">
                                          <p:val>
                                            <p:strVal val="#ppt_h"/>
                                          </p:val>
                                        </p:tav>
                                        <p:tav tm="100000">
                                          <p:val>
                                            <p:strVal val="#ppt_h"/>
                                          </p:val>
                                        </p:tav>
                                      </p:tavLst>
                                    </p:anim>
                                    <p:anim calcmode="lin" valueType="num">
                                      <p:cBhvr>
                                        <p:cTn id="52" dur="500" fill="hold"/>
                                        <p:tgtEl>
                                          <p:spTgt spid="599052"/>
                                        </p:tgtEl>
                                        <p:attrNameLst>
                                          <p:attrName>ppt_x</p:attrName>
                                        </p:attrNameLst>
                                      </p:cBhvr>
                                      <p:tavLst>
                                        <p:tav tm="0">
                                          <p:val>
                                            <p:strVal val="#ppt_x-.2"/>
                                          </p:val>
                                        </p:tav>
                                        <p:tav tm="100000">
                                          <p:val>
                                            <p:strVal val="#ppt_x"/>
                                          </p:val>
                                        </p:tav>
                                      </p:tavLst>
                                    </p:anim>
                                    <p:anim calcmode="lin" valueType="num">
                                      <p:cBhvr>
                                        <p:cTn id="53" dur="500" fill="hold"/>
                                        <p:tgtEl>
                                          <p:spTgt spid="599052"/>
                                        </p:tgtEl>
                                        <p:attrNameLst>
                                          <p:attrName>ppt_y</p:attrName>
                                        </p:attrNameLst>
                                      </p:cBhvr>
                                      <p:tavLst>
                                        <p:tav tm="0">
                                          <p:val>
                                            <p:strVal val="#ppt_y"/>
                                          </p:val>
                                        </p:tav>
                                        <p:tav tm="100000">
                                          <p:val>
                                            <p:strVal val="#ppt_y"/>
                                          </p:val>
                                        </p:tav>
                                      </p:tavLst>
                                    </p:anim>
                                    <p:animEffect transition="in" filter="fade">
                                      <p:cBhvr>
                                        <p:cTn id="54" dur="500"/>
                                        <p:tgtEl>
                                          <p:spTgt spid="599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9047" grpId="0"/>
      <p:bldP spid="599049" grpId="0"/>
      <p:bldP spid="599050" grpId="0"/>
      <p:bldP spid="599051" grpId="0"/>
      <p:bldP spid="599052" grpId="0"/>
    </p:bldLst>
  </p:timing>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0066"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Taxes, Profit, and Revenue</a:t>
            </a:r>
          </a:p>
        </p:txBody>
      </p:sp>
      <p:sp>
        <p:nvSpPr>
          <p:cNvPr id="600067" name="Text Box 3"/>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600069" name="Text Box 5" descr="Blue tissue paper"/>
          <p:cNvSpPr txBox="1">
            <a:spLocks noChangeArrowheads="1"/>
          </p:cNvSpPr>
          <p:nvPr/>
        </p:nvSpPr>
        <p:spPr bwMode="auto">
          <a:xfrm>
            <a:off x="609600" y="1600200"/>
            <a:ext cx="8305800" cy="7016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We can now differentiate </a:t>
            </a:r>
            <a:r>
              <a:rPr lang="en-US" sz="2000" i="1" smtClean="0">
                <a:latin typeface="Times New Roman" charset="0"/>
                <a:cs typeface="+mn-cs"/>
              </a:rPr>
              <a:t>P</a:t>
            </a:r>
            <a:r>
              <a:rPr lang="en-US" sz="2000" smtClean="0">
                <a:latin typeface="Times New Roman" charset="0"/>
                <a:cs typeface="+mn-cs"/>
              </a:rPr>
              <a:t>(</a:t>
            </a:r>
            <a:r>
              <a:rPr lang="en-US" sz="2000" i="1" smtClean="0">
                <a:latin typeface="Times New Roman" charset="0"/>
                <a:cs typeface="+mn-cs"/>
              </a:rPr>
              <a:t>x</a:t>
            </a:r>
            <a:r>
              <a:rPr lang="en-US" sz="2000" smtClean="0">
                <a:latin typeface="Times New Roman" charset="0"/>
                <a:cs typeface="+mn-cs"/>
              </a:rPr>
              <a:t>) and then find the value of </a:t>
            </a:r>
            <a:r>
              <a:rPr lang="en-US" sz="2000" i="1" smtClean="0">
                <a:latin typeface="Times New Roman" charset="0"/>
                <a:cs typeface="+mn-cs"/>
              </a:rPr>
              <a:t>x</a:t>
            </a:r>
            <a:r>
              <a:rPr lang="en-US" sz="2000" smtClean="0">
                <a:latin typeface="Times New Roman" charset="0"/>
                <a:cs typeface="+mn-cs"/>
              </a:rPr>
              <a:t> for which </a:t>
            </a:r>
            <a:r>
              <a:rPr lang="en-US" sz="2000" i="1" smtClean="0">
                <a:latin typeface="Times New Roman" charset="0"/>
                <a:cs typeface="+mn-cs"/>
              </a:rPr>
              <a:t>P</a:t>
            </a:r>
            <a:r>
              <a:rPr lang="en-US" sz="2000" smtClean="0">
                <a:latin typeface="Times New Roman" charset="0"/>
                <a:cs typeface="+mn-cs"/>
              </a:rPr>
              <a:t> is maximized.</a:t>
            </a:r>
          </a:p>
        </p:txBody>
      </p:sp>
      <p:sp>
        <p:nvSpPr>
          <p:cNvPr id="600070" name="Text Box 6" descr="Blue tissue paper"/>
          <p:cNvSpPr txBox="1">
            <a:spLocks noChangeArrowheads="1"/>
          </p:cNvSpPr>
          <p:nvPr/>
        </p:nvSpPr>
        <p:spPr bwMode="auto">
          <a:xfrm>
            <a:off x="152400" y="1219200"/>
            <a:ext cx="1600200" cy="366713"/>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smtClean="0">
                <a:effectLst>
                  <a:outerShdw blurRad="38100" dist="38100" dir="2700000" algn="tl">
                    <a:srgbClr val="DDDDDD"/>
                  </a:outerShdw>
                </a:effectLst>
                <a:latin typeface="Batang" charset="0"/>
                <a:cs typeface="+mn-cs"/>
              </a:rPr>
              <a:t>CONTINUED</a:t>
            </a:r>
          </a:p>
        </p:txBody>
      </p:sp>
      <p:graphicFrame>
        <p:nvGraphicFramePr>
          <p:cNvPr id="600071" name="Object 7"/>
          <p:cNvGraphicFramePr>
            <a:graphicFrameLocks noChangeAspect="1"/>
          </p:cNvGraphicFramePr>
          <p:nvPr/>
        </p:nvGraphicFramePr>
        <p:xfrm>
          <a:off x="1482725" y="2386013"/>
          <a:ext cx="2200275" cy="341312"/>
        </p:xfrm>
        <a:graphic>
          <a:graphicData uri="http://schemas.openxmlformats.org/presentationml/2006/ole">
            <mc:AlternateContent xmlns:mc="http://schemas.openxmlformats.org/markup-compatibility/2006">
              <mc:Choice xmlns:v="urn:schemas-microsoft-com:vml" Requires="v">
                <p:oleObj spid="_x0000_s123970" name="Equation" r:id="rId4" imgW="1485900" imgH="228600" progId="Equation.3">
                  <p:embed/>
                </p:oleObj>
              </mc:Choice>
              <mc:Fallback>
                <p:oleObj name="Equation" r:id="rId4" imgW="1485900" imgH="2286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2725" y="2386013"/>
                        <a:ext cx="2200275" cy="3413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00072" name="Text Box 8" descr="Blue tissue paper"/>
          <p:cNvSpPr txBox="1">
            <a:spLocks noChangeArrowheads="1"/>
          </p:cNvSpPr>
          <p:nvPr/>
        </p:nvSpPr>
        <p:spPr bwMode="auto">
          <a:xfrm>
            <a:off x="5565775" y="2346325"/>
            <a:ext cx="2892425"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This is the profit function.</a:t>
            </a:r>
          </a:p>
        </p:txBody>
      </p:sp>
      <p:sp>
        <p:nvSpPr>
          <p:cNvPr id="600073" name="Text Box 9" descr="Blue tissue paper"/>
          <p:cNvSpPr txBox="1">
            <a:spLocks noChangeArrowheads="1"/>
          </p:cNvSpPr>
          <p:nvPr/>
        </p:nvSpPr>
        <p:spPr bwMode="auto">
          <a:xfrm>
            <a:off x="5565775" y="2786063"/>
            <a:ext cx="1597025"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Differentiate.</a:t>
            </a:r>
          </a:p>
        </p:txBody>
      </p:sp>
      <p:sp>
        <p:nvSpPr>
          <p:cNvPr id="600074" name="Text Box 10" descr="Blue tissue paper"/>
          <p:cNvSpPr txBox="1">
            <a:spLocks noChangeArrowheads="1"/>
          </p:cNvSpPr>
          <p:nvPr/>
        </p:nvSpPr>
        <p:spPr bwMode="auto">
          <a:xfrm>
            <a:off x="5565775" y="3243263"/>
            <a:ext cx="3044825"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Set this equation equal to 0.</a:t>
            </a:r>
          </a:p>
        </p:txBody>
      </p:sp>
      <p:sp>
        <p:nvSpPr>
          <p:cNvPr id="600075" name="Text Box 11" descr="Blue tissue paper"/>
          <p:cNvSpPr txBox="1">
            <a:spLocks noChangeArrowheads="1"/>
          </p:cNvSpPr>
          <p:nvPr/>
        </p:nvSpPr>
        <p:spPr bwMode="auto">
          <a:xfrm>
            <a:off x="5565775" y="3717925"/>
            <a:ext cx="1444625"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Solve for </a:t>
            </a:r>
            <a:r>
              <a:rPr lang="en-US" sz="2000" i="1" smtClean="0">
                <a:latin typeface="Times New Roman" charset="0"/>
                <a:cs typeface="+mn-cs"/>
              </a:rPr>
              <a:t>x</a:t>
            </a:r>
            <a:r>
              <a:rPr lang="en-US" sz="2000" smtClean="0">
                <a:latin typeface="Times New Roman" charset="0"/>
                <a:cs typeface="+mn-cs"/>
              </a:rPr>
              <a:t>.</a:t>
            </a:r>
          </a:p>
        </p:txBody>
      </p:sp>
      <p:graphicFrame>
        <p:nvGraphicFramePr>
          <p:cNvPr id="600076" name="Object 12"/>
          <p:cNvGraphicFramePr>
            <a:graphicFrameLocks noChangeAspect="1"/>
          </p:cNvGraphicFramePr>
          <p:nvPr/>
        </p:nvGraphicFramePr>
        <p:xfrm>
          <a:off x="1428750" y="2814638"/>
          <a:ext cx="1619250" cy="322262"/>
        </p:xfrm>
        <a:graphic>
          <a:graphicData uri="http://schemas.openxmlformats.org/presentationml/2006/ole">
            <mc:AlternateContent xmlns:mc="http://schemas.openxmlformats.org/markup-compatibility/2006">
              <mc:Choice xmlns:v="urn:schemas-microsoft-com:vml" Requires="v">
                <p:oleObj spid="_x0000_s123971" name="Equation" r:id="rId6" imgW="1091726" imgH="215806" progId="Equation.3">
                  <p:embed/>
                </p:oleObj>
              </mc:Choice>
              <mc:Fallback>
                <p:oleObj name="Equation" r:id="rId6" imgW="1091726" imgH="215806" progId="Equation.3">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8750" y="2814638"/>
                        <a:ext cx="1619250" cy="3222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00077" name="Object 13"/>
          <p:cNvGraphicFramePr>
            <a:graphicFrameLocks noChangeAspect="1"/>
          </p:cNvGraphicFramePr>
          <p:nvPr/>
        </p:nvGraphicFramePr>
        <p:xfrm>
          <a:off x="968375" y="3344863"/>
          <a:ext cx="1317625" cy="265112"/>
        </p:xfrm>
        <a:graphic>
          <a:graphicData uri="http://schemas.openxmlformats.org/presentationml/2006/ole">
            <mc:AlternateContent xmlns:mc="http://schemas.openxmlformats.org/markup-compatibility/2006">
              <mc:Choice xmlns:v="urn:schemas-microsoft-com:vml" Requires="v">
                <p:oleObj spid="_x0000_s123972" name="Equation" r:id="rId8" imgW="888614" imgH="177723" progId="Equation.3">
                  <p:embed/>
                </p:oleObj>
              </mc:Choice>
              <mc:Fallback>
                <p:oleObj name="Equation" r:id="rId8" imgW="888614" imgH="177723" progId="Equation.3">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8375" y="3344863"/>
                        <a:ext cx="1317625" cy="2651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00078" name="Object 14"/>
          <p:cNvGraphicFramePr>
            <a:graphicFrameLocks noChangeAspect="1"/>
          </p:cNvGraphicFramePr>
          <p:nvPr/>
        </p:nvGraphicFramePr>
        <p:xfrm>
          <a:off x="1763713" y="3792538"/>
          <a:ext cx="639762" cy="265112"/>
        </p:xfrm>
        <a:graphic>
          <a:graphicData uri="http://schemas.openxmlformats.org/presentationml/2006/ole">
            <mc:AlternateContent xmlns:mc="http://schemas.openxmlformats.org/markup-compatibility/2006">
              <mc:Choice xmlns:v="urn:schemas-microsoft-com:vml" Requires="v">
                <p:oleObj spid="_x0000_s123973" name="Equation" r:id="rId10" imgW="431425" imgH="177646" progId="Equation.3">
                  <p:embed/>
                </p:oleObj>
              </mc:Choice>
              <mc:Fallback>
                <p:oleObj name="Equation" r:id="rId10" imgW="431425" imgH="177646" progId="Equation.3">
                  <p:embed/>
                  <p:pic>
                    <p:nvPicPr>
                      <p:cNvPr id="0"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63713" y="3792538"/>
                        <a:ext cx="639762" cy="2651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00079" name="Text Box 15" descr="Blue tissue paper"/>
          <p:cNvSpPr txBox="1">
            <a:spLocks noChangeArrowheads="1"/>
          </p:cNvSpPr>
          <p:nvPr/>
        </p:nvSpPr>
        <p:spPr bwMode="auto">
          <a:xfrm>
            <a:off x="609600" y="4191000"/>
            <a:ext cx="8305800" cy="10064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Therefore, profit is maximized when </a:t>
            </a:r>
            <a:r>
              <a:rPr lang="en-US" sz="2000" i="1" smtClean="0">
                <a:latin typeface="Times New Roman" charset="0"/>
                <a:cs typeface="+mn-cs"/>
              </a:rPr>
              <a:t>x</a:t>
            </a:r>
            <a:r>
              <a:rPr lang="en-US" sz="2000" smtClean="0">
                <a:latin typeface="Times New Roman" charset="0"/>
                <a:cs typeface="+mn-cs"/>
              </a:rPr>
              <a:t> = 29.  Now we will determine the corresponding price per unit.  To do this, we will evaluate the demand equation </a:t>
            </a:r>
            <a:r>
              <a:rPr lang="en-US" sz="2000" i="1" smtClean="0">
                <a:latin typeface="Times New Roman" charset="0"/>
                <a:cs typeface="+mn-cs"/>
              </a:rPr>
              <a:t>p</a:t>
            </a:r>
            <a:r>
              <a:rPr lang="en-US" sz="2000" smtClean="0">
                <a:latin typeface="Times New Roman" charset="0"/>
                <a:cs typeface="+mn-cs"/>
              </a:rPr>
              <a:t> at </a:t>
            </a:r>
            <a:r>
              <a:rPr lang="en-US" sz="2000" i="1" smtClean="0">
                <a:latin typeface="Times New Roman" charset="0"/>
                <a:cs typeface="+mn-cs"/>
              </a:rPr>
              <a:t>x</a:t>
            </a:r>
            <a:r>
              <a:rPr lang="en-US" sz="2000" smtClean="0">
                <a:latin typeface="Times New Roman" charset="0"/>
                <a:cs typeface="+mn-cs"/>
              </a:rPr>
              <a:t> = 29.</a:t>
            </a:r>
          </a:p>
        </p:txBody>
      </p:sp>
      <p:sp>
        <p:nvSpPr>
          <p:cNvPr id="600080" name="Text Box 16" descr="Blue tissue paper"/>
          <p:cNvSpPr txBox="1">
            <a:spLocks noChangeArrowheads="1"/>
          </p:cNvSpPr>
          <p:nvPr/>
        </p:nvSpPr>
        <p:spPr bwMode="auto">
          <a:xfrm>
            <a:off x="3733800" y="5181600"/>
            <a:ext cx="1752600"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p</a:t>
            </a:r>
            <a:r>
              <a:rPr lang="en-US" sz="2000" smtClean="0">
                <a:latin typeface="Times New Roman" charset="0"/>
                <a:cs typeface="+mn-cs"/>
              </a:rPr>
              <a:t>(</a:t>
            </a:r>
            <a:r>
              <a:rPr lang="en-US" sz="2000" i="1" smtClean="0">
                <a:latin typeface="Times New Roman" charset="0"/>
                <a:cs typeface="+mn-cs"/>
              </a:rPr>
              <a:t>x</a:t>
            </a:r>
            <a:r>
              <a:rPr lang="en-US" sz="2000" smtClean="0">
                <a:latin typeface="Times New Roman" charset="0"/>
                <a:cs typeface="+mn-cs"/>
              </a:rPr>
              <a:t>) = 200 – 3</a:t>
            </a:r>
            <a:r>
              <a:rPr lang="en-US" sz="2000" i="1" smtClean="0">
                <a:latin typeface="Times New Roman" charset="0"/>
                <a:cs typeface="+mn-cs"/>
              </a:rPr>
              <a:t>x</a:t>
            </a:r>
          </a:p>
        </p:txBody>
      </p:sp>
      <p:sp>
        <p:nvSpPr>
          <p:cNvPr id="600081" name="Text Box 17" descr="Blue tissue paper"/>
          <p:cNvSpPr txBox="1">
            <a:spLocks noChangeArrowheads="1"/>
          </p:cNvSpPr>
          <p:nvPr/>
        </p:nvSpPr>
        <p:spPr bwMode="auto">
          <a:xfrm>
            <a:off x="3609975" y="5548313"/>
            <a:ext cx="2867025"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p</a:t>
            </a:r>
            <a:r>
              <a:rPr lang="en-US" sz="2000" smtClean="0">
                <a:latin typeface="Times New Roman" charset="0"/>
                <a:cs typeface="+mn-cs"/>
              </a:rPr>
              <a:t>(29) = 200 – 3(29) = 113</a:t>
            </a:r>
            <a:endParaRPr lang="en-US" sz="2000" i="1" smtClean="0">
              <a:latin typeface="Times New Roman" charset="0"/>
              <a:cs typeface="+mn-cs"/>
            </a:endParaRPr>
          </a:p>
        </p:txBody>
      </p:sp>
      <p:sp>
        <p:nvSpPr>
          <p:cNvPr id="600082" name="Text Box 18" descr="Blue tissue paper"/>
          <p:cNvSpPr txBox="1">
            <a:spLocks noChangeArrowheads="1"/>
          </p:cNvSpPr>
          <p:nvPr/>
        </p:nvSpPr>
        <p:spPr bwMode="auto">
          <a:xfrm>
            <a:off x="609600" y="6003925"/>
            <a:ext cx="6248400"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So the price per unit that maximizes profit is $113 per unit.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600071"/>
                                        </p:tgtEl>
                                        <p:attrNameLst>
                                          <p:attrName>style.visibility</p:attrName>
                                        </p:attrNameLst>
                                      </p:cBhvr>
                                      <p:to>
                                        <p:strVal val="visible"/>
                                      </p:to>
                                    </p:set>
                                    <p:anim calcmode="lin" valueType="num">
                                      <p:cBhvr>
                                        <p:cTn id="7" dur="500" fill="hold"/>
                                        <p:tgtEl>
                                          <p:spTgt spid="600071"/>
                                        </p:tgtEl>
                                        <p:attrNameLst>
                                          <p:attrName>ppt_w</p:attrName>
                                        </p:attrNameLst>
                                      </p:cBhvr>
                                      <p:tavLst>
                                        <p:tav tm="0">
                                          <p:val>
                                            <p:strVal val="#ppt_w*0.05"/>
                                          </p:val>
                                        </p:tav>
                                        <p:tav tm="100000">
                                          <p:val>
                                            <p:strVal val="#ppt_w"/>
                                          </p:val>
                                        </p:tav>
                                      </p:tavLst>
                                    </p:anim>
                                    <p:anim calcmode="lin" valueType="num">
                                      <p:cBhvr>
                                        <p:cTn id="8" dur="500" fill="hold"/>
                                        <p:tgtEl>
                                          <p:spTgt spid="600071"/>
                                        </p:tgtEl>
                                        <p:attrNameLst>
                                          <p:attrName>ppt_h</p:attrName>
                                        </p:attrNameLst>
                                      </p:cBhvr>
                                      <p:tavLst>
                                        <p:tav tm="0">
                                          <p:val>
                                            <p:strVal val="#ppt_h"/>
                                          </p:val>
                                        </p:tav>
                                        <p:tav tm="100000">
                                          <p:val>
                                            <p:strVal val="#ppt_h"/>
                                          </p:val>
                                        </p:tav>
                                      </p:tavLst>
                                    </p:anim>
                                    <p:anim calcmode="lin" valueType="num">
                                      <p:cBhvr>
                                        <p:cTn id="9" dur="500" fill="hold"/>
                                        <p:tgtEl>
                                          <p:spTgt spid="600071"/>
                                        </p:tgtEl>
                                        <p:attrNameLst>
                                          <p:attrName>ppt_x</p:attrName>
                                        </p:attrNameLst>
                                      </p:cBhvr>
                                      <p:tavLst>
                                        <p:tav tm="0">
                                          <p:val>
                                            <p:strVal val="#ppt_x-.2"/>
                                          </p:val>
                                        </p:tav>
                                        <p:tav tm="100000">
                                          <p:val>
                                            <p:strVal val="#ppt_x"/>
                                          </p:val>
                                        </p:tav>
                                      </p:tavLst>
                                    </p:anim>
                                    <p:anim calcmode="lin" valueType="num">
                                      <p:cBhvr>
                                        <p:cTn id="10" dur="500" fill="hold"/>
                                        <p:tgtEl>
                                          <p:spTgt spid="600071"/>
                                        </p:tgtEl>
                                        <p:attrNameLst>
                                          <p:attrName>ppt_y</p:attrName>
                                        </p:attrNameLst>
                                      </p:cBhvr>
                                      <p:tavLst>
                                        <p:tav tm="0">
                                          <p:val>
                                            <p:strVal val="#ppt_y"/>
                                          </p:val>
                                        </p:tav>
                                        <p:tav tm="100000">
                                          <p:val>
                                            <p:strVal val="#ppt_y"/>
                                          </p:val>
                                        </p:tav>
                                      </p:tavLst>
                                    </p:anim>
                                    <p:animEffect transition="in" filter="fade">
                                      <p:cBhvr>
                                        <p:cTn id="11" dur="500"/>
                                        <p:tgtEl>
                                          <p:spTgt spid="600071"/>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600072"/>
                                        </p:tgtEl>
                                        <p:attrNameLst>
                                          <p:attrName>style.visibility</p:attrName>
                                        </p:attrNameLst>
                                      </p:cBhvr>
                                      <p:to>
                                        <p:strVal val="visible"/>
                                      </p:to>
                                    </p:set>
                                    <p:anim calcmode="lin" valueType="num">
                                      <p:cBhvr>
                                        <p:cTn id="14" dur="500" fill="hold"/>
                                        <p:tgtEl>
                                          <p:spTgt spid="600072"/>
                                        </p:tgtEl>
                                        <p:attrNameLst>
                                          <p:attrName>ppt_w</p:attrName>
                                        </p:attrNameLst>
                                      </p:cBhvr>
                                      <p:tavLst>
                                        <p:tav tm="0">
                                          <p:val>
                                            <p:strVal val="#ppt_w*0.05"/>
                                          </p:val>
                                        </p:tav>
                                        <p:tav tm="100000">
                                          <p:val>
                                            <p:strVal val="#ppt_w"/>
                                          </p:val>
                                        </p:tav>
                                      </p:tavLst>
                                    </p:anim>
                                    <p:anim calcmode="lin" valueType="num">
                                      <p:cBhvr>
                                        <p:cTn id="15" dur="500" fill="hold"/>
                                        <p:tgtEl>
                                          <p:spTgt spid="600072"/>
                                        </p:tgtEl>
                                        <p:attrNameLst>
                                          <p:attrName>ppt_h</p:attrName>
                                        </p:attrNameLst>
                                      </p:cBhvr>
                                      <p:tavLst>
                                        <p:tav tm="0">
                                          <p:val>
                                            <p:strVal val="#ppt_h"/>
                                          </p:val>
                                        </p:tav>
                                        <p:tav tm="100000">
                                          <p:val>
                                            <p:strVal val="#ppt_h"/>
                                          </p:val>
                                        </p:tav>
                                      </p:tavLst>
                                    </p:anim>
                                    <p:anim calcmode="lin" valueType="num">
                                      <p:cBhvr>
                                        <p:cTn id="16" dur="500" fill="hold"/>
                                        <p:tgtEl>
                                          <p:spTgt spid="600072"/>
                                        </p:tgtEl>
                                        <p:attrNameLst>
                                          <p:attrName>ppt_x</p:attrName>
                                        </p:attrNameLst>
                                      </p:cBhvr>
                                      <p:tavLst>
                                        <p:tav tm="0">
                                          <p:val>
                                            <p:strVal val="#ppt_x-.2"/>
                                          </p:val>
                                        </p:tav>
                                        <p:tav tm="100000">
                                          <p:val>
                                            <p:strVal val="#ppt_x"/>
                                          </p:val>
                                        </p:tav>
                                      </p:tavLst>
                                    </p:anim>
                                    <p:anim calcmode="lin" valueType="num">
                                      <p:cBhvr>
                                        <p:cTn id="17" dur="500" fill="hold"/>
                                        <p:tgtEl>
                                          <p:spTgt spid="600072"/>
                                        </p:tgtEl>
                                        <p:attrNameLst>
                                          <p:attrName>ppt_y</p:attrName>
                                        </p:attrNameLst>
                                      </p:cBhvr>
                                      <p:tavLst>
                                        <p:tav tm="0">
                                          <p:val>
                                            <p:strVal val="#ppt_y"/>
                                          </p:val>
                                        </p:tav>
                                        <p:tav tm="100000">
                                          <p:val>
                                            <p:strVal val="#ppt_y"/>
                                          </p:val>
                                        </p:tav>
                                      </p:tavLst>
                                    </p:anim>
                                    <p:animEffect transition="in" filter="fade">
                                      <p:cBhvr>
                                        <p:cTn id="18" dur="500"/>
                                        <p:tgtEl>
                                          <p:spTgt spid="60007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4" presetClass="entr" presetSubtype="0" accel="100000" fill="hold" nodeType="clickEffect">
                                  <p:stCondLst>
                                    <p:cond delay="0"/>
                                  </p:stCondLst>
                                  <p:childTnLst>
                                    <p:set>
                                      <p:cBhvr>
                                        <p:cTn id="22" dur="1" fill="hold">
                                          <p:stCondLst>
                                            <p:cond delay="0"/>
                                          </p:stCondLst>
                                        </p:cTn>
                                        <p:tgtEl>
                                          <p:spTgt spid="600076"/>
                                        </p:tgtEl>
                                        <p:attrNameLst>
                                          <p:attrName>style.visibility</p:attrName>
                                        </p:attrNameLst>
                                      </p:cBhvr>
                                      <p:to>
                                        <p:strVal val="visible"/>
                                      </p:to>
                                    </p:set>
                                    <p:anim calcmode="lin" valueType="num">
                                      <p:cBhvr>
                                        <p:cTn id="23" dur="500" fill="hold"/>
                                        <p:tgtEl>
                                          <p:spTgt spid="600076"/>
                                        </p:tgtEl>
                                        <p:attrNameLst>
                                          <p:attrName>ppt_w</p:attrName>
                                        </p:attrNameLst>
                                      </p:cBhvr>
                                      <p:tavLst>
                                        <p:tav tm="0">
                                          <p:val>
                                            <p:strVal val="#ppt_w*0.05"/>
                                          </p:val>
                                        </p:tav>
                                        <p:tav tm="100000">
                                          <p:val>
                                            <p:strVal val="#ppt_w"/>
                                          </p:val>
                                        </p:tav>
                                      </p:tavLst>
                                    </p:anim>
                                    <p:anim calcmode="lin" valueType="num">
                                      <p:cBhvr>
                                        <p:cTn id="24" dur="500" fill="hold"/>
                                        <p:tgtEl>
                                          <p:spTgt spid="600076"/>
                                        </p:tgtEl>
                                        <p:attrNameLst>
                                          <p:attrName>ppt_h</p:attrName>
                                        </p:attrNameLst>
                                      </p:cBhvr>
                                      <p:tavLst>
                                        <p:tav tm="0">
                                          <p:val>
                                            <p:strVal val="#ppt_h"/>
                                          </p:val>
                                        </p:tav>
                                        <p:tav tm="100000">
                                          <p:val>
                                            <p:strVal val="#ppt_h"/>
                                          </p:val>
                                        </p:tav>
                                      </p:tavLst>
                                    </p:anim>
                                    <p:anim calcmode="lin" valueType="num">
                                      <p:cBhvr>
                                        <p:cTn id="25" dur="500" fill="hold"/>
                                        <p:tgtEl>
                                          <p:spTgt spid="600076"/>
                                        </p:tgtEl>
                                        <p:attrNameLst>
                                          <p:attrName>ppt_x</p:attrName>
                                        </p:attrNameLst>
                                      </p:cBhvr>
                                      <p:tavLst>
                                        <p:tav tm="0">
                                          <p:val>
                                            <p:strVal val="#ppt_x-.2"/>
                                          </p:val>
                                        </p:tav>
                                        <p:tav tm="100000">
                                          <p:val>
                                            <p:strVal val="#ppt_x"/>
                                          </p:val>
                                        </p:tav>
                                      </p:tavLst>
                                    </p:anim>
                                    <p:anim calcmode="lin" valueType="num">
                                      <p:cBhvr>
                                        <p:cTn id="26" dur="500" fill="hold"/>
                                        <p:tgtEl>
                                          <p:spTgt spid="600076"/>
                                        </p:tgtEl>
                                        <p:attrNameLst>
                                          <p:attrName>ppt_y</p:attrName>
                                        </p:attrNameLst>
                                      </p:cBhvr>
                                      <p:tavLst>
                                        <p:tav tm="0">
                                          <p:val>
                                            <p:strVal val="#ppt_y"/>
                                          </p:val>
                                        </p:tav>
                                        <p:tav tm="100000">
                                          <p:val>
                                            <p:strVal val="#ppt_y"/>
                                          </p:val>
                                        </p:tav>
                                      </p:tavLst>
                                    </p:anim>
                                    <p:animEffect transition="in" filter="fade">
                                      <p:cBhvr>
                                        <p:cTn id="27" dur="500"/>
                                        <p:tgtEl>
                                          <p:spTgt spid="600076"/>
                                        </p:tgtEl>
                                      </p:cBhvr>
                                    </p:animEffect>
                                  </p:childTnLst>
                                </p:cTn>
                              </p:par>
                              <p:par>
                                <p:cTn id="28" presetID="54" presetClass="entr" presetSubtype="0" accel="100000" fill="hold" grpId="0" nodeType="withEffect">
                                  <p:stCondLst>
                                    <p:cond delay="0"/>
                                  </p:stCondLst>
                                  <p:childTnLst>
                                    <p:set>
                                      <p:cBhvr>
                                        <p:cTn id="29" dur="1" fill="hold">
                                          <p:stCondLst>
                                            <p:cond delay="0"/>
                                          </p:stCondLst>
                                        </p:cTn>
                                        <p:tgtEl>
                                          <p:spTgt spid="600073"/>
                                        </p:tgtEl>
                                        <p:attrNameLst>
                                          <p:attrName>style.visibility</p:attrName>
                                        </p:attrNameLst>
                                      </p:cBhvr>
                                      <p:to>
                                        <p:strVal val="visible"/>
                                      </p:to>
                                    </p:set>
                                    <p:anim calcmode="lin" valueType="num">
                                      <p:cBhvr>
                                        <p:cTn id="30" dur="500" fill="hold"/>
                                        <p:tgtEl>
                                          <p:spTgt spid="600073"/>
                                        </p:tgtEl>
                                        <p:attrNameLst>
                                          <p:attrName>ppt_w</p:attrName>
                                        </p:attrNameLst>
                                      </p:cBhvr>
                                      <p:tavLst>
                                        <p:tav tm="0">
                                          <p:val>
                                            <p:strVal val="#ppt_w*0.05"/>
                                          </p:val>
                                        </p:tav>
                                        <p:tav tm="100000">
                                          <p:val>
                                            <p:strVal val="#ppt_w"/>
                                          </p:val>
                                        </p:tav>
                                      </p:tavLst>
                                    </p:anim>
                                    <p:anim calcmode="lin" valueType="num">
                                      <p:cBhvr>
                                        <p:cTn id="31" dur="500" fill="hold"/>
                                        <p:tgtEl>
                                          <p:spTgt spid="600073"/>
                                        </p:tgtEl>
                                        <p:attrNameLst>
                                          <p:attrName>ppt_h</p:attrName>
                                        </p:attrNameLst>
                                      </p:cBhvr>
                                      <p:tavLst>
                                        <p:tav tm="0">
                                          <p:val>
                                            <p:strVal val="#ppt_h"/>
                                          </p:val>
                                        </p:tav>
                                        <p:tav tm="100000">
                                          <p:val>
                                            <p:strVal val="#ppt_h"/>
                                          </p:val>
                                        </p:tav>
                                      </p:tavLst>
                                    </p:anim>
                                    <p:anim calcmode="lin" valueType="num">
                                      <p:cBhvr>
                                        <p:cTn id="32" dur="500" fill="hold"/>
                                        <p:tgtEl>
                                          <p:spTgt spid="600073"/>
                                        </p:tgtEl>
                                        <p:attrNameLst>
                                          <p:attrName>ppt_x</p:attrName>
                                        </p:attrNameLst>
                                      </p:cBhvr>
                                      <p:tavLst>
                                        <p:tav tm="0">
                                          <p:val>
                                            <p:strVal val="#ppt_x-.2"/>
                                          </p:val>
                                        </p:tav>
                                        <p:tav tm="100000">
                                          <p:val>
                                            <p:strVal val="#ppt_x"/>
                                          </p:val>
                                        </p:tav>
                                      </p:tavLst>
                                    </p:anim>
                                    <p:anim calcmode="lin" valueType="num">
                                      <p:cBhvr>
                                        <p:cTn id="33" dur="500" fill="hold"/>
                                        <p:tgtEl>
                                          <p:spTgt spid="600073"/>
                                        </p:tgtEl>
                                        <p:attrNameLst>
                                          <p:attrName>ppt_y</p:attrName>
                                        </p:attrNameLst>
                                      </p:cBhvr>
                                      <p:tavLst>
                                        <p:tav tm="0">
                                          <p:val>
                                            <p:strVal val="#ppt_y"/>
                                          </p:val>
                                        </p:tav>
                                        <p:tav tm="100000">
                                          <p:val>
                                            <p:strVal val="#ppt_y"/>
                                          </p:val>
                                        </p:tav>
                                      </p:tavLst>
                                    </p:anim>
                                    <p:animEffect transition="in" filter="fade">
                                      <p:cBhvr>
                                        <p:cTn id="34" dur="500"/>
                                        <p:tgtEl>
                                          <p:spTgt spid="60007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4" presetClass="entr" presetSubtype="0" accel="100000" fill="hold" nodeType="clickEffect">
                                  <p:stCondLst>
                                    <p:cond delay="0"/>
                                  </p:stCondLst>
                                  <p:childTnLst>
                                    <p:set>
                                      <p:cBhvr>
                                        <p:cTn id="38" dur="1" fill="hold">
                                          <p:stCondLst>
                                            <p:cond delay="0"/>
                                          </p:stCondLst>
                                        </p:cTn>
                                        <p:tgtEl>
                                          <p:spTgt spid="600077"/>
                                        </p:tgtEl>
                                        <p:attrNameLst>
                                          <p:attrName>style.visibility</p:attrName>
                                        </p:attrNameLst>
                                      </p:cBhvr>
                                      <p:to>
                                        <p:strVal val="visible"/>
                                      </p:to>
                                    </p:set>
                                    <p:anim calcmode="lin" valueType="num">
                                      <p:cBhvr>
                                        <p:cTn id="39" dur="500" fill="hold"/>
                                        <p:tgtEl>
                                          <p:spTgt spid="600077"/>
                                        </p:tgtEl>
                                        <p:attrNameLst>
                                          <p:attrName>ppt_w</p:attrName>
                                        </p:attrNameLst>
                                      </p:cBhvr>
                                      <p:tavLst>
                                        <p:tav tm="0">
                                          <p:val>
                                            <p:strVal val="#ppt_w*0.05"/>
                                          </p:val>
                                        </p:tav>
                                        <p:tav tm="100000">
                                          <p:val>
                                            <p:strVal val="#ppt_w"/>
                                          </p:val>
                                        </p:tav>
                                      </p:tavLst>
                                    </p:anim>
                                    <p:anim calcmode="lin" valueType="num">
                                      <p:cBhvr>
                                        <p:cTn id="40" dur="500" fill="hold"/>
                                        <p:tgtEl>
                                          <p:spTgt spid="600077"/>
                                        </p:tgtEl>
                                        <p:attrNameLst>
                                          <p:attrName>ppt_h</p:attrName>
                                        </p:attrNameLst>
                                      </p:cBhvr>
                                      <p:tavLst>
                                        <p:tav tm="0">
                                          <p:val>
                                            <p:strVal val="#ppt_h"/>
                                          </p:val>
                                        </p:tav>
                                        <p:tav tm="100000">
                                          <p:val>
                                            <p:strVal val="#ppt_h"/>
                                          </p:val>
                                        </p:tav>
                                      </p:tavLst>
                                    </p:anim>
                                    <p:anim calcmode="lin" valueType="num">
                                      <p:cBhvr>
                                        <p:cTn id="41" dur="500" fill="hold"/>
                                        <p:tgtEl>
                                          <p:spTgt spid="600077"/>
                                        </p:tgtEl>
                                        <p:attrNameLst>
                                          <p:attrName>ppt_x</p:attrName>
                                        </p:attrNameLst>
                                      </p:cBhvr>
                                      <p:tavLst>
                                        <p:tav tm="0">
                                          <p:val>
                                            <p:strVal val="#ppt_x-.2"/>
                                          </p:val>
                                        </p:tav>
                                        <p:tav tm="100000">
                                          <p:val>
                                            <p:strVal val="#ppt_x"/>
                                          </p:val>
                                        </p:tav>
                                      </p:tavLst>
                                    </p:anim>
                                    <p:anim calcmode="lin" valueType="num">
                                      <p:cBhvr>
                                        <p:cTn id="42" dur="500" fill="hold"/>
                                        <p:tgtEl>
                                          <p:spTgt spid="600077"/>
                                        </p:tgtEl>
                                        <p:attrNameLst>
                                          <p:attrName>ppt_y</p:attrName>
                                        </p:attrNameLst>
                                      </p:cBhvr>
                                      <p:tavLst>
                                        <p:tav tm="0">
                                          <p:val>
                                            <p:strVal val="#ppt_y"/>
                                          </p:val>
                                        </p:tav>
                                        <p:tav tm="100000">
                                          <p:val>
                                            <p:strVal val="#ppt_y"/>
                                          </p:val>
                                        </p:tav>
                                      </p:tavLst>
                                    </p:anim>
                                    <p:animEffect transition="in" filter="fade">
                                      <p:cBhvr>
                                        <p:cTn id="43" dur="500"/>
                                        <p:tgtEl>
                                          <p:spTgt spid="600077"/>
                                        </p:tgtEl>
                                      </p:cBhvr>
                                    </p:animEffect>
                                  </p:childTnLst>
                                </p:cTn>
                              </p:par>
                              <p:par>
                                <p:cTn id="44" presetID="54" presetClass="entr" presetSubtype="0" accel="100000" fill="hold" grpId="0" nodeType="withEffect">
                                  <p:stCondLst>
                                    <p:cond delay="0"/>
                                  </p:stCondLst>
                                  <p:childTnLst>
                                    <p:set>
                                      <p:cBhvr>
                                        <p:cTn id="45" dur="1" fill="hold">
                                          <p:stCondLst>
                                            <p:cond delay="0"/>
                                          </p:stCondLst>
                                        </p:cTn>
                                        <p:tgtEl>
                                          <p:spTgt spid="600074"/>
                                        </p:tgtEl>
                                        <p:attrNameLst>
                                          <p:attrName>style.visibility</p:attrName>
                                        </p:attrNameLst>
                                      </p:cBhvr>
                                      <p:to>
                                        <p:strVal val="visible"/>
                                      </p:to>
                                    </p:set>
                                    <p:anim calcmode="lin" valueType="num">
                                      <p:cBhvr>
                                        <p:cTn id="46" dur="500" fill="hold"/>
                                        <p:tgtEl>
                                          <p:spTgt spid="600074"/>
                                        </p:tgtEl>
                                        <p:attrNameLst>
                                          <p:attrName>ppt_w</p:attrName>
                                        </p:attrNameLst>
                                      </p:cBhvr>
                                      <p:tavLst>
                                        <p:tav tm="0">
                                          <p:val>
                                            <p:strVal val="#ppt_w*0.05"/>
                                          </p:val>
                                        </p:tav>
                                        <p:tav tm="100000">
                                          <p:val>
                                            <p:strVal val="#ppt_w"/>
                                          </p:val>
                                        </p:tav>
                                      </p:tavLst>
                                    </p:anim>
                                    <p:anim calcmode="lin" valueType="num">
                                      <p:cBhvr>
                                        <p:cTn id="47" dur="500" fill="hold"/>
                                        <p:tgtEl>
                                          <p:spTgt spid="600074"/>
                                        </p:tgtEl>
                                        <p:attrNameLst>
                                          <p:attrName>ppt_h</p:attrName>
                                        </p:attrNameLst>
                                      </p:cBhvr>
                                      <p:tavLst>
                                        <p:tav tm="0">
                                          <p:val>
                                            <p:strVal val="#ppt_h"/>
                                          </p:val>
                                        </p:tav>
                                        <p:tav tm="100000">
                                          <p:val>
                                            <p:strVal val="#ppt_h"/>
                                          </p:val>
                                        </p:tav>
                                      </p:tavLst>
                                    </p:anim>
                                    <p:anim calcmode="lin" valueType="num">
                                      <p:cBhvr>
                                        <p:cTn id="48" dur="500" fill="hold"/>
                                        <p:tgtEl>
                                          <p:spTgt spid="600074"/>
                                        </p:tgtEl>
                                        <p:attrNameLst>
                                          <p:attrName>ppt_x</p:attrName>
                                        </p:attrNameLst>
                                      </p:cBhvr>
                                      <p:tavLst>
                                        <p:tav tm="0">
                                          <p:val>
                                            <p:strVal val="#ppt_x-.2"/>
                                          </p:val>
                                        </p:tav>
                                        <p:tav tm="100000">
                                          <p:val>
                                            <p:strVal val="#ppt_x"/>
                                          </p:val>
                                        </p:tav>
                                      </p:tavLst>
                                    </p:anim>
                                    <p:anim calcmode="lin" valueType="num">
                                      <p:cBhvr>
                                        <p:cTn id="49" dur="500" fill="hold"/>
                                        <p:tgtEl>
                                          <p:spTgt spid="600074"/>
                                        </p:tgtEl>
                                        <p:attrNameLst>
                                          <p:attrName>ppt_y</p:attrName>
                                        </p:attrNameLst>
                                      </p:cBhvr>
                                      <p:tavLst>
                                        <p:tav tm="0">
                                          <p:val>
                                            <p:strVal val="#ppt_y"/>
                                          </p:val>
                                        </p:tav>
                                        <p:tav tm="100000">
                                          <p:val>
                                            <p:strVal val="#ppt_y"/>
                                          </p:val>
                                        </p:tav>
                                      </p:tavLst>
                                    </p:anim>
                                    <p:animEffect transition="in" filter="fade">
                                      <p:cBhvr>
                                        <p:cTn id="50" dur="500"/>
                                        <p:tgtEl>
                                          <p:spTgt spid="600074"/>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4" presetClass="entr" presetSubtype="0" accel="100000" fill="hold" nodeType="clickEffect">
                                  <p:stCondLst>
                                    <p:cond delay="0"/>
                                  </p:stCondLst>
                                  <p:childTnLst>
                                    <p:set>
                                      <p:cBhvr>
                                        <p:cTn id="54" dur="1" fill="hold">
                                          <p:stCondLst>
                                            <p:cond delay="0"/>
                                          </p:stCondLst>
                                        </p:cTn>
                                        <p:tgtEl>
                                          <p:spTgt spid="600078"/>
                                        </p:tgtEl>
                                        <p:attrNameLst>
                                          <p:attrName>style.visibility</p:attrName>
                                        </p:attrNameLst>
                                      </p:cBhvr>
                                      <p:to>
                                        <p:strVal val="visible"/>
                                      </p:to>
                                    </p:set>
                                    <p:anim calcmode="lin" valueType="num">
                                      <p:cBhvr>
                                        <p:cTn id="55" dur="500" fill="hold"/>
                                        <p:tgtEl>
                                          <p:spTgt spid="600078"/>
                                        </p:tgtEl>
                                        <p:attrNameLst>
                                          <p:attrName>ppt_w</p:attrName>
                                        </p:attrNameLst>
                                      </p:cBhvr>
                                      <p:tavLst>
                                        <p:tav tm="0">
                                          <p:val>
                                            <p:strVal val="#ppt_w*0.05"/>
                                          </p:val>
                                        </p:tav>
                                        <p:tav tm="100000">
                                          <p:val>
                                            <p:strVal val="#ppt_w"/>
                                          </p:val>
                                        </p:tav>
                                      </p:tavLst>
                                    </p:anim>
                                    <p:anim calcmode="lin" valueType="num">
                                      <p:cBhvr>
                                        <p:cTn id="56" dur="500" fill="hold"/>
                                        <p:tgtEl>
                                          <p:spTgt spid="600078"/>
                                        </p:tgtEl>
                                        <p:attrNameLst>
                                          <p:attrName>ppt_h</p:attrName>
                                        </p:attrNameLst>
                                      </p:cBhvr>
                                      <p:tavLst>
                                        <p:tav tm="0">
                                          <p:val>
                                            <p:strVal val="#ppt_h"/>
                                          </p:val>
                                        </p:tav>
                                        <p:tav tm="100000">
                                          <p:val>
                                            <p:strVal val="#ppt_h"/>
                                          </p:val>
                                        </p:tav>
                                      </p:tavLst>
                                    </p:anim>
                                    <p:anim calcmode="lin" valueType="num">
                                      <p:cBhvr>
                                        <p:cTn id="57" dur="500" fill="hold"/>
                                        <p:tgtEl>
                                          <p:spTgt spid="600078"/>
                                        </p:tgtEl>
                                        <p:attrNameLst>
                                          <p:attrName>ppt_x</p:attrName>
                                        </p:attrNameLst>
                                      </p:cBhvr>
                                      <p:tavLst>
                                        <p:tav tm="0">
                                          <p:val>
                                            <p:strVal val="#ppt_x-.2"/>
                                          </p:val>
                                        </p:tav>
                                        <p:tav tm="100000">
                                          <p:val>
                                            <p:strVal val="#ppt_x"/>
                                          </p:val>
                                        </p:tav>
                                      </p:tavLst>
                                    </p:anim>
                                    <p:anim calcmode="lin" valueType="num">
                                      <p:cBhvr>
                                        <p:cTn id="58" dur="500" fill="hold"/>
                                        <p:tgtEl>
                                          <p:spTgt spid="600078"/>
                                        </p:tgtEl>
                                        <p:attrNameLst>
                                          <p:attrName>ppt_y</p:attrName>
                                        </p:attrNameLst>
                                      </p:cBhvr>
                                      <p:tavLst>
                                        <p:tav tm="0">
                                          <p:val>
                                            <p:strVal val="#ppt_y"/>
                                          </p:val>
                                        </p:tav>
                                        <p:tav tm="100000">
                                          <p:val>
                                            <p:strVal val="#ppt_y"/>
                                          </p:val>
                                        </p:tav>
                                      </p:tavLst>
                                    </p:anim>
                                    <p:animEffect transition="in" filter="fade">
                                      <p:cBhvr>
                                        <p:cTn id="59" dur="500"/>
                                        <p:tgtEl>
                                          <p:spTgt spid="600078"/>
                                        </p:tgtEl>
                                      </p:cBhvr>
                                    </p:animEffect>
                                  </p:childTnLst>
                                </p:cTn>
                              </p:par>
                              <p:par>
                                <p:cTn id="60" presetID="54" presetClass="entr" presetSubtype="0" accel="100000" fill="hold" grpId="0" nodeType="withEffect">
                                  <p:stCondLst>
                                    <p:cond delay="0"/>
                                  </p:stCondLst>
                                  <p:childTnLst>
                                    <p:set>
                                      <p:cBhvr>
                                        <p:cTn id="61" dur="1" fill="hold">
                                          <p:stCondLst>
                                            <p:cond delay="0"/>
                                          </p:stCondLst>
                                        </p:cTn>
                                        <p:tgtEl>
                                          <p:spTgt spid="600075"/>
                                        </p:tgtEl>
                                        <p:attrNameLst>
                                          <p:attrName>style.visibility</p:attrName>
                                        </p:attrNameLst>
                                      </p:cBhvr>
                                      <p:to>
                                        <p:strVal val="visible"/>
                                      </p:to>
                                    </p:set>
                                    <p:anim calcmode="lin" valueType="num">
                                      <p:cBhvr>
                                        <p:cTn id="62" dur="500" fill="hold"/>
                                        <p:tgtEl>
                                          <p:spTgt spid="600075"/>
                                        </p:tgtEl>
                                        <p:attrNameLst>
                                          <p:attrName>ppt_w</p:attrName>
                                        </p:attrNameLst>
                                      </p:cBhvr>
                                      <p:tavLst>
                                        <p:tav tm="0">
                                          <p:val>
                                            <p:strVal val="#ppt_w*0.05"/>
                                          </p:val>
                                        </p:tav>
                                        <p:tav tm="100000">
                                          <p:val>
                                            <p:strVal val="#ppt_w"/>
                                          </p:val>
                                        </p:tav>
                                      </p:tavLst>
                                    </p:anim>
                                    <p:anim calcmode="lin" valueType="num">
                                      <p:cBhvr>
                                        <p:cTn id="63" dur="500" fill="hold"/>
                                        <p:tgtEl>
                                          <p:spTgt spid="600075"/>
                                        </p:tgtEl>
                                        <p:attrNameLst>
                                          <p:attrName>ppt_h</p:attrName>
                                        </p:attrNameLst>
                                      </p:cBhvr>
                                      <p:tavLst>
                                        <p:tav tm="0">
                                          <p:val>
                                            <p:strVal val="#ppt_h"/>
                                          </p:val>
                                        </p:tav>
                                        <p:tav tm="100000">
                                          <p:val>
                                            <p:strVal val="#ppt_h"/>
                                          </p:val>
                                        </p:tav>
                                      </p:tavLst>
                                    </p:anim>
                                    <p:anim calcmode="lin" valueType="num">
                                      <p:cBhvr>
                                        <p:cTn id="64" dur="500" fill="hold"/>
                                        <p:tgtEl>
                                          <p:spTgt spid="600075"/>
                                        </p:tgtEl>
                                        <p:attrNameLst>
                                          <p:attrName>ppt_x</p:attrName>
                                        </p:attrNameLst>
                                      </p:cBhvr>
                                      <p:tavLst>
                                        <p:tav tm="0">
                                          <p:val>
                                            <p:strVal val="#ppt_x-.2"/>
                                          </p:val>
                                        </p:tav>
                                        <p:tav tm="100000">
                                          <p:val>
                                            <p:strVal val="#ppt_x"/>
                                          </p:val>
                                        </p:tav>
                                      </p:tavLst>
                                    </p:anim>
                                    <p:anim calcmode="lin" valueType="num">
                                      <p:cBhvr>
                                        <p:cTn id="65" dur="500" fill="hold"/>
                                        <p:tgtEl>
                                          <p:spTgt spid="600075"/>
                                        </p:tgtEl>
                                        <p:attrNameLst>
                                          <p:attrName>ppt_y</p:attrName>
                                        </p:attrNameLst>
                                      </p:cBhvr>
                                      <p:tavLst>
                                        <p:tav tm="0">
                                          <p:val>
                                            <p:strVal val="#ppt_y"/>
                                          </p:val>
                                        </p:tav>
                                        <p:tav tm="100000">
                                          <p:val>
                                            <p:strVal val="#ppt_y"/>
                                          </p:val>
                                        </p:tav>
                                      </p:tavLst>
                                    </p:anim>
                                    <p:animEffect transition="in" filter="fade">
                                      <p:cBhvr>
                                        <p:cTn id="66" dur="500"/>
                                        <p:tgtEl>
                                          <p:spTgt spid="600075"/>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54" presetClass="entr" presetSubtype="0" accel="100000" fill="hold" grpId="0" nodeType="clickEffect">
                                  <p:stCondLst>
                                    <p:cond delay="0"/>
                                  </p:stCondLst>
                                  <p:childTnLst>
                                    <p:set>
                                      <p:cBhvr>
                                        <p:cTn id="70" dur="1" fill="hold">
                                          <p:stCondLst>
                                            <p:cond delay="0"/>
                                          </p:stCondLst>
                                        </p:cTn>
                                        <p:tgtEl>
                                          <p:spTgt spid="600079"/>
                                        </p:tgtEl>
                                        <p:attrNameLst>
                                          <p:attrName>style.visibility</p:attrName>
                                        </p:attrNameLst>
                                      </p:cBhvr>
                                      <p:to>
                                        <p:strVal val="visible"/>
                                      </p:to>
                                    </p:set>
                                    <p:anim calcmode="lin" valueType="num">
                                      <p:cBhvr>
                                        <p:cTn id="71" dur="500" fill="hold"/>
                                        <p:tgtEl>
                                          <p:spTgt spid="600079"/>
                                        </p:tgtEl>
                                        <p:attrNameLst>
                                          <p:attrName>ppt_w</p:attrName>
                                        </p:attrNameLst>
                                      </p:cBhvr>
                                      <p:tavLst>
                                        <p:tav tm="0">
                                          <p:val>
                                            <p:strVal val="#ppt_w*0.05"/>
                                          </p:val>
                                        </p:tav>
                                        <p:tav tm="100000">
                                          <p:val>
                                            <p:strVal val="#ppt_w"/>
                                          </p:val>
                                        </p:tav>
                                      </p:tavLst>
                                    </p:anim>
                                    <p:anim calcmode="lin" valueType="num">
                                      <p:cBhvr>
                                        <p:cTn id="72" dur="500" fill="hold"/>
                                        <p:tgtEl>
                                          <p:spTgt spid="600079"/>
                                        </p:tgtEl>
                                        <p:attrNameLst>
                                          <p:attrName>ppt_h</p:attrName>
                                        </p:attrNameLst>
                                      </p:cBhvr>
                                      <p:tavLst>
                                        <p:tav tm="0">
                                          <p:val>
                                            <p:strVal val="#ppt_h"/>
                                          </p:val>
                                        </p:tav>
                                        <p:tav tm="100000">
                                          <p:val>
                                            <p:strVal val="#ppt_h"/>
                                          </p:val>
                                        </p:tav>
                                      </p:tavLst>
                                    </p:anim>
                                    <p:anim calcmode="lin" valueType="num">
                                      <p:cBhvr>
                                        <p:cTn id="73" dur="500" fill="hold"/>
                                        <p:tgtEl>
                                          <p:spTgt spid="600079"/>
                                        </p:tgtEl>
                                        <p:attrNameLst>
                                          <p:attrName>ppt_x</p:attrName>
                                        </p:attrNameLst>
                                      </p:cBhvr>
                                      <p:tavLst>
                                        <p:tav tm="0">
                                          <p:val>
                                            <p:strVal val="#ppt_x-.2"/>
                                          </p:val>
                                        </p:tav>
                                        <p:tav tm="100000">
                                          <p:val>
                                            <p:strVal val="#ppt_x"/>
                                          </p:val>
                                        </p:tav>
                                      </p:tavLst>
                                    </p:anim>
                                    <p:anim calcmode="lin" valueType="num">
                                      <p:cBhvr>
                                        <p:cTn id="74" dur="500" fill="hold"/>
                                        <p:tgtEl>
                                          <p:spTgt spid="600079"/>
                                        </p:tgtEl>
                                        <p:attrNameLst>
                                          <p:attrName>ppt_y</p:attrName>
                                        </p:attrNameLst>
                                      </p:cBhvr>
                                      <p:tavLst>
                                        <p:tav tm="0">
                                          <p:val>
                                            <p:strVal val="#ppt_y"/>
                                          </p:val>
                                        </p:tav>
                                        <p:tav tm="100000">
                                          <p:val>
                                            <p:strVal val="#ppt_y"/>
                                          </p:val>
                                        </p:tav>
                                      </p:tavLst>
                                    </p:anim>
                                    <p:animEffect transition="in" filter="fade">
                                      <p:cBhvr>
                                        <p:cTn id="75" dur="500"/>
                                        <p:tgtEl>
                                          <p:spTgt spid="600079"/>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54" presetClass="entr" presetSubtype="0" accel="100000" fill="hold" grpId="0" nodeType="clickEffect">
                                  <p:stCondLst>
                                    <p:cond delay="0"/>
                                  </p:stCondLst>
                                  <p:childTnLst>
                                    <p:set>
                                      <p:cBhvr>
                                        <p:cTn id="79" dur="1" fill="hold">
                                          <p:stCondLst>
                                            <p:cond delay="0"/>
                                          </p:stCondLst>
                                        </p:cTn>
                                        <p:tgtEl>
                                          <p:spTgt spid="600080"/>
                                        </p:tgtEl>
                                        <p:attrNameLst>
                                          <p:attrName>style.visibility</p:attrName>
                                        </p:attrNameLst>
                                      </p:cBhvr>
                                      <p:to>
                                        <p:strVal val="visible"/>
                                      </p:to>
                                    </p:set>
                                    <p:anim calcmode="lin" valueType="num">
                                      <p:cBhvr>
                                        <p:cTn id="80" dur="500" fill="hold"/>
                                        <p:tgtEl>
                                          <p:spTgt spid="600080"/>
                                        </p:tgtEl>
                                        <p:attrNameLst>
                                          <p:attrName>ppt_w</p:attrName>
                                        </p:attrNameLst>
                                      </p:cBhvr>
                                      <p:tavLst>
                                        <p:tav tm="0">
                                          <p:val>
                                            <p:strVal val="#ppt_w*0.05"/>
                                          </p:val>
                                        </p:tav>
                                        <p:tav tm="100000">
                                          <p:val>
                                            <p:strVal val="#ppt_w"/>
                                          </p:val>
                                        </p:tav>
                                      </p:tavLst>
                                    </p:anim>
                                    <p:anim calcmode="lin" valueType="num">
                                      <p:cBhvr>
                                        <p:cTn id="81" dur="500" fill="hold"/>
                                        <p:tgtEl>
                                          <p:spTgt spid="600080"/>
                                        </p:tgtEl>
                                        <p:attrNameLst>
                                          <p:attrName>ppt_h</p:attrName>
                                        </p:attrNameLst>
                                      </p:cBhvr>
                                      <p:tavLst>
                                        <p:tav tm="0">
                                          <p:val>
                                            <p:strVal val="#ppt_h"/>
                                          </p:val>
                                        </p:tav>
                                        <p:tav tm="100000">
                                          <p:val>
                                            <p:strVal val="#ppt_h"/>
                                          </p:val>
                                        </p:tav>
                                      </p:tavLst>
                                    </p:anim>
                                    <p:anim calcmode="lin" valueType="num">
                                      <p:cBhvr>
                                        <p:cTn id="82" dur="500" fill="hold"/>
                                        <p:tgtEl>
                                          <p:spTgt spid="600080"/>
                                        </p:tgtEl>
                                        <p:attrNameLst>
                                          <p:attrName>ppt_x</p:attrName>
                                        </p:attrNameLst>
                                      </p:cBhvr>
                                      <p:tavLst>
                                        <p:tav tm="0">
                                          <p:val>
                                            <p:strVal val="#ppt_x-.2"/>
                                          </p:val>
                                        </p:tav>
                                        <p:tav tm="100000">
                                          <p:val>
                                            <p:strVal val="#ppt_x"/>
                                          </p:val>
                                        </p:tav>
                                      </p:tavLst>
                                    </p:anim>
                                    <p:anim calcmode="lin" valueType="num">
                                      <p:cBhvr>
                                        <p:cTn id="83" dur="500" fill="hold"/>
                                        <p:tgtEl>
                                          <p:spTgt spid="600080"/>
                                        </p:tgtEl>
                                        <p:attrNameLst>
                                          <p:attrName>ppt_y</p:attrName>
                                        </p:attrNameLst>
                                      </p:cBhvr>
                                      <p:tavLst>
                                        <p:tav tm="0">
                                          <p:val>
                                            <p:strVal val="#ppt_y"/>
                                          </p:val>
                                        </p:tav>
                                        <p:tav tm="100000">
                                          <p:val>
                                            <p:strVal val="#ppt_y"/>
                                          </p:val>
                                        </p:tav>
                                      </p:tavLst>
                                    </p:anim>
                                    <p:animEffect transition="in" filter="fade">
                                      <p:cBhvr>
                                        <p:cTn id="84" dur="500"/>
                                        <p:tgtEl>
                                          <p:spTgt spid="600080"/>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54" presetClass="entr" presetSubtype="0" accel="100000" fill="hold" grpId="0" nodeType="clickEffect">
                                  <p:stCondLst>
                                    <p:cond delay="0"/>
                                  </p:stCondLst>
                                  <p:childTnLst>
                                    <p:set>
                                      <p:cBhvr>
                                        <p:cTn id="88" dur="1" fill="hold">
                                          <p:stCondLst>
                                            <p:cond delay="0"/>
                                          </p:stCondLst>
                                        </p:cTn>
                                        <p:tgtEl>
                                          <p:spTgt spid="600081"/>
                                        </p:tgtEl>
                                        <p:attrNameLst>
                                          <p:attrName>style.visibility</p:attrName>
                                        </p:attrNameLst>
                                      </p:cBhvr>
                                      <p:to>
                                        <p:strVal val="visible"/>
                                      </p:to>
                                    </p:set>
                                    <p:anim calcmode="lin" valueType="num">
                                      <p:cBhvr>
                                        <p:cTn id="89" dur="500" fill="hold"/>
                                        <p:tgtEl>
                                          <p:spTgt spid="600081"/>
                                        </p:tgtEl>
                                        <p:attrNameLst>
                                          <p:attrName>ppt_w</p:attrName>
                                        </p:attrNameLst>
                                      </p:cBhvr>
                                      <p:tavLst>
                                        <p:tav tm="0">
                                          <p:val>
                                            <p:strVal val="#ppt_w*0.05"/>
                                          </p:val>
                                        </p:tav>
                                        <p:tav tm="100000">
                                          <p:val>
                                            <p:strVal val="#ppt_w"/>
                                          </p:val>
                                        </p:tav>
                                      </p:tavLst>
                                    </p:anim>
                                    <p:anim calcmode="lin" valueType="num">
                                      <p:cBhvr>
                                        <p:cTn id="90" dur="500" fill="hold"/>
                                        <p:tgtEl>
                                          <p:spTgt spid="600081"/>
                                        </p:tgtEl>
                                        <p:attrNameLst>
                                          <p:attrName>ppt_h</p:attrName>
                                        </p:attrNameLst>
                                      </p:cBhvr>
                                      <p:tavLst>
                                        <p:tav tm="0">
                                          <p:val>
                                            <p:strVal val="#ppt_h"/>
                                          </p:val>
                                        </p:tav>
                                        <p:tav tm="100000">
                                          <p:val>
                                            <p:strVal val="#ppt_h"/>
                                          </p:val>
                                        </p:tav>
                                      </p:tavLst>
                                    </p:anim>
                                    <p:anim calcmode="lin" valueType="num">
                                      <p:cBhvr>
                                        <p:cTn id="91" dur="500" fill="hold"/>
                                        <p:tgtEl>
                                          <p:spTgt spid="600081"/>
                                        </p:tgtEl>
                                        <p:attrNameLst>
                                          <p:attrName>ppt_x</p:attrName>
                                        </p:attrNameLst>
                                      </p:cBhvr>
                                      <p:tavLst>
                                        <p:tav tm="0">
                                          <p:val>
                                            <p:strVal val="#ppt_x-.2"/>
                                          </p:val>
                                        </p:tav>
                                        <p:tav tm="100000">
                                          <p:val>
                                            <p:strVal val="#ppt_x"/>
                                          </p:val>
                                        </p:tav>
                                      </p:tavLst>
                                    </p:anim>
                                    <p:anim calcmode="lin" valueType="num">
                                      <p:cBhvr>
                                        <p:cTn id="92" dur="500" fill="hold"/>
                                        <p:tgtEl>
                                          <p:spTgt spid="600081"/>
                                        </p:tgtEl>
                                        <p:attrNameLst>
                                          <p:attrName>ppt_y</p:attrName>
                                        </p:attrNameLst>
                                      </p:cBhvr>
                                      <p:tavLst>
                                        <p:tav tm="0">
                                          <p:val>
                                            <p:strVal val="#ppt_y"/>
                                          </p:val>
                                        </p:tav>
                                        <p:tav tm="100000">
                                          <p:val>
                                            <p:strVal val="#ppt_y"/>
                                          </p:val>
                                        </p:tav>
                                      </p:tavLst>
                                    </p:anim>
                                    <p:animEffect transition="in" filter="fade">
                                      <p:cBhvr>
                                        <p:cTn id="93" dur="500"/>
                                        <p:tgtEl>
                                          <p:spTgt spid="600081"/>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54" presetClass="entr" presetSubtype="0" accel="100000" fill="hold" grpId="0" nodeType="clickEffect">
                                  <p:stCondLst>
                                    <p:cond delay="0"/>
                                  </p:stCondLst>
                                  <p:childTnLst>
                                    <p:set>
                                      <p:cBhvr>
                                        <p:cTn id="97" dur="1" fill="hold">
                                          <p:stCondLst>
                                            <p:cond delay="0"/>
                                          </p:stCondLst>
                                        </p:cTn>
                                        <p:tgtEl>
                                          <p:spTgt spid="600082"/>
                                        </p:tgtEl>
                                        <p:attrNameLst>
                                          <p:attrName>style.visibility</p:attrName>
                                        </p:attrNameLst>
                                      </p:cBhvr>
                                      <p:to>
                                        <p:strVal val="visible"/>
                                      </p:to>
                                    </p:set>
                                    <p:anim calcmode="lin" valueType="num">
                                      <p:cBhvr>
                                        <p:cTn id="98" dur="500" fill="hold"/>
                                        <p:tgtEl>
                                          <p:spTgt spid="600082"/>
                                        </p:tgtEl>
                                        <p:attrNameLst>
                                          <p:attrName>ppt_w</p:attrName>
                                        </p:attrNameLst>
                                      </p:cBhvr>
                                      <p:tavLst>
                                        <p:tav tm="0">
                                          <p:val>
                                            <p:strVal val="#ppt_w*0.05"/>
                                          </p:val>
                                        </p:tav>
                                        <p:tav tm="100000">
                                          <p:val>
                                            <p:strVal val="#ppt_w"/>
                                          </p:val>
                                        </p:tav>
                                      </p:tavLst>
                                    </p:anim>
                                    <p:anim calcmode="lin" valueType="num">
                                      <p:cBhvr>
                                        <p:cTn id="99" dur="500" fill="hold"/>
                                        <p:tgtEl>
                                          <p:spTgt spid="600082"/>
                                        </p:tgtEl>
                                        <p:attrNameLst>
                                          <p:attrName>ppt_h</p:attrName>
                                        </p:attrNameLst>
                                      </p:cBhvr>
                                      <p:tavLst>
                                        <p:tav tm="0">
                                          <p:val>
                                            <p:strVal val="#ppt_h"/>
                                          </p:val>
                                        </p:tav>
                                        <p:tav tm="100000">
                                          <p:val>
                                            <p:strVal val="#ppt_h"/>
                                          </p:val>
                                        </p:tav>
                                      </p:tavLst>
                                    </p:anim>
                                    <p:anim calcmode="lin" valueType="num">
                                      <p:cBhvr>
                                        <p:cTn id="100" dur="500" fill="hold"/>
                                        <p:tgtEl>
                                          <p:spTgt spid="600082"/>
                                        </p:tgtEl>
                                        <p:attrNameLst>
                                          <p:attrName>ppt_x</p:attrName>
                                        </p:attrNameLst>
                                      </p:cBhvr>
                                      <p:tavLst>
                                        <p:tav tm="0">
                                          <p:val>
                                            <p:strVal val="#ppt_x-.2"/>
                                          </p:val>
                                        </p:tav>
                                        <p:tav tm="100000">
                                          <p:val>
                                            <p:strVal val="#ppt_x"/>
                                          </p:val>
                                        </p:tav>
                                      </p:tavLst>
                                    </p:anim>
                                    <p:anim calcmode="lin" valueType="num">
                                      <p:cBhvr>
                                        <p:cTn id="101" dur="500" fill="hold"/>
                                        <p:tgtEl>
                                          <p:spTgt spid="600082"/>
                                        </p:tgtEl>
                                        <p:attrNameLst>
                                          <p:attrName>ppt_y</p:attrName>
                                        </p:attrNameLst>
                                      </p:cBhvr>
                                      <p:tavLst>
                                        <p:tav tm="0">
                                          <p:val>
                                            <p:strVal val="#ppt_y"/>
                                          </p:val>
                                        </p:tav>
                                        <p:tav tm="100000">
                                          <p:val>
                                            <p:strVal val="#ppt_y"/>
                                          </p:val>
                                        </p:tav>
                                      </p:tavLst>
                                    </p:anim>
                                    <p:animEffect transition="in" filter="fade">
                                      <p:cBhvr>
                                        <p:cTn id="102" dur="500"/>
                                        <p:tgtEl>
                                          <p:spTgt spid="600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072" grpId="0"/>
      <p:bldP spid="600073" grpId="0"/>
      <p:bldP spid="600074" grpId="0"/>
      <p:bldP spid="600075" grpId="0"/>
      <p:bldP spid="600079" grpId="0"/>
      <p:bldP spid="600080" grpId="0"/>
      <p:bldP spid="600081" grpId="0"/>
      <p:bldP spid="60008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1171" name="Rectangle 3"/>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Inflection Points</a:t>
            </a:r>
          </a:p>
        </p:txBody>
      </p:sp>
      <p:sp>
        <p:nvSpPr>
          <p:cNvPr id="391172"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391181" name="Text Box 13" descr="Blue tissue paper"/>
          <p:cNvSpPr txBox="1">
            <a:spLocks noChangeArrowheads="1"/>
          </p:cNvSpPr>
          <p:nvPr/>
        </p:nvSpPr>
        <p:spPr bwMode="auto">
          <a:xfrm>
            <a:off x="609600" y="5607050"/>
            <a:ext cx="7924800" cy="701675"/>
          </a:xfrm>
          <a:prstGeom prst="rect">
            <a:avLst/>
          </a:prstGeom>
          <a:noFill/>
          <a:ln>
            <a:noFill/>
          </a:ln>
          <a:effectLst/>
          <a:extLst>
            <a:ext uri="{909E8E84-426E-40dd-AFC4-6F175D3DCCD1}">
              <a14:hiddenFill xmlns="" xmlns:a14="http://schemas.microsoft.com/office/drawing/2010/main">
                <a:blipFill dpi="0" rotWithShape="1">
                  <a:blip r:embed="rId4"/>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Notice that an inflection point is not where a graph changes from an increasing to a decreasing slope, but where the graph changes its concavity.</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359" y="1478280"/>
            <a:ext cx="8732520" cy="1188720"/>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47900" y="2971800"/>
            <a:ext cx="4686300" cy="2281948"/>
          </a:xfrm>
          <a:prstGeom prst="rect">
            <a:avLst/>
          </a:prstGeo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3219" name="Rectangle 3"/>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Intercepts</a:t>
            </a:r>
          </a:p>
        </p:txBody>
      </p:sp>
      <p:sp>
        <p:nvSpPr>
          <p:cNvPr id="393220"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graphicFrame>
        <p:nvGraphicFramePr>
          <p:cNvPr id="393250" name="Group 34"/>
          <p:cNvGraphicFramePr>
            <a:graphicFrameLocks noGrp="1"/>
          </p:cNvGraphicFramePr>
          <p:nvPr>
            <p:ph sz="half" idx="1"/>
          </p:nvPr>
        </p:nvGraphicFramePr>
        <p:xfrm>
          <a:off x="1981200" y="1600200"/>
          <a:ext cx="5257800" cy="1402004"/>
        </p:xfrm>
        <a:graphic>
          <a:graphicData uri="http://schemas.openxmlformats.org/drawingml/2006/table">
            <a:tbl>
              <a:tblPr/>
              <a:tblGrid>
                <a:gridCol w="2628900"/>
                <a:gridCol w="2628900"/>
              </a:tblGrid>
              <a:tr h="39614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charset="0"/>
                          <a:ea typeface="ＭＳ Ｐゴシック" charset="0"/>
                        </a:rPr>
                        <a:t>Definition</a:t>
                      </a:r>
                    </a:p>
                  </a:txBody>
                  <a:tcPr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charset="0"/>
                          <a:ea typeface="ＭＳ Ｐゴシック" charset="0"/>
                        </a:rPr>
                        <a:t>Definition</a:t>
                      </a: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10056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a:ln>
                            <a:noFill/>
                          </a:ln>
                          <a:solidFill>
                            <a:schemeClr val="tx1"/>
                          </a:solidFill>
                          <a:effectLst/>
                          <a:latin typeface="Times New Roman" charset="0"/>
                          <a:ea typeface="ＭＳ Ｐゴシック" charset="0"/>
                        </a:rPr>
                        <a:t>x-Intercept</a:t>
                      </a:r>
                      <a:r>
                        <a:rPr kumimoji="0" lang="en-US" sz="2000" b="0" i="0" u="none" strike="noStrike" cap="none" normalizeH="0" baseline="0">
                          <a:ln>
                            <a:noFill/>
                          </a:ln>
                          <a:solidFill>
                            <a:schemeClr val="tx1"/>
                          </a:solidFill>
                          <a:effectLst/>
                          <a:latin typeface="Times New Roman" charset="0"/>
                          <a:ea typeface="ＭＳ Ｐゴシック" charset="0"/>
                        </a:rPr>
                        <a:t>:  A point at which a graph crosses the </a:t>
                      </a:r>
                      <a:r>
                        <a:rPr kumimoji="0" lang="en-US" sz="2000" b="0" i="1" u="none" strike="noStrike" cap="none" normalizeH="0" baseline="0">
                          <a:ln>
                            <a:noFill/>
                          </a:ln>
                          <a:solidFill>
                            <a:schemeClr val="tx1"/>
                          </a:solidFill>
                          <a:effectLst/>
                          <a:latin typeface="Times New Roman" charset="0"/>
                          <a:ea typeface="ＭＳ Ｐゴシック" charset="0"/>
                        </a:rPr>
                        <a:t>x</a:t>
                      </a:r>
                      <a:r>
                        <a:rPr kumimoji="0" lang="en-US" sz="2000" b="0" i="0" u="none" strike="noStrike" cap="none" normalizeH="0" baseline="0">
                          <a:ln>
                            <a:noFill/>
                          </a:ln>
                          <a:solidFill>
                            <a:schemeClr val="tx1"/>
                          </a:solidFill>
                          <a:effectLst/>
                          <a:latin typeface="Times New Roman" charset="0"/>
                          <a:ea typeface="ＭＳ Ｐゴシック" charset="0"/>
                        </a:rPr>
                        <a:t>-axis.</a:t>
                      </a:r>
                    </a:p>
                  </a:txBody>
                  <a:tcPr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a:ln>
                            <a:noFill/>
                          </a:ln>
                          <a:solidFill>
                            <a:schemeClr val="tx1"/>
                          </a:solidFill>
                          <a:effectLst/>
                          <a:latin typeface="Times New Roman" charset="0"/>
                          <a:ea typeface="ＭＳ Ｐゴシック" charset="0"/>
                        </a:rPr>
                        <a:t>y-Intercept</a:t>
                      </a:r>
                      <a:r>
                        <a:rPr kumimoji="0" lang="en-US" sz="2000" b="0" i="0" u="none" strike="noStrike" cap="none" normalizeH="0" baseline="0">
                          <a:ln>
                            <a:noFill/>
                          </a:ln>
                          <a:solidFill>
                            <a:schemeClr val="tx1"/>
                          </a:solidFill>
                          <a:effectLst/>
                          <a:latin typeface="Times New Roman" charset="0"/>
                          <a:ea typeface="ＭＳ Ｐゴシック" charset="0"/>
                        </a:rPr>
                        <a:t>:  A point at which a graph crosses the </a:t>
                      </a:r>
                      <a:r>
                        <a:rPr kumimoji="0" lang="en-US" sz="2000" b="0" i="1" u="none" strike="noStrike" cap="none" normalizeH="0" baseline="0">
                          <a:ln>
                            <a:noFill/>
                          </a:ln>
                          <a:solidFill>
                            <a:schemeClr val="tx1"/>
                          </a:solidFill>
                          <a:effectLst/>
                          <a:latin typeface="Times New Roman" charset="0"/>
                          <a:ea typeface="ＭＳ Ｐゴシック" charset="0"/>
                        </a:rPr>
                        <a:t>y</a:t>
                      </a:r>
                      <a:r>
                        <a:rPr kumimoji="0" lang="en-US" sz="2000" b="0" i="0" u="none" strike="noStrike" cap="none" normalizeH="0" baseline="0">
                          <a:ln>
                            <a:noFill/>
                          </a:ln>
                          <a:solidFill>
                            <a:schemeClr val="tx1"/>
                          </a:solidFill>
                          <a:effectLst/>
                          <a:latin typeface="Times New Roman" charset="0"/>
                          <a:ea typeface="ＭＳ Ｐゴシック" charset="0"/>
                        </a:rPr>
                        <a:t>-axis.</a:t>
                      </a: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7375" y="3199730"/>
            <a:ext cx="5457825" cy="3201070"/>
          </a:xfrm>
          <a:prstGeom prst="rect">
            <a:avLst/>
          </a:prstGeo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5267" name="Rectangle 3"/>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Asymptotes</a:t>
            </a:r>
          </a:p>
        </p:txBody>
      </p:sp>
      <p:sp>
        <p:nvSpPr>
          <p:cNvPr id="395268"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graphicFrame>
        <p:nvGraphicFramePr>
          <p:cNvPr id="395350" name="Group 86"/>
          <p:cNvGraphicFramePr>
            <a:graphicFrameLocks noGrp="1"/>
          </p:cNvGraphicFramePr>
          <p:nvPr>
            <p:ph sz="half" idx="1"/>
            <p:extLst>
              <p:ext uri="{D42A27DB-BD31-4B8C-83A1-F6EECF244321}">
                <p14:modId xmlns:p14="http://schemas.microsoft.com/office/powerpoint/2010/main" val="346115323"/>
              </p:ext>
            </p:extLst>
          </p:nvPr>
        </p:nvGraphicFramePr>
        <p:xfrm>
          <a:off x="228600" y="1066800"/>
          <a:ext cx="8686800" cy="5367518"/>
        </p:xfrm>
        <a:graphic>
          <a:graphicData uri="http://schemas.openxmlformats.org/drawingml/2006/table">
            <a:tbl>
              <a:tblPr/>
              <a:tblGrid>
                <a:gridCol w="4343400"/>
                <a:gridCol w="4343400"/>
              </a:tblGrid>
              <a:tr h="41649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charset="0"/>
                          <a:ea typeface="ＭＳ Ｐゴシック" charset="0"/>
                        </a:rPr>
                        <a:t>Definition</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charset="0"/>
                          <a:ea typeface="ＭＳ Ｐゴシック" charset="0"/>
                        </a:rPr>
                        <a:t>Definition</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13776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a:ln>
                            <a:noFill/>
                          </a:ln>
                          <a:solidFill>
                            <a:schemeClr val="tx1"/>
                          </a:solidFill>
                          <a:effectLst/>
                          <a:latin typeface="Times New Roman" charset="0"/>
                          <a:ea typeface="ＭＳ Ｐゴシック" charset="0"/>
                        </a:rPr>
                        <a:t>Horizontal Asymptotes</a:t>
                      </a:r>
                      <a:r>
                        <a:rPr kumimoji="0" lang="en-US" sz="2000" b="0" i="0" u="none" strike="noStrike" cap="none" normalizeH="0" baseline="0">
                          <a:ln>
                            <a:noFill/>
                          </a:ln>
                          <a:solidFill>
                            <a:schemeClr val="tx1"/>
                          </a:solidFill>
                          <a:effectLst/>
                          <a:latin typeface="Times New Roman" charset="0"/>
                          <a:ea typeface="ＭＳ Ｐゴシック" charset="0"/>
                        </a:rPr>
                        <a:t>:  A straight, horizontal line that a graph follows indefinitely as </a:t>
                      </a:r>
                      <a:r>
                        <a:rPr kumimoji="0" lang="en-US" sz="2000" b="0" i="1" u="none" strike="noStrike" cap="none" normalizeH="0" baseline="0">
                          <a:ln>
                            <a:noFill/>
                          </a:ln>
                          <a:solidFill>
                            <a:schemeClr val="tx1"/>
                          </a:solidFill>
                          <a:effectLst/>
                          <a:latin typeface="Times New Roman" charset="0"/>
                          <a:ea typeface="ＭＳ Ｐゴシック" charset="0"/>
                        </a:rPr>
                        <a:t>x</a:t>
                      </a:r>
                      <a:r>
                        <a:rPr kumimoji="0" lang="en-US" sz="2000" b="0" i="0" u="none" strike="noStrike" cap="none" normalizeH="0" baseline="0">
                          <a:ln>
                            <a:noFill/>
                          </a:ln>
                          <a:solidFill>
                            <a:schemeClr val="tx1"/>
                          </a:solidFill>
                          <a:effectLst/>
                          <a:latin typeface="Times New Roman" charset="0"/>
                          <a:ea typeface="ＭＳ Ｐゴシック" charset="0"/>
                        </a:rPr>
                        <a:t> increases without bound.</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a:ln>
                            <a:noFill/>
                          </a:ln>
                          <a:solidFill>
                            <a:schemeClr val="tx1"/>
                          </a:solidFill>
                          <a:effectLst/>
                          <a:latin typeface="Times New Roman" charset="0"/>
                          <a:ea typeface="ＭＳ Ｐゴシック" charset="0"/>
                        </a:rPr>
                        <a:t>Vertical Asymptotes</a:t>
                      </a:r>
                      <a:r>
                        <a:rPr kumimoji="0" lang="en-US" sz="2000" b="0" i="0" u="none" strike="noStrike" cap="none" normalizeH="0" baseline="0">
                          <a:ln>
                            <a:noFill/>
                          </a:ln>
                          <a:solidFill>
                            <a:schemeClr val="tx1"/>
                          </a:solidFill>
                          <a:effectLst/>
                          <a:latin typeface="Times New Roman" charset="0"/>
                          <a:ea typeface="ＭＳ Ｐゴシック" charset="0"/>
                        </a:rPr>
                        <a:t>:  A straight, vertical line that a graph follows indefinitely as </a:t>
                      </a:r>
                      <a:r>
                        <a:rPr kumimoji="0" lang="en-US" sz="2000" b="0" i="1" u="none" strike="noStrike" cap="none" normalizeH="0" baseline="0">
                          <a:ln>
                            <a:noFill/>
                          </a:ln>
                          <a:solidFill>
                            <a:schemeClr val="tx1"/>
                          </a:solidFill>
                          <a:effectLst/>
                          <a:latin typeface="Times New Roman" charset="0"/>
                          <a:ea typeface="ＭＳ Ｐゴシック" charset="0"/>
                        </a:rPr>
                        <a:t>y</a:t>
                      </a:r>
                      <a:r>
                        <a:rPr kumimoji="0" lang="en-US" sz="2000" b="0" i="0" u="none" strike="noStrike" cap="none" normalizeH="0" baseline="0">
                          <a:ln>
                            <a:noFill/>
                          </a:ln>
                          <a:solidFill>
                            <a:schemeClr val="tx1"/>
                          </a:solidFill>
                          <a:effectLst/>
                          <a:latin typeface="Times New Roman" charset="0"/>
                          <a:ea typeface="ＭＳ Ｐゴシック" charset="0"/>
                        </a:rPr>
                        <a:t> increases without bound.</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824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rPr>
                        <a:t>Horizontal asymptotes occur when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rPr>
                        <a:t>                                  exists, in which case the asymptote is: </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charset="0"/>
                          <a:ea typeface="ＭＳ Ｐゴシック" charset="0"/>
                        </a:rPr>
                        <a:t>If a function is undefined at </a:t>
                      </a:r>
                      <a:r>
                        <a:rPr kumimoji="0" lang="en-US" sz="2000" b="0" i="1" u="none" strike="noStrike" cap="none" normalizeH="0" baseline="0" dirty="0">
                          <a:ln>
                            <a:noFill/>
                          </a:ln>
                          <a:solidFill>
                            <a:schemeClr val="tx1"/>
                          </a:solidFill>
                          <a:effectLst/>
                          <a:latin typeface="Times New Roman" charset="0"/>
                          <a:ea typeface="ＭＳ Ｐゴシック" charset="0"/>
                        </a:rPr>
                        <a:t>x</a:t>
                      </a:r>
                      <a:r>
                        <a:rPr kumimoji="0" lang="en-US" sz="2000" b="0" i="0" u="none" strike="noStrike" cap="none" normalizeH="0" baseline="0" dirty="0">
                          <a:ln>
                            <a:noFill/>
                          </a:ln>
                          <a:solidFill>
                            <a:schemeClr val="tx1"/>
                          </a:solidFill>
                          <a:effectLst/>
                          <a:latin typeface="Times New Roman" charset="0"/>
                          <a:ea typeface="ＭＳ Ｐゴシック" charset="0"/>
                        </a:rPr>
                        <a:t> = </a:t>
                      </a:r>
                      <a:r>
                        <a:rPr kumimoji="0" lang="en-US" sz="2000" b="0" i="1" u="none" strike="noStrike" cap="none" normalizeH="0" baseline="0" dirty="0">
                          <a:ln>
                            <a:noFill/>
                          </a:ln>
                          <a:solidFill>
                            <a:schemeClr val="tx1"/>
                          </a:solidFill>
                          <a:effectLst/>
                          <a:latin typeface="Times New Roman" charset="0"/>
                          <a:ea typeface="ＭＳ Ｐゴシック" charset="0"/>
                        </a:rPr>
                        <a:t>a</a:t>
                      </a:r>
                      <a:r>
                        <a:rPr kumimoji="0" lang="en-US" sz="2000" b="0" i="0" u="none" strike="noStrike" cap="none" normalizeH="0" baseline="0" dirty="0">
                          <a:ln>
                            <a:noFill/>
                          </a:ln>
                          <a:solidFill>
                            <a:schemeClr val="tx1"/>
                          </a:solidFill>
                          <a:effectLst/>
                          <a:latin typeface="Times New Roman" charset="0"/>
                          <a:ea typeface="ＭＳ Ｐゴシック" charset="0"/>
                        </a:rPr>
                        <a:t>, a vertical asymptote occurs when a denominator equals zero, in which case the asymptote </a:t>
                      </a:r>
                      <a:r>
                        <a:rPr kumimoji="0" lang="en-US" sz="2000" b="0" i="0" u="none" strike="noStrike" cap="none" normalizeH="0" baseline="0" dirty="0" smtClean="0">
                          <a:ln>
                            <a:noFill/>
                          </a:ln>
                          <a:solidFill>
                            <a:schemeClr val="tx1"/>
                          </a:solidFill>
                          <a:effectLst/>
                          <a:latin typeface="Times New Roman" charset="0"/>
                          <a:ea typeface="ＭＳ Ｐゴシック" charset="0"/>
                        </a:rPr>
                        <a:t>is:      </a:t>
                      </a:r>
                      <a:r>
                        <a:rPr kumimoji="0" lang="en-US" sz="2000" b="0" i="1" u="none" strike="noStrike" cap="none" normalizeH="0" baseline="0" dirty="0" smtClean="0">
                          <a:ln>
                            <a:noFill/>
                          </a:ln>
                          <a:solidFill>
                            <a:schemeClr val="tx1"/>
                          </a:solidFill>
                          <a:effectLst/>
                          <a:latin typeface="Times New Roman" charset="0"/>
                          <a:ea typeface="ＭＳ Ｐゴシック" charset="0"/>
                        </a:rPr>
                        <a:t>x</a:t>
                      </a:r>
                      <a:r>
                        <a:rPr kumimoji="0" lang="en-US" sz="2000" b="0" i="0" u="none" strike="noStrike" cap="none" normalizeH="0" baseline="0" dirty="0" smtClean="0">
                          <a:ln>
                            <a:noFill/>
                          </a:ln>
                          <a:solidFill>
                            <a:schemeClr val="tx1"/>
                          </a:solidFill>
                          <a:effectLst/>
                          <a:latin typeface="Times New Roman" charset="0"/>
                          <a:ea typeface="ＭＳ Ｐゴシック" charset="0"/>
                        </a:rPr>
                        <a:t> </a:t>
                      </a:r>
                      <a:r>
                        <a:rPr kumimoji="0" lang="en-US" sz="2000" b="0" i="0" u="none" strike="noStrike" cap="none" normalizeH="0" baseline="0" dirty="0">
                          <a:ln>
                            <a:noFill/>
                          </a:ln>
                          <a:solidFill>
                            <a:schemeClr val="tx1"/>
                          </a:solidFill>
                          <a:effectLst/>
                          <a:latin typeface="Times New Roman" charset="0"/>
                          <a:ea typeface="ＭＳ Ｐゴシック" charset="0"/>
                        </a:rPr>
                        <a:t>= </a:t>
                      </a:r>
                      <a:r>
                        <a:rPr kumimoji="0" lang="en-US" sz="2000" b="0" i="1" u="none" strike="noStrike" cap="none" normalizeH="0" baseline="0" dirty="0">
                          <a:ln>
                            <a:noFill/>
                          </a:ln>
                          <a:solidFill>
                            <a:schemeClr val="tx1"/>
                          </a:solidFill>
                          <a:effectLst/>
                          <a:latin typeface="Times New Roman" charset="0"/>
                          <a:ea typeface="ＭＳ Ｐゴシック" charset="0"/>
                        </a:rPr>
                        <a:t>a</a:t>
                      </a:r>
                      <a:r>
                        <a:rPr kumimoji="0" lang="en-US" sz="2000" b="0" i="0" u="none" strike="noStrike" cap="none" normalizeH="0" baseline="0" dirty="0">
                          <a:ln>
                            <a:noFill/>
                          </a:ln>
                          <a:solidFill>
                            <a:schemeClr val="tx1"/>
                          </a:solidFill>
                          <a:effectLst/>
                          <a:latin typeface="Times New Roman" charset="0"/>
                          <a:ea typeface="ＭＳ Ｐゴシック" charset="0"/>
                        </a:rPr>
                        <a:t>.</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937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Times New Roman" charset="0"/>
                        <a:ea typeface="ＭＳ Ｐゴシック"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charset="0"/>
                        <a:ea typeface="ＭＳ Ｐゴシック"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charset="0"/>
                        <a:ea typeface="ＭＳ Ｐゴシック"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charset="0"/>
                        <a:ea typeface="ＭＳ Ｐゴシック"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charset="0"/>
                        <a:ea typeface="ＭＳ Ｐゴシック"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charset="0"/>
                        <a:ea typeface="ＭＳ Ｐゴシック"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charset="0"/>
                        <a:ea typeface="ＭＳ Ｐゴシック"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Times New Roman" charset="0"/>
                        <a:ea typeface="ＭＳ Ｐゴシック"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2550" name="Object 72"/>
          <p:cNvGraphicFramePr>
            <a:graphicFrameLocks noChangeAspect="1"/>
          </p:cNvGraphicFramePr>
          <p:nvPr>
            <p:extLst>
              <p:ext uri="{D42A27DB-BD31-4B8C-83A1-F6EECF244321}">
                <p14:modId xmlns:p14="http://schemas.microsoft.com/office/powerpoint/2010/main" val="3824245545"/>
              </p:ext>
            </p:extLst>
          </p:nvPr>
        </p:nvGraphicFramePr>
        <p:xfrm>
          <a:off x="304800" y="3235325"/>
          <a:ext cx="2057400" cy="420688"/>
        </p:xfrm>
        <a:graphic>
          <a:graphicData uri="http://schemas.openxmlformats.org/presentationml/2006/ole">
            <mc:AlternateContent xmlns:mc="http://schemas.openxmlformats.org/markup-compatibility/2006">
              <mc:Choice xmlns:v="urn:schemas-microsoft-com:vml" Requires="v">
                <p:oleObj spid="_x0000_s22581" name="Equation" r:id="rId4" imgW="1371600" imgH="279400" progId="Equation.3">
                  <p:embed/>
                </p:oleObj>
              </mc:Choice>
              <mc:Fallback>
                <p:oleObj name="Equation" r:id="rId4" imgW="1371600" imgH="279400" progId="Equation.3">
                  <p:embed/>
                  <p:pic>
                    <p:nvPicPr>
                      <p:cNvPr id="0" name="Object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235325"/>
                        <a:ext cx="2057400" cy="4206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2551" name="Object 75"/>
          <p:cNvGraphicFramePr>
            <a:graphicFrameLocks noChangeAspect="1"/>
          </p:cNvGraphicFramePr>
          <p:nvPr>
            <p:extLst>
              <p:ext uri="{D42A27DB-BD31-4B8C-83A1-F6EECF244321}">
                <p14:modId xmlns:p14="http://schemas.microsoft.com/office/powerpoint/2010/main" val="2474191660"/>
              </p:ext>
            </p:extLst>
          </p:nvPr>
        </p:nvGraphicFramePr>
        <p:xfrm>
          <a:off x="2740025" y="3657600"/>
          <a:ext cx="1298575" cy="420687"/>
        </p:xfrm>
        <a:graphic>
          <a:graphicData uri="http://schemas.openxmlformats.org/presentationml/2006/ole">
            <mc:AlternateContent xmlns:mc="http://schemas.openxmlformats.org/markup-compatibility/2006">
              <mc:Choice xmlns:v="urn:schemas-microsoft-com:vml" Requires="v">
                <p:oleObj spid="_x0000_s22582" name="Equation" r:id="rId6" imgW="863225" imgH="279279" progId="Equation.3">
                  <p:embed/>
                </p:oleObj>
              </mc:Choice>
              <mc:Fallback>
                <p:oleObj name="Equation" r:id="rId6" imgW="863225" imgH="279279" progId="Equation.3">
                  <p:embed/>
                  <p:pic>
                    <p:nvPicPr>
                      <p:cNvPr id="0" name="Object 7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0025" y="3657600"/>
                        <a:ext cx="1298575" cy="4206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47799" y="4419600"/>
            <a:ext cx="1905001" cy="1928577"/>
          </a:xfrm>
          <a:prstGeom prst="rect">
            <a:avLst/>
          </a:prstGeom>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67399" y="4396897"/>
            <a:ext cx="1752601" cy="1926647"/>
          </a:xfrm>
          <a:prstGeom prst="rect">
            <a:avLst/>
          </a:prstGeo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7315" name="Rectangle 3"/>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6-Point Graph Description</a:t>
            </a:r>
          </a:p>
        </p:txBody>
      </p:sp>
      <p:sp>
        <p:nvSpPr>
          <p:cNvPr id="397316"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pic>
        <p:nvPicPr>
          <p:cNvPr id="397322" name="Picture 10" descr="Blue tissue 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563" y="1746250"/>
            <a:ext cx="8777287" cy="3365500"/>
          </a:xfrm>
          <a:prstGeom prst="rect">
            <a:avLst/>
          </a:prstGeom>
          <a:noFill/>
          <a:ln>
            <a:noFill/>
          </a:ln>
          <a:effectLst/>
          <a:extLst>
            <a:ext uri="{909E8E84-426E-40dd-AFC4-6F175D3DCCD1}">
              <a14:hiddenFill xmlns="" xmlns:a14="http://schemas.microsoft.com/office/drawing/2010/main">
                <a:blipFill dpi="0" rotWithShape="1">
                  <a:blip/>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63" name="Rectangle 3"/>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Describing Graphs</a:t>
            </a:r>
          </a:p>
        </p:txBody>
      </p:sp>
      <p:sp>
        <p:nvSpPr>
          <p:cNvPr id="399364" name="Text Box 4" descr="Blue tissue paper"/>
          <p:cNvSpPr txBox="1">
            <a:spLocks noChangeArrowheads="1"/>
          </p:cNvSpPr>
          <p:nvPr/>
        </p:nvSpPr>
        <p:spPr bwMode="auto">
          <a:xfrm>
            <a:off x="152400" y="1066800"/>
            <a:ext cx="1447800" cy="366713"/>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smtClean="0">
                <a:effectLst>
                  <a:outerShdw blurRad="38100" dist="38100" dir="2700000" algn="tl">
                    <a:srgbClr val="DDDDDD"/>
                  </a:outerShdw>
                </a:effectLst>
                <a:latin typeface="Batang" charset="0"/>
                <a:cs typeface="+mn-cs"/>
              </a:rPr>
              <a:t>EXAMPLE</a:t>
            </a:r>
          </a:p>
        </p:txBody>
      </p:sp>
      <p:sp>
        <p:nvSpPr>
          <p:cNvPr id="399365" name="Text Box 5" descr="Blue tissue paper"/>
          <p:cNvSpPr txBox="1">
            <a:spLocks noChangeArrowheads="1"/>
          </p:cNvSpPr>
          <p:nvPr/>
        </p:nvSpPr>
        <p:spPr bwMode="auto">
          <a:xfrm>
            <a:off x="152400" y="4813300"/>
            <a:ext cx="1524000" cy="366713"/>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smtClean="0">
                <a:effectLst>
                  <a:outerShdw blurRad="38100" dist="38100" dir="2700000" algn="tl">
                    <a:srgbClr val="DDDDDD"/>
                  </a:outerShdw>
                </a:effectLst>
                <a:latin typeface="Batang" charset="0"/>
                <a:cs typeface="+mn-cs"/>
              </a:rPr>
              <a:t>SOLUTION</a:t>
            </a:r>
          </a:p>
        </p:txBody>
      </p:sp>
      <p:sp>
        <p:nvSpPr>
          <p:cNvPr id="399366" name="Text Box 6" descr="Blue tissue paper"/>
          <p:cNvSpPr txBox="1">
            <a:spLocks noChangeArrowheads="1"/>
          </p:cNvSpPr>
          <p:nvPr/>
        </p:nvSpPr>
        <p:spPr bwMode="auto">
          <a:xfrm>
            <a:off x="685800" y="1600200"/>
            <a:ext cx="3429000" cy="274638"/>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mtClean="0">
              <a:latin typeface="BankGothic Md BT" charset="0"/>
              <a:cs typeface="+mn-cs"/>
            </a:endParaRPr>
          </a:p>
        </p:txBody>
      </p:sp>
      <p:sp>
        <p:nvSpPr>
          <p:cNvPr id="399367" name="Text Box 7" descr="Blue tissue paper"/>
          <p:cNvSpPr txBox="1">
            <a:spLocks noChangeArrowheads="1"/>
          </p:cNvSpPr>
          <p:nvPr/>
        </p:nvSpPr>
        <p:spPr bwMode="auto">
          <a:xfrm>
            <a:off x="609600" y="1524000"/>
            <a:ext cx="6781800"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Use the 6 categories previously mentioned to describe the graph.</a:t>
            </a:r>
          </a:p>
        </p:txBody>
      </p:sp>
      <p:sp>
        <p:nvSpPr>
          <p:cNvPr id="399368" name="Text Box 8"/>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399370" name="Text Box 10" descr="Blue tissue paper"/>
          <p:cNvSpPr txBox="1">
            <a:spLocks noChangeArrowheads="1"/>
          </p:cNvSpPr>
          <p:nvPr/>
        </p:nvSpPr>
        <p:spPr bwMode="auto">
          <a:xfrm>
            <a:off x="609600" y="5270500"/>
            <a:ext cx="8305800" cy="10064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1) The function is increasing over the intervals                                                     The function is decreasing over the intervals                     Relative maxima are at </a:t>
            </a:r>
            <a:r>
              <a:rPr lang="en-US" sz="2000" i="1" smtClean="0">
                <a:latin typeface="Times New Roman" charset="0"/>
                <a:cs typeface="+mn-cs"/>
              </a:rPr>
              <a:t>x</a:t>
            </a:r>
            <a:r>
              <a:rPr lang="en-US" sz="2000" smtClean="0">
                <a:latin typeface="Times New Roman" charset="0"/>
                <a:cs typeface="+mn-cs"/>
              </a:rPr>
              <a:t> = -1 and at </a:t>
            </a:r>
            <a:r>
              <a:rPr lang="en-US" sz="2000" i="1" smtClean="0">
                <a:latin typeface="Times New Roman" charset="0"/>
                <a:cs typeface="+mn-cs"/>
              </a:rPr>
              <a:t>x</a:t>
            </a:r>
            <a:r>
              <a:rPr lang="en-US" sz="2000" smtClean="0">
                <a:latin typeface="Times New Roman" charset="0"/>
                <a:cs typeface="+mn-cs"/>
              </a:rPr>
              <a:t> = 5.5.  Relative minima is at </a:t>
            </a:r>
            <a:r>
              <a:rPr lang="en-US" sz="2000" i="1" smtClean="0">
                <a:latin typeface="Times New Roman" charset="0"/>
                <a:cs typeface="+mn-cs"/>
              </a:rPr>
              <a:t>x</a:t>
            </a:r>
            <a:r>
              <a:rPr lang="en-US" sz="2000" smtClean="0">
                <a:latin typeface="Times New Roman" charset="0"/>
                <a:cs typeface="+mn-cs"/>
              </a:rPr>
              <a:t> = 3 and at </a:t>
            </a:r>
            <a:r>
              <a:rPr lang="en-US" sz="2000" i="1" smtClean="0">
                <a:latin typeface="Times New Roman" charset="0"/>
                <a:cs typeface="+mn-cs"/>
              </a:rPr>
              <a:t>x</a:t>
            </a:r>
            <a:r>
              <a:rPr lang="en-US" sz="2000" smtClean="0">
                <a:latin typeface="Times New Roman" charset="0"/>
                <a:cs typeface="+mn-cs"/>
              </a:rPr>
              <a:t> = -3.</a:t>
            </a:r>
          </a:p>
        </p:txBody>
      </p:sp>
      <p:graphicFrame>
        <p:nvGraphicFramePr>
          <p:cNvPr id="399378" name="Object 18"/>
          <p:cNvGraphicFramePr>
            <a:graphicFrameLocks noChangeAspect="1"/>
          </p:cNvGraphicFramePr>
          <p:nvPr/>
        </p:nvGraphicFramePr>
        <p:xfrm>
          <a:off x="5562600" y="5346700"/>
          <a:ext cx="2646363" cy="265113"/>
        </p:xfrm>
        <a:graphic>
          <a:graphicData uri="http://schemas.openxmlformats.org/presentationml/2006/ole">
            <mc:AlternateContent xmlns:mc="http://schemas.openxmlformats.org/markup-compatibility/2006">
              <mc:Choice xmlns:v="urn:schemas-microsoft-com:vml" Requires="v">
                <p:oleObj spid="_x0000_s26662" name="Equation" r:id="rId4" imgW="1764534" imgH="177723" progId="Equation.3">
                  <p:embed/>
                </p:oleObj>
              </mc:Choice>
              <mc:Fallback>
                <p:oleObj name="Equation" r:id="rId4" imgW="1764534" imgH="177723" progId="Equation.3">
                  <p:embed/>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5346700"/>
                        <a:ext cx="2646363" cy="2651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99380" name="Object 20"/>
          <p:cNvGraphicFramePr>
            <a:graphicFrameLocks noChangeAspect="1"/>
          </p:cNvGraphicFramePr>
          <p:nvPr/>
        </p:nvGraphicFramePr>
        <p:xfrm>
          <a:off x="5372100" y="5657850"/>
          <a:ext cx="1028700" cy="265113"/>
        </p:xfrm>
        <a:graphic>
          <a:graphicData uri="http://schemas.openxmlformats.org/presentationml/2006/ole">
            <mc:AlternateContent xmlns:mc="http://schemas.openxmlformats.org/markup-compatibility/2006">
              <mc:Choice xmlns:v="urn:schemas-microsoft-com:vml" Requires="v">
                <p:oleObj spid="_x0000_s26663" name="Equation" r:id="rId6" imgW="685502" imgH="177723" progId="Equation.3">
                  <p:embed/>
                </p:oleObj>
              </mc:Choice>
              <mc:Fallback>
                <p:oleObj name="Equation" r:id="rId6" imgW="685502" imgH="177723" progId="Equation.3">
                  <p:embed/>
                  <p:pic>
                    <p:nvPicPr>
                      <p:cNvPr id="0" name="Object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72100" y="5657850"/>
                        <a:ext cx="1028700" cy="2651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28900" y="2033379"/>
            <a:ext cx="3771900" cy="271832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99370"/>
                                        </p:tgtEl>
                                        <p:attrNameLst>
                                          <p:attrName>style.visibility</p:attrName>
                                        </p:attrNameLst>
                                      </p:cBhvr>
                                      <p:to>
                                        <p:strVal val="visible"/>
                                      </p:to>
                                    </p:set>
                                    <p:anim calcmode="lin" valueType="num">
                                      <p:cBhvr>
                                        <p:cTn id="7" dur="500" fill="hold"/>
                                        <p:tgtEl>
                                          <p:spTgt spid="399370"/>
                                        </p:tgtEl>
                                        <p:attrNameLst>
                                          <p:attrName>ppt_w</p:attrName>
                                        </p:attrNameLst>
                                      </p:cBhvr>
                                      <p:tavLst>
                                        <p:tav tm="0">
                                          <p:val>
                                            <p:strVal val="#ppt_w*0.05"/>
                                          </p:val>
                                        </p:tav>
                                        <p:tav tm="100000">
                                          <p:val>
                                            <p:strVal val="#ppt_w"/>
                                          </p:val>
                                        </p:tav>
                                      </p:tavLst>
                                    </p:anim>
                                    <p:anim calcmode="lin" valueType="num">
                                      <p:cBhvr>
                                        <p:cTn id="8" dur="500" fill="hold"/>
                                        <p:tgtEl>
                                          <p:spTgt spid="399370"/>
                                        </p:tgtEl>
                                        <p:attrNameLst>
                                          <p:attrName>ppt_h</p:attrName>
                                        </p:attrNameLst>
                                      </p:cBhvr>
                                      <p:tavLst>
                                        <p:tav tm="0">
                                          <p:val>
                                            <p:strVal val="#ppt_h"/>
                                          </p:val>
                                        </p:tav>
                                        <p:tav tm="100000">
                                          <p:val>
                                            <p:strVal val="#ppt_h"/>
                                          </p:val>
                                        </p:tav>
                                      </p:tavLst>
                                    </p:anim>
                                    <p:anim calcmode="lin" valueType="num">
                                      <p:cBhvr>
                                        <p:cTn id="9" dur="500" fill="hold"/>
                                        <p:tgtEl>
                                          <p:spTgt spid="399370"/>
                                        </p:tgtEl>
                                        <p:attrNameLst>
                                          <p:attrName>ppt_x</p:attrName>
                                        </p:attrNameLst>
                                      </p:cBhvr>
                                      <p:tavLst>
                                        <p:tav tm="0">
                                          <p:val>
                                            <p:strVal val="#ppt_x-.2"/>
                                          </p:val>
                                        </p:tav>
                                        <p:tav tm="100000">
                                          <p:val>
                                            <p:strVal val="#ppt_x"/>
                                          </p:val>
                                        </p:tav>
                                      </p:tavLst>
                                    </p:anim>
                                    <p:anim calcmode="lin" valueType="num">
                                      <p:cBhvr>
                                        <p:cTn id="10" dur="500" fill="hold"/>
                                        <p:tgtEl>
                                          <p:spTgt spid="399370"/>
                                        </p:tgtEl>
                                        <p:attrNameLst>
                                          <p:attrName>ppt_y</p:attrName>
                                        </p:attrNameLst>
                                      </p:cBhvr>
                                      <p:tavLst>
                                        <p:tav tm="0">
                                          <p:val>
                                            <p:strVal val="#ppt_y"/>
                                          </p:val>
                                        </p:tav>
                                        <p:tav tm="100000">
                                          <p:val>
                                            <p:strVal val="#ppt_y"/>
                                          </p:val>
                                        </p:tav>
                                      </p:tavLst>
                                    </p:anim>
                                    <p:animEffect transition="in" filter="fade">
                                      <p:cBhvr>
                                        <p:cTn id="11" dur="500"/>
                                        <p:tgtEl>
                                          <p:spTgt spid="399370"/>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399378"/>
                                        </p:tgtEl>
                                        <p:attrNameLst>
                                          <p:attrName>style.visibility</p:attrName>
                                        </p:attrNameLst>
                                      </p:cBhvr>
                                      <p:to>
                                        <p:strVal val="visible"/>
                                      </p:to>
                                    </p:set>
                                    <p:anim calcmode="lin" valueType="num">
                                      <p:cBhvr>
                                        <p:cTn id="14" dur="500" fill="hold"/>
                                        <p:tgtEl>
                                          <p:spTgt spid="399378"/>
                                        </p:tgtEl>
                                        <p:attrNameLst>
                                          <p:attrName>ppt_w</p:attrName>
                                        </p:attrNameLst>
                                      </p:cBhvr>
                                      <p:tavLst>
                                        <p:tav tm="0">
                                          <p:val>
                                            <p:strVal val="#ppt_w*0.05"/>
                                          </p:val>
                                        </p:tav>
                                        <p:tav tm="100000">
                                          <p:val>
                                            <p:strVal val="#ppt_w"/>
                                          </p:val>
                                        </p:tav>
                                      </p:tavLst>
                                    </p:anim>
                                    <p:anim calcmode="lin" valueType="num">
                                      <p:cBhvr>
                                        <p:cTn id="15" dur="500" fill="hold"/>
                                        <p:tgtEl>
                                          <p:spTgt spid="399378"/>
                                        </p:tgtEl>
                                        <p:attrNameLst>
                                          <p:attrName>ppt_h</p:attrName>
                                        </p:attrNameLst>
                                      </p:cBhvr>
                                      <p:tavLst>
                                        <p:tav tm="0">
                                          <p:val>
                                            <p:strVal val="#ppt_h"/>
                                          </p:val>
                                        </p:tav>
                                        <p:tav tm="100000">
                                          <p:val>
                                            <p:strVal val="#ppt_h"/>
                                          </p:val>
                                        </p:tav>
                                      </p:tavLst>
                                    </p:anim>
                                    <p:anim calcmode="lin" valueType="num">
                                      <p:cBhvr>
                                        <p:cTn id="16" dur="500" fill="hold"/>
                                        <p:tgtEl>
                                          <p:spTgt spid="399378"/>
                                        </p:tgtEl>
                                        <p:attrNameLst>
                                          <p:attrName>ppt_x</p:attrName>
                                        </p:attrNameLst>
                                      </p:cBhvr>
                                      <p:tavLst>
                                        <p:tav tm="0">
                                          <p:val>
                                            <p:strVal val="#ppt_x-.2"/>
                                          </p:val>
                                        </p:tav>
                                        <p:tav tm="100000">
                                          <p:val>
                                            <p:strVal val="#ppt_x"/>
                                          </p:val>
                                        </p:tav>
                                      </p:tavLst>
                                    </p:anim>
                                    <p:anim calcmode="lin" valueType="num">
                                      <p:cBhvr>
                                        <p:cTn id="17" dur="500" fill="hold"/>
                                        <p:tgtEl>
                                          <p:spTgt spid="399378"/>
                                        </p:tgtEl>
                                        <p:attrNameLst>
                                          <p:attrName>ppt_y</p:attrName>
                                        </p:attrNameLst>
                                      </p:cBhvr>
                                      <p:tavLst>
                                        <p:tav tm="0">
                                          <p:val>
                                            <p:strVal val="#ppt_y"/>
                                          </p:val>
                                        </p:tav>
                                        <p:tav tm="100000">
                                          <p:val>
                                            <p:strVal val="#ppt_y"/>
                                          </p:val>
                                        </p:tav>
                                      </p:tavLst>
                                    </p:anim>
                                    <p:animEffect transition="in" filter="fade">
                                      <p:cBhvr>
                                        <p:cTn id="18" dur="500"/>
                                        <p:tgtEl>
                                          <p:spTgt spid="399378"/>
                                        </p:tgtEl>
                                      </p:cBhvr>
                                    </p:animEffect>
                                  </p:childTnLst>
                                </p:cTn>
                              </p:par>
                              <p:par>
                                <p:cTn id="19" presetID="54" presetClass="entr" presetSubtype="0" accel="100000" fill="hold" nodeType="withEffect">
                                  <p:stCondLst>
                                    <p:cond delay="0"/>
                                  </p:stCondLst>
                                  <p:childTnLst>
                                    <p:set>
                                      <p:cBhvr>
                                        <p:cTn id="20" dur="1" fill="hold">
                                          <p:stCondLst>
                                            <p:cond delay="0"/>
                                          </p:stCondLst>
                                        </p:cTn>
                                        <p:tgtEl>
                                          <p:spTgt spid="399380"/>
                                        </p:tgtEl>
                                        <p:attrNameLst>
                                          <p:attrName>style.visibility</p:attrName>
                                        </p:attrNameLst>
                                      </p:cBhvr>
                                      <p:to>
                                        <p:strVal val="visible"/>
                                      </p:to>
                                    </p:set>
                                    <p:anim calcmode="lin" valueType="num">
                                      <p:cBhvr>
                                        <p:cTn id="21" dur="500" fill="hold"/>
                                        <p:tgtEl>
                                          <p:spTgt spid="399380"/>
                                        </p:tgtEl>
                                        <p:attrNameLst>
                                          <p:attrName>ppt_w</p:attrName>
                                        </p:attrNameLst>
                                      </p:cBhvr>
                                      <p:tavLst>
                                        <p:tav tm="0">
                                          <p:val>
                                            <p:strVal val="#ppt_w*0.05"/>
                                          </p:val>
                                        </p:tav>
                                        <p:tav tm="100000">
                                          <p:val>
                                            <p:strVal val="#ppt_w"/>
                                          </p:val>
                                        </p:tav>
                                      </p:tavLst>
                                    </p:anim>
                                    <p:anim calcmode="lin" valueType="num">
                                      <p:cBhvr>
                                        <p:cTn id="22" dur="500" fill="hold"/>
                                        <p:tgtEl>
                                          <p:spTgt spid="399380"/>
                                        </p:tgtEl>
                                        <p:attrNameLst>
                                          <p:attrName>ppt_h</p:attrName>
                                        </p:attrNameLst>
                                      </p:cBhvr>
                                      <p:tavLst>
                                        <p:tav tm="0">
                                          <p:val>
                                            <p:strVal val="#ppt_h"/>
                                          </p:val>
                                        </p:tav>
                                        <p:tav tm="100000">
                                          <p:val>
                                            <p:strVal val="#ppt_h"/>
                                          </p:val>
                                        </p:tav>
                                      </p:tavLst>
                                    </p:anim>
                                    <p:anim calcmode="lin" valueType="num">
                                      <p:cBhvr>
                                        <p:cTn id="23" dur="500" fill="hold"/>
                                        <p:tgtEl>
                                          <p:spTgt spid="399380"/>
                                        </p:tgtEl>
                                        <p:attrNameLst>
                                          <p:attrName>ppt_x</p:attrName>
                                        </p:attrNameLst>
                                      </p:cBhvr>
                                      <p:tavLst>
                                        <p:tav tm="0">
                                          <p:val>
                                            <p:strVal val="#ppt_x-.2"/>
                                          </p:val>
                                        </p:tav>
                                        <p:tav tm="100000">
                                          <p:val>
                                            <p:strVal val="#ppt_x"/>
                                          </p:val>
                                        </p:tav>
                                      </p:tavLst>
                                    </p:anim>
                                    <p:anim calcmode="lin" valueType="num">
                                      <p:cBhvr>
                                        <p:cTn id="24" dur="500" fill="hold"/>
                                        <p:tgtEl>
                                          <p:spTgt spid="399380"/>
                                        </p:tgtEl>
                                        <p:attrNameLst>
                                          <p:attrName>ppt_y</p:attrName>
                                        </p:attrNameLst>
                                      </p:cBhvr>
                                      <p:tavLst>
                                        <p:tav tm="0">
                                          <p:val>
                                            <p:strVal val="#ppt_y"/>
                                          </p:val>
                                        </p:tav>
                                        <p:tav tm="100000">
                                          <p:val>
                                            <p:strVal val="#ppt_y"/>
                                          </p:val>
                                        </p:tav>
                                      </p:tavLst>
                                    </p:anim>
                                    <p:animEffect transition="in" filter="fade">
                                      <p:cBhvr>
                                        <p:cTn id="25" dur="500"/>
                                        <p:tgtEl>
                                          <p:spTgt spid="399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7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0387" name="Rectangle 3"/>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Describing Graphs</a:t>
            </a:r>
          </a:p>
        </p:txBody>
      </p:sp>
      <p:sp>
        <p:nvSpPr>
          <p:cNvPr id="400390" name="Text Box 6" descr="Blue tissue paper"/>
          <p:cNvSpPr txBox="1">
            <a:spLocks noChangeArrowheads="1"/>
          </p:cNvSpPr>
          <p:nvPr/>
        </p:nvSpPr>
        <p:spPr bwMode="auto">
          <a:xfrm>
            <a:off x="685800" y="1600200"/>
            <a:ext cx="3429000" cy="274638"/>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mtClean="0">
              <a:latin typeface="BankGothic Md BT" charset="0"/>
              <a:cs typeface="+mn-cs"/>
            </a:endParaRPr>
          </a:p>
        </p:txBody>
      </p:sp>
      <p:sp>
        <p:nvSpPr>
          <p:cNvPr id="400392" name="Text Box 8"/>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400394" name="Text Box 10" descr="Blue tissue paper"/>
          <p:cNvSpPr txBox="1">
            <a:spLocks noChangeArrowheads="1"/>
          </p:cNvSpPr>
          <p:nvPr/>
        </p:nvSpPr>
        <p:spPr bwMode="auto">
          <a:xfrm>
            <a:off x="609600" y="1689100"/>
            <a:ext cx="8305800" cy="7016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2) The function has a (absolute) maximum value at </a:t>
            </a:r>
            <a:r>
              <a:rPr lang="en-US" sz="2000" i="1" smtClean="0">
                <a:latin typeface="Times New Roman" charset="0"/>
                <a:cs typeface="+mn-cs"/>
              </a:rPr>
              <a:t>x</a:t>
            </a:r>
            <a:r>
              <a:rPr lang="en-US" sz="2000" smtClean="0">
                <a:latin typeface="Times New Roman" charset="0"/>
                <a:cs typeface="+mn-cs"/>
              </a:rPr>
              <a:t> = -1.  The function has a (absolute) minimum value at </a:t>
            </a:r>
            <a:r>
              <a:rPr lang="en-US" sz="2000" i="1" smtClean="0">
                <a:latin typeface="Times New Roman" charset="0"/>
                <a:cs typeface="+mn-cs"/>
              </a:rPr>
              <a:t>x</a:t>
            </a:r>
            <a:r>
              <a:rPr lang="en-US" sz="2000" smtClean="0">
                <a:latin typeface="Times New Roman" charset="0"/>
                <a:cs typeface="+mn-cs"/>
              </a:rPr>
              <a:t> = -3.</a:t>
            </a:r>
          </a:p>
        </p:txBody>
      </p:sp>
      <p:sp>
        <p:nvSpPr>
          <p:cNvPr id="400398" name="Text Box 14" descr="Blue tissue paper"/>
          <p:cNvSpPr txBox="1">
            <a:spLocks noChangeArrowheads="1"/>
          </p:cNvSpPr>
          <p:nvPr/>
        </p:nvSpPr>
        <p:spPr bwMode="auto">
          <a:xfrm>
            <a:off x="152400" y="1219200"/>
            <a:ext cx="1600200" cy="366713"/>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smtClean="0">
                <a:effectLst>
                  <a:outerShdw blurRad="38100" dist="38100" dir="2700000" algn="tl">
                    <a:srgbClr val="DDDDDD"/>
                  </a:outerShdw>
                </a:effectLst>
                <a:latin typeface="Batang" charset="0"/>
                <a:cs typeface="+mn-cs"/>
              </a:rPr>
              <a:t>CONTINUED</a:t>
            </a:r>
          </a:p>
        </p:txBody>
      </p:sp>
      <p:sp>
        <p:nvSpPr>
          <p:cNvPr id="400399" name="Text Box 15" descr="Blue tissue paper"/>
          <p:cNvSpPr txBox="1">
            <a:spLocks noChangeArrowheads="1"/>
          </p:cNvSpPr>
          <p:nvPr/>
        </p:nvSpPr>
        <p:spPr bwMode="auto">
          <a:xfrm>
            <a:off x="609600" y="2530475"/>
            <a:ext cx="8305800" cy="10064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3) The function is concave up over the interval                     The function is concave down over the interval                     This function has exactly one inflection point, located at </a:t>
            </a:r>
            <a:r>
              <a:rPr lang="en-US" sz="2000" i="1" smtClean="0">
                <a:latin typeface="Times New Roman" charset="0"/>
                <a:cs typeface="+mn-cs"/>
              </a:rPr>
              <a:t>x</a:t>
            </a:r>
            <a:r>
              <a:rPr lang="en-US" sz="2000" smtClean="0">
                <a:latin typeface="Times New Roman" charset="0"/>
                <a:cs typeface="+mn-cs"/>
              </a:rPr>
              <a:t> =1.</a:t>
            </a:r>
          </a:p>
        </p:txBody>
      </p:sp>
      <p:graphicFrame>
        <p:nvGraphicFramePr>
          <p:cNvPr id="400396" name="Object 12"/>
          <p:cNvGraphicFramePr>
            <a:graphicFrameLocks noChangeAspect="1"/>
          </p:cNvGraphicFramePr>
          <p:nvPr/>
        </p:nvGraphicFramePr>
        <p:xfrm>
          <a:off x="3995738" y="2906713"/>
          <a:ext cx="1033462" cy="263525"/>
        </p:xfrm>
        <a:graphic>
          <a:graphicData uri="http://schemas.openxmlformats.org/presentationml/2006/ole">
            <mc:AlternateContent xmlns:mc="http://schemas.openxmlformats.org/markup-compatibility/2006">
              <mc:Choice xmlns:v="urn:schemas-microsoft-com:vml" Requires="v">
                <p:oleObj spid="_x0000_s27698" name="Equation" r:id="rId4" imgW="698197" imgH="177723" progId="Equation.3">
                  <p:embed/>
                </p:oleObj>
              </mc:Choice>
              <mc:Fallback>
                <p:oleObj name="Equation" r:id="rId4" imgW="698197" imgH="177723" progId="Equation.3">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738" y="2906713"/>
                        <a:ext cx="1033462" cy="2635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00401" name="Text Box 17" descr="Blue tissue paper"/>
          <p:cNvSpPr txBox="1">
            <a:spLocks noChangeArrowheads="1"/>
          </p:cNvSpPr>
          <p:nvPr/>
        </p:nvSpPr>
        <p:spPr bwMode="auto">
          <a:xfrm>
            <a:off x="609600" y="3654425"/>
            <a:ext cx="8305800" cy="7016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4) The function has three </a:t>
            </a:r>
            <a:r>
              <a:rPr lang="en-US" sz="2000" i="1" smtClean="0">
                <a:latin typeface="Times New Roman" charset="0"/>
                <a:cs typeface="+mn-cs"/>
              </a:rPr>
              <a:t>x</a:t>
            </a:r>
            <a:r>
              <a:rPr lang="en-US" sz="2000" smtClean="0">
                <a:latin typeface="Times New Roman" charset="0"/>
                <a:cs typeface="+mn-cs"/>
              </a:rPr>
              <a:t>-intercepts, located at </a:t>
            </a:r>
            <a:r>
              <a:rPr lang="en-US" sz="2000" i="1" smtClean="0">
                <a:latin typeface="Times New Roman" charset="0"/>
                <a:cs typeface="+mn-cs"/>
              </a:rPr>
              <a:t>x</a:t>
            </a:r>
            <a:r>
              <a:rPr lang="en-US" sz="2000" smtClean="0">
                <a:latin typeface="Times New Roman" charset="0"/>
                <a:cs typeface="+mn-cs"/>
              </a:rPr>
              <a:t> = -2.5, </a:t>
            </a:r>
            <a:r>
              <a:rPr lang="en-US" sz="2000" i="1" smtClean="0">
                <a:latin typeface="Times New Roman" charset="0"/>
                <a:cs typeface="+mn-cs"/>
              </a:rPr>
              <a:t>x</a:t>
            </a:r>
            <a:r>
              <a:rPr lang="en-US" sz="2000" smtClean="0">
                <a:latin typeface="Times New Roman" charset="0"/>
                <a:cs typeface="+mn-cs"/>
              </a:rPr>
              <a:t> = 1.25, and </a:t>
            </a:r>
            <a:r>
              <a:rPr lang="en-US" sz="2000" i="1" smtClean="0">
                <a:latin typeface="Times New Roman" charset="0"/>
                <a:cs typeface="+mn-cs"/>
              </a:rPr>
              <a:t>x</a:t>
            </a:r>
            <a:r>
              <a:rPr lang="en-US" sz="2000" smtClean="0">
                <a:latin typeface="Times New Roman" charset="0"/>
                <a:cs typeface="+mn-cs"/>
              </a:rPr>
              <a:t> = 4.5.  The function has one </a:t>
            </a:r>
            <a:r>
              <a:rPr lang="en-US" sz="2000" i="1" smtClean="0">
                <a:latin typeface="Times New Roman" charset="0"/>
                <a:cs typeface="+mn-cs"/>
              </a:rPr>
              <a:t>y</a:t>
            </a:r>
            <a:r>
              <a:rPr lang="en-US" sz="2000" smtClean="0">
                <a:latin typeface="Times New Roman" charset="0"/>
                <a:cs typeface="+mn-cs"/>
              </a:rPr>
              <a:t>-intercept at </a:t>
            </a:r>
            <a:r>
              <a:rPr lang="en-US" sz="2000" i="1" smtClean="0">
                <a:latin typeface="Times New Roman" charset="0"/>
                <a:cs typeface="+mn-cs"/>
              </a:rPr>
              <a:t>y</a:t>
            </a:r>
            <a:r>
              <a:rPr lang="en-US" sz="2000" smtClean="0">
                <a:latin typeface="Times New Roman" charset="0"/>
                <a:cs typeface="+mn-cs"/>
              </a:rPr>
              <a:t> = 3.5.</a:t>
            </a:r>
          </a:p>
        </p:txBody>
      </p:sp>
      <p:sp>
        <p:nvSpPr>
          <p:cNvPr id="400403" name="Text Box 19" descr="Blue tissue paper"/>
          <p:cNvSpPr txBox="1">
            <a:spLocks noChangeArrowheads="1"/>
          </p:cNvSpPr>
          <p:nvPr/>
        </p:nvSpPr>
        <p:spPr bwMode="auto">
          <a:xfrm>
            <a:off x="609600" y="4492625"/>
            <a:ext cx="8305800" cy="7016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5) Over the function</a:t>
            </a:r>
            <a:r>
              <a:rPr lang="ja-JP" altLang="en-US" sz="2000" smtClean="0">
                <a:latin typeface="Arial"/>
                <a:cs typeface="+mn-cs"/>
              </a:rPr>
              <a:t>’</a:t>
            </a:r>
            <a:r>
              <a:rPr lang="en-US" sz="2000" smtClean="0">
                <a:latin typeface="Times New Roman" charset="0"/>
                <a:cs typeface="+mn-cs"/>
              </a:rPr>
              <a:t>s domain,                   , the function is not undefined for any value of </a:t>
            </a:r>
            <a:r>
              <a:rPr lang="en-US" sz="2000" i="1" smtClean="0">
                <a:latin typeface="Times New Roman" charset="0"/>
                <a:cs typeface="+mn-cs"/>
              </a:rPr>
              <a:t>x</a:t>
            </a:r>
            <a:r>
              <a:rPr lang="en-US" sz="2000" smtClean="0">
                <a:latin typeface="Times New Roman" charset="0"/>
                <a:cs typeface="+mn-cs"/>
              </a:rPr>
              <a:t>.</a:t>
            </a:r>
          </a:p>
        </p:txBody>
      </p:sp>
      <p:sp>
        <p:nvSpPr>
          <p:cNvPr id="400404" name="Text Box 20" descr="Blue tissue paper"/>
          <p:cNvSpPr txBox="1">
            <a:spLocks noChangeArrowheads="1"/>
          </p:cNvSpPr>
          <p:nvPr/>
        </p:nvSpPr>
        <p:spPr bwMode="auto">
          <a:xfrm>
            <a:off x="609600" y="5378450"/>
            <a:ext cx="8305800"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6) The function does not appear to have any asymptotes, horizontal or vertical.</a:t>
            </a:r>
          </a:p>
        </p:txBody>
      </p:sp>
      <p:graphicFrame>
        <p:nvGraphicFramePr>
          <p:cNvPr id="400397" name="Object 13"/>
          <p:cNvGraphicFramePr>
            <a:graphicFrameLocks noChangeAspect="1"/>
          </p:cNvGraphicFramePr>
          <p:nvPr/>
        </p:nvGraphicFramePr>
        <p:xfrm>
          <a:off x="5605463" y="2613025"/>
          <a:ext cx="1023937" cy="266700"/>
        </p:xfrm>
        <a:graphic>
          <a:graphicData uri="http://schemas.openxmlformats.org/presentationml/2006/ole">
            <mc:AlternateContent xmlns:mc="http://schemas.openxmlformats.org/markup-compatibility/2006">
              <mc:Choice xmlns:v="urn:schemas-microsoft-com:vml" Requires="v">
                <p:oleObj spid="_x0000_s27699" name="Equation" r:id="rId6" imgW="685502" imgH="177723" progId="Equation.3">
                  <p:embed/>
                </p:oleObj>
              </mc:Choice>
              <mc:Fallback>
                <p:oleObj name="Equation" r:id="rId6" imgW="685502" imgH="177723" progId="Equation.3">
                  <p:embed/>
                  <p:pic>
                    <p:nvPicPr>
                      <p:cNvPr id="0"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05463" y="2613025"/>
                        <a:ext cx="1023937" cy="266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0402" name="Object 18"/>
          <p:cNvGraphicFramePr>
            <a:graphicFrameLocks noChangeAspect="1"/>
          </p:cNvGraphicFramePr>
          <p:nvPr/>
        </p:nvGraphicFramePr>
        <p:xfrm>
          <a:off x="3911600" y="4572000"/>
          <a:ext cx="1169988" cy="265113"/>
        </p:xfrm>
        <a:graphic>
          <a:graphicData uri="http://schemas.openxmlformats.org/presentationml/2006/ole">
            <mc:AlternateContent xmlns:mc="http://schemas.openxmlformats.org/markup-compatibility/2006">
              <mc:Choice xmlns:v="urn:schemas-microsoft-com:vml" Requires="v">
                <p:oleObj spid="_x0000_s27700" name="Equation" r:id="rId8" imgW="787058" imgH="177723" progId="Equation.3">
                  <p:embed/>
                </p:oleObj>
              </mc:Choice>
              <mc:Fallback>
                <p:oleObj name="Equation" r:id="rId8" imgW="787058" imgH="177723" progId="Equation.3">
                  <p:embed/>
                  <p:pic>
                    <p:nvPicPr>
                      <p:cNvPr id="0" name="Object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11600" y="4572000"/>
                        <a:ext cx="1169988" cy="2651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400397"/>
                                        </p:tgtEl>
                                        <p:attrNameLst>
                                          <p:attrName>style.visibility</p:attrName>
                                        </p:attrNameLst>
                                      </p:cBhvr>
                                      <p:to>
                                        <p:strVal val="visible"/>
                                      </p:to>
                                    </p:set>
                                    <p:anim calcmode="lin" valueType="num">
                                      <p:cBhvr>
                                        <p:cTn id="7" dur="500" fill="hold"/>
                                        <p:tgtEl>
                                          <p:spTgt spid="400397"/>
                                        </p:tgtEl>
                                        <p:attrNameLst>
                                          <p:attrName>ppt_w</p:attrName>
                                        </p:attrNameLst>
                                      </p:cBhvr>
                                      <p:tavLst>
                                        <p:tav tm="0">
                                          <p:val>
                                            <p:strVal val="#ppt_w*0.05"/>
                                          </p:val>
                                        </p:tav>
                                        <p:tav tm="100000">
                                          <p:val>
                                            <p:strVal val="#ppt_w"/>
                                          </p:val>
                                        </p:tav>
                                      </p:tavLst>
                                    </p:anim>
                                    <p:anim calcmode="lin" valueType="num">
                                      <p:cBhvr>
                                        <p:cTn id="8" dur="500" fill="hold"/>
                                        <p:tgtEl>
                                          <p:spTgt spid="400397"/>
                                        </p:tgtEl>
                                        <p:attrNameLst>
                                          <p:attrName>ppt_h</p:attrName>
                                        </p:attrNameLst>
                                      </p:cBhvr>
                                      <p:tavLst>
                                        <p:tav tm="0">
                                          <p:val>
                                            <p:strVal val="#ppt_h"/>
                                          </p:val>
                                        </p:tav>
                                        <p:tav tm="100000">
                                          <p:val>
                                            <p:strVal val="#ppt_h"/>
                                          </p:val>
                                        </p:tav>
                                      </p:tavLst>
                                    </p:anim>
                                    <p:anim calcmode="lin" valueType="num">
                                      <p:cBhvr>
                                        <p:cTn id="9" dur="500" fill="hold"/>
                                        <p:tgtEl>
                                          <p:spTgt spid="400397"/>
                                        </p:tgtEl>
                                        <p:attrNameLst>
                                          <p:attrName>ppt_x</p:attrName>
                                        </p:attrNameLst>
                                      </p:cBhvr>
                                      <p:tavLst>
                                        <p:tav tm="0">
                                          <p:val>
                                            <p:strVal val="#ppt_x-.2"/>
                                          </p:val>
                                        </p:tav>
                                        <p:tav tm="100000">
                                          <p:val>
                                            <p:strVal val="#ppt_x"/>
                                          </p:val>
                                        </p:tav>
                                      </p:tavLst>
                                    </p:anim>
                                    <p:anim calcmode="lin" valueType="num">
                                      <p:cBhvr>
                                        <p:cTn id="10" dur="500" fill="hold"/>
                                        <p:tgtEl>
                                          <p:spTgt spid="400397"/>
                                        </p:tgtEl>
                                        <p:attrNameLst>
                                          <p:attrName>ppt_y</p:attrName>
                                        </p:attrNameLst>
                                      </p:cBhvr>
                                      <p:tavLst>
                                        <p:tav tm="0">
                                          <p:val>
                                            <p:strVal val="#ppt_y"/>
                                          </p:val>
                                        </p:tav>
                                        <p:tav tm="100000">
                                          <p:val>
                                            <p:strVal val="#ppt_y"/>
                                          </p:val>
                                        </p:tav>
                                      </p:tavLst>
                                    </p:anim>
                                    <p:animEffect transition="in" filter="fade">
                                      <p:cBhvr>
                                        <p:cTn id="11" dur="500"/>
                                        <p:tgtEl>
                                          <p:spTgt spid="400397"/>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400399"/>
                                        </p:tgtEl>
                                        <p:attrNameLst>
                                          <p:attrName>style.visibility</p:attrName>
                                        </p:attrNameLst>
                                      </p:cBhvr>
                                      <p:to>
                                        <p:strVal val="visible"/>
                                      </p:to>
                                    </p:set>
                                    <p:anim calcmode="lin" valueType="num">
                                      <p:cBhvr>
                                        <p:cTn id="14" dur="500" fill="hold"/>
                                        <p:tgtEl>
                                          <p:spTgt spid="400399"/>
                                        </p:tgtEl>
                                        <p:attrNameLst>
                                          <p:attrName>ppt_w</p:attrName>
                                        </p:attrNameLst>
                                      </p:cBhvr>
                                      <p:tavLst>
                                        <p:tav tm="0">
                                          <p:val>
                                            <p:strVal val="#ppt_w*0.05"/>
                                          </p:val>
                                        </p:tav>
                                        <p:tav tm="100000">
                                          <p:val>
                                            <p:strVal val="#ppt_w"/>
                                          </p:val>
                                        </p:tav>
                                      </p:tavLst>
                                    </p:anim>
                                    <p:anim calcmode="lin" valueType="num">
                                      <p:cBhvr>
                                        <p:cTn id="15" dur="500" fill="hold"/>
                                        <p:tgtEl>
                                          <p:spTgt spid="400399"/>
                                        </p:tgtEl>
                                        <p:attrNameLst>
                                          <p:attrName>ppt_h</p:attrName>
                                        </p:attrNameLst>
                                      </p:cBhvr>
                                      <p:tavLst>
                                        <p:tav tm="0">
                                          <p:val>
                                            <p:strVal val="#ppt_h"/>
                                          </p:val>
                                        </p:tav>
                                        <p:tav tm="100000">
                                          <p:val>
                                            <p:strVal val="#ppt_h"/>
                                          </p:val>
                                        </p:tav>
                                      </p:tavLst>
                                    </p:anim>
                                    <p:anim calcmode="lin" valueType="num">
                                      <p:cBhvr>
                                        <p:cTn id="16" dur="500" fill="hold"/>
                                        <p:tgtEl>
                                          <p:spTgt spid="400399"/>
                                        </p:tgtEl>
                                        <p:attrNameLst>
                                          <p:attrName>ppt_x</p:attrName>
                                        </p:attrNameLst>
                                      </p:cBhvr>
                                      <p:tavLst>
                                        <p:tav tm="0">
                                          <p:val>
                                            <p:strVal val="#ppt_x-.2"/>
                                          </p:val>
                                        </p:tav>
                                        <p:tav tm="100000">
                                          <p:val>
                                            <p:strVal val="#ppt_x"/>
                                          </p:val>
                                        </p:tav>
                                      </p:tavLst>
                                    </p:anim>
                                    <p:anim calcmode="lin" valueType="num">
                                      <p:cBhvr>
                                        <p:cTn id="17" dur="500" fill="hold"/>
                                        <p:tgtEl>
                                          <p:spTgt spid="400399"/>
                                        </p:tgtEl>
                                        <p:attrNameLst>
                                          <p:attrName>ppt_y</p:attrName>
                                        </p:attrNameLst>
                                      </p:cBhvr>
                                      <p:tavLst>
                                        <p:tav tm="0">
                                          <p:val>
                                            <p:strVal val="#ppt_y"/>
                                          </p:val>
                                        </p:tav>
                                        <p:tav tm="100000">
                                          <p:val>
                                            <p:strVal val="#ppt_y"/>
                                          </p:val>
                                        </p:tav>
                                      </p:tavLst>
                                    </p:anim>
                                    <p:animEffect transition="in" filter="fade">
                                      <p:cBhvr>
                                        <p:cTn id="18" dur="500"/>
                                        <p:tgtEl>
                                          <p:spTgt spid="400399"/>
                                        </p:tgtEl>
                                      </p:cBhvr>
                                    </p:animEffect>
                                  </p:childTnLst>
                                </p:cTn>
                              </p:par>
                              <p:par>
                                <p:cTn id="19" presetID="54" presetClass="entr" presetSubtype="0" accel="100000" fill="hold" nodeType="withEffect">
                                  <p:stCondLst>
                                    <p:cond delay="0"/>
                                  </p:stCondLst>
                                  <p:childTnLst>
                                    <p:set>
                                      <p:cBhvr>
                                        <p:cTn id="20" dur="1" fill="hold">
                                          <p:stCondLst>
                                            <p:cond delay="0"/>
                                          </p:stCondLst>
                                        </p:cTn>
                                        <p:tgtEl>
                                          <p:spTgt spid="400396"/>
                                        </p:tgtEl>
                                        <p:attrNameLst>
                                          <p:attrName>style.visibility</p:attrName>
                                        </p:attrNameLst>
                                      </p:cBhvr>
                                      <p:to>
                                        <p:strVal val="visible"/>
                                      </p:to>
                                    </p:set>
                                    <p:anim calcmode="lin" valueType="num">
                                      <p:cBhvr>
                                        <p:cTn id="21" dur="500" fill="hold"/>
                                        <p:tgtEl>
                                          <p:spTgt spid="400396"/>
                                        </p:tgtEl>
                                        <p:attrNameLst>
                                          <p:attrName>ppt_w</p:attrName>
                                        </p:attrNameLst>
                                      </p:cBhvr>
                                      <p:tavLst>
                                        <p:tav tm="0">
                                          <p:val>
                                            <p:strVal val="#ppt_w*0.05"/>
                                          </p:val>
                                        </p:tav>
                                        <p:tav tm="100000">
                                          <p:val>
                                            <p:strVal val="#ppt_w"/>
                                          </p:val>
                                        </p:tav>
                                      </p:tavLst>
                                    </p:anim>
                                    <p:anim calcmode="lin" valueType="num">
                                      <p:cBhvr>
                                        <p:cTn id="22" dur="500" fill="hold"/>
                                        <p:tgtEl>
                                          <p:spTgt spid="400396"/>
                                        </p:tgtEl>
                                        <p:attrNameLst>
                                          <p:attrName>ppt_h</p:attrName>
                                        </p:attrNameLst>
                                      </p:cBhvr>
                                      <p:tavLst>
                                        <p:tav tm="0">
                                          <p:val>
                                            <p:strVal val="#ppt_h"/>
                                          </p:val>
                                        </p:tav>
                                        <p:tav tm="100000">
                                          <p:val>
                                            <p:strVal val="#ppt_h"/>
                                          </p:val>
                                        </p:tav>
                                      </p:tavLst>
                                    </p:anim>
                                    <p:anim calcmode="lin" valueType="num">
                                      <p:cBhvr>
                                        <p:cTn id="23" dur="500" fill="hold"/>
                                        <p:tgtEl>
                                          <p:spTgt spid="400396"/>
                                        </p:tgtEl>
                                        <p:attrNameLst>
                                          <p:attrName>ppt_x</p:attrName>
                                        </p:attrNameLst>
                                      </p:cBhvr>
                                      <p:tavLst>
                                        <p:tav tm="0">
                                          <p:val>
                                            <p:strVal val="#ppt_x-.2"/>
                                          </p:val>
                                        </p:tav>
                                        <p:tav tm="100000">
                                          <p:val>
                                            <p:strVal val="#ppt_x"/>
                                          </p:val>
                                        </p:tav>
                                      </p:tavLst>
                                    </p:anim>
                                    <p:anim calcmode="lin" valueType="num">
                                      <p:cBhvr>
                                        <p:cTn id="24" dur="500" fill="hold"/>
                                        <p:tgtEl>
                                          <p:spTgt spid="400396"/>
                                        </p:tgtEl>
                                        <p:attrNameLst>
                                          <p:attrName>ppt_y</p:attrName>
                                        </p:attrNameLst>
                                      </p:cBhvr>
                                      <p:tavLst>
                                        <p:tav tm="0">
                                          <p:val>
                                            <p:strVal val="#ppt_y"/>
                                          </p:val>
                                        </p:tav>
                                        <p:tav tm="100000">
                                          <p:val>
                                            <p:strVal val="#ppt_y"/>
                                          </p:val>
                                        </p:tav>
                                      </p:tavLst>
                                    </p:anim>
                                    <p:animEffect transition="in" filter="fade">
                                      <p:cBhvr>
                                        <p:cTn id="25" dur="500"/>
                                        <p:tgtEl>
                                          <p:spTgt spid="40039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4" presetClass="entr" presetSubtype="0" accel="100000" fill="hold" grpId="0" nodeType="clickEffect">
                                  <p:stCondLst>
                                    <p:cond delay="0"/>
                                  </p:stCondLst>
                                  <p:childTnLst>
                                    <p:set>
                                      <p:cBhvr>
                                        <p:cTn id="29" dur="1" fill="hold">
                                          <p:stCondLst>
                                            <p:cond delay="0"/>
                                          </p:stCondLst>
                                        </p:cTn>
                                        <p:tgtEl>
                                          <p:spTgt spid="400401"/>
                                        </p:tgtEl>
                                        <p:attrNameLst>
                                          <p:attrName>style.visibility</p:attrName>
                                        </p:attrNameLst>
                                      </p:cBhvr>
                                      <p:to>
                                        <p:strVal val="visible"/>
                                      </p:to>
                                    </p:set>
                                    <p:anim calcmode="lin" valueType="num">
                                      <p:cBhvr>
                                        <p:cTn id="30" dur="500" fill="hold"/>
                                        <p:tgtEl>
                                          <p:spTgt spid="400401"/>
                                        </p:tgtEl>
                                        <p:attrNameLst>
                                          <p:attrName>ppt_w</p:attrName>
                                        </p:attrNameLst>
                                      </p:cBhvr>
                                      <p:tavLst>
                                        <p:tav tm="0">
                                          <p:val>
                                            <p:strVal val="#ppt_w*0.05"/>
                                          </p:val>
                                        </p:tav>
                                        <p:tav tm="100000">
                                          <p:val>
                                            <p:strVal val="#ppt_w"/>
                                          </p:val>
                                        </p:tav>
                                      </p:tavLst>
                                    </p:anim>
                                    <p:anim calcmode="lin" valueType="num">
                                      <p:cBhvr>
                                        <p:cTn id="31" dur="500" fill="hold"/>
                                        <p:tgtEl>
                                          <p:spTgt spid="400401"/>
                                        </p:tgtEl>
                                        <p:attrNameLst>
                                          <p:attrName>ppt_h</p:attrName>
                                        </p:attrNameLst>
                                      </p:cBhvr>
                                      <p:tavLst>
                                        <p:tav tm="0">
                                          <p:val>
                                            <p:strVal val="#ppt_h"/>
                                          </p:val>
                                        </p:tav>
                                        <p:tav tm="100000">
                                          <p:val>
                                            <p:strVal val="#ppt_h"/>
                                          </p:val>
                                        </p:tav>
                                      </p:tavLst>
                                    </p:anim>
                                    <p:anim calcmode="lin" valueType="num">
                                      <p:cBhvr>
                                        <p:cTn id="32" dur="500" fill="hold"/>
                                        <p:tgtEl>
                                          <p:spTgt spid="400401"/>
                                        </p:tgtEl>
                                        <p:attrNameLst>
                                          <p:attrName>ppt_x</p:attrName>
                                        </p:attrNameLst>
                                      </p:cBhvr>
                                      <p:tavLst>
                                        <p:tav tm="0">
                                          <p:val>
                                            <p:strVal val="#ppt_x-.2"/>
                                          </p:val>
                                        </p:tav>
                                        <p:tav tm="100000">
                                          <p:val>
                                            <p:strVal val="#ppt_x"/>
                                          </p:val>
                                        </p:tav>
                                      </p:tavLst>
                                    </p:anim>
                                    <p:anim calcmode="lin" valueType="num">
                                      <p:cBhvr>
                                        <p:cTn id="33" dur="500" fill="hold"/>
                                        <p:tgtEl>
                                          <p:spTgt spid="400401"/>
                                        </p:tgtEl>
                                        <p:attrNameLst>
                                          <p:attrName>ppt_y</p:attrName>
                                        </p:attrNameLst>
                                      </p:cBhvr>
                                      <p:tavLst>
                                        <p:tav tm="0">
                                          <p:val>
                                            <p:strVal val="#ppt_y"/>
                                          </p:val>
                                        </p:tav>
                                        <p:tav tm="100000">
                                          <p:val>
                                            <p:strVal val="#ppt_y"/>
                                          </p:val>
                                        </p:tav>
                                      </p:tavLst>
                                    </p:anim>
                                    <p:animEffect transition="in" filter="fade">
                                      <p:cBhvr>
                                        <p:cTn id="34" dur="500"/>
                                        <p:tgtEl>
                                          <p:spTgt spid="40040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4" presetClass="entr" presetSubtype="0" accel="100000" fill="hold" nodeType="clickEffect">
                                  <p:stCondLst>
                                    <p:cond delay="0"/>
                                  </p:stCondLst>
                                  <p:childTnLst>
                                    <p:set>
                                      <p:cBhvr>
                                        <p:cTn id="38" dur="1" fill="hold">
                                          <p:stCondLst>
                                            <p:cond delay="0"/>
                                          </p:stCondLst>
                                        </p:cTn>
                                        <p:tgtEl>
                                          <p:spTgt spid="400402"/>
                                        </p:tgtEl>
                                        <p:attrNameLst>
                                          <p:attrName>style.visibility</p:attrName>
                                        </p:attrNameLst>
                                      </p:cBhvr>
                                      <p:to>
                                        <p:strVal val="visible"/>
                                      </p:to>
                                    </p:set>
                                    <p:anim calcmode="lin" valueType="num">
                                      <p:cBhvr>
                                        <p:cTn id="39" dur="500" fill="hold"/>
                                        <p:tgtEl>
                                          <p:spTgt spid="400402"/>
                                        </p:tgtEl>
                                        <p:attrNameLst>
                                          <p:attrName>ppt_w</p:attrName>
                                        </p:attrNameLst>
                                      </p:cBhvr>
                                      <p:tavLst>
                                        <p:tav tm="0">
                                          <p:val>
                                            <p:strVal val="#ppt_w*0.05"/>
                                          </p:val>
                                        </p:tav>
                                        <p:tav tm="100000">
                                          <p:val>
                                            <p:strVal val="#ppt_w"/>
                                          </p:val>
                                        </p:tav>
                                      </p:tavLst>
                                    </p:anim>
                                    <p:anim calcmode="lin" valueType="num">
                                      <p:cBhvr>
                                        <p:cTn id="40" dur="500" fill="hold"/>
                                        <p:tgtEl>
                                          <p:spTgt spid="400402"/>
                                        </p:tgtEl>
                                        <p:attrNameLst>
                                          <p:attrName>ppt_h</p:attrName>
                                        </p:attrNameLst>
                                      </p:cBhvr>
                                      <p:tavLst>
                                        <p:tav tm="0">
                                          <p:val>
                                            <p:strVal val="#ppt_h"/>
                                          </p:val>
                                        </p:tav>
                                        <p:tav tm="100000">
                                          <p:val>
                                            <p:strVal val="#ppt_h"/>
                                          </p:val>
                                        </p:tav>
                                      </p:tavLst>
                                    </p:anim>
                                    <p:anim calcmode="lin" valueType="num">
                                      <p:cBhvr>
                                        <p:cTn id="41" dur="500" fill="hold"/>
                                        <p:tgtEl>
                                          <p:spTgt spid="400402"/>
                                        </p:tgtEl>
                                        <p:attrNameLst>
                                          <p:attrName>ppt_x</p:attrName>
                                        </p:attrNameLst>
                                      </p:cBhvr>
                                      <p:tavLst>
                                        <p:tav tm="0">
                                          <p:val>
                                            <p:strVal val="#ppt_x-.2"/>
                                          </p:val>
                                        </p:tav>
                                        <p:tav tm="100000">
                                          <p:val>
                                            <p:strVal val="#ppt_x"/>
                                          </p:val>
                                        </p:tav>
                                      </p:tavLst>
                                    </p:anim>
                                    <p:anim calcmode="lin" valueType="num">
                                      <p:cBhvr>
                                        <p:cTn id="42" dur="500" fill="hold"/>
                                        <p:tgtEl>
                                          <p:spTgt spid="400402"/>
                                        </p:tgtEl>
                                        <p:attrNameLst>
                                          <p:attrName>ppt_y</p:attrName>
                                        </p:attrNameLst>
                                      </p:cBhvr>
                                      <p:tavLst>
                                        <p:tav tm="0">
                                          <p:val>
                                            <p:strVal val="#ppt_y"/>
                                          </p:val>
                                        </p:tav>
                                        <p:tav tm="100000">
                                          <p:val>
                                            <p:strVal val="#ppt_y"/>
                                          </p:val>
                                        </p:tav>
                                      </p:tavLst>
                                    </p:anim>
                                    <p:animEffect transition="in" filter="fade">
                                      <p:cBhvr>
                                        <p:cTn id="43" dur="500"/>
                                        <p:tgtEl>
                                          <p:spTgt spid="400402"/>
                                        </p:tgtEl>
                                      </p:cBhvr>
                                    </p:animEffect>
                                  </p:childTnLst>
                                </p:cTn>
                              </p:par>
                              <p:par>
                                <p:cTn id="44" presetID="54" presetClass="entr" presetSubtype="0" accel="100000" fill="hold" grpId="0" nodeType="withEffect">
                                  <p:stCondLst>
                                    <p:cond delay="0"/>
                                  </p:stCondLst>
                                  <p:childTnLst>
                                    <p:set>
                                      <p:cBhvr>
                                        <p:cTn id="45" dur="1" fill="hold">
                                          <p:stCondLst>
                                            <p:cond delay="0"/>
                                          </p:stCondLst>
                                        </p:cTn>
                                        <p:tgtEl>
                                          <p:spTgt spid="400403"/>
                                        </p:tgtEl>
                                        <p:attrNameLst>
                                          <p:attrName>style.visibility</p:attrName>
                                        </p:attrNameLst>
                                      </p:cBhvr>
                                      <p:to>
                                        <p:strVal val="visible"/>
                                      </p:to>
                                    </p:set>
                                    <p:anim calcmode="lin" valueType="num">
                                      <p:cBhvr>
                                        <p:cTn id="46" dur="500" fill="hold"/>
                                        <p:tgtEl>
                                          <p:spTgt spid="400403"/>
                                        </p:tgtEl>
                                        <p:attrNameLst>
                                          <p:attrName>ppt_w</p:attrName>
                                        </p:attrNameLst>
                                      </p:cBhvr>
                                      <p:tavLst>
                                        <p:tav tm="0">
                                          <p:val>
                                            <p:strVal val="#ppt_w*0.05"/>
                                          </p:val>
                                        </p:tav>
                                        <p:tav tm="100000">
                                          <p:val>
                                            <p:strVal val="#ppt_w"/>
                                          </p:val>
                                        </p:tav>
                                      </p:tavLst>
                                    </p:anim>
                                    <p:anim calcmode="lin" valueType="num">
                                      <p:cBhvr>
                                        <p:cTn id="47" dur="500" fill="hold"/>
                                        <p:tgtEl>
                                          <p:spTgt spid="400403"/>
                                        </p:tgtEl>
                                        <p:attrNameLst>
                                          <p:attrName>ppt_h</p:attrName>
                                        </p:attrNameLst>
                                      </p:cBhvr>
                                      <p:tavLst>
                                        <p:tav tm="0">
                                          <p:val>
                                            <p:strVal val="#ppt_h"/>
                                          </p:val>
                                        </p:tav>
                                        <p:tav tm="100000">
                                          <p:val>
                                            <p:strVal val="#ppt_h"/>
                                          </p:val>
                                        </p:tav>
                                      </p:tavLst>
                                    </p:anim>
                                    <p:anim calcmode="lin" valueType="num">
                                      <p:cBhvr>
                                        <p:cTn id="48" dur="500" fill="hold"/>
                                        <p:tgtEl>
                                          <p:spTgt spid="400403"/>
                                        </p:tgtEl>
                                        <p:attrNameLst>
                                          <p:attrName>ppt_x</p:attrName>
                                        </p:attrNameLst>
                                      </p:cBhvr>
                                      <p:tavLst>
                                        <p:tav tm="0">
                                          <p:val>
                                            <p:strVal val="#ppt_x-.2"/>
                                          </p:val>
                                        </p:tav>
                                        <p:tav tm="100000">
                                          <p:val>
                                            <p:strVal val="#ppt_x"/>
                                          </p:val>
                                        </p:tav>
                                      </p:tavLst>
                                    </p:anim>
                                    <p:anim calcmode="lin" valueType="num">
                                      <p:cBhvr>
                                        <p:cTn id="49" dur="500" fill="hold"/>
                                        <p:tgtEl>
                                          <p:spTgt spid="400403"/>
                                        </p:tgtEl>
                                        <p:attrNameLst>
                                          <p:attrName>ppt_y</p:attrName>
                                        </p:attrNameLst>
                                      </p:cBhvr>
                                      <p:tavLst>
                                        <p:tav tm="0">
                                          <p:val>
                                            <p:strVal val="#ppt_y"/>
                                          </p:val>
                                        </p:tav>
                                        <p:tav tm="100000">
                                          <p:val>
                                            <p:strVal val="#ppt_y"/>
                                          </p:val>
                                        </p:tav>
                                      </p:tavLst>
                                    </p:anim>
                                    <p:animEffect transition="in" filter="fade">
                                      <p:cBhvr>
                                        <p:cTn id="50" dur="500"/>
                                        <p:tgtEl>
                                          <p:spTgt spid="400403"/>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4" presetClass="entr" presetSubtype="0" accel="100000" fill="hold" grpId="0" nodeType="clickEffect">
                                  <p:stCondLst>
                                    <p:cond delay="0"/>
                                  </p:stCondLst>
                                  <p:childTnLst>
                                    <p:set>
                                      <p:cBhvr>
                                        <p:cTn id="54" dur="1" fill="hold">
                                          <p:stCondLst>
                                            <p:cond delay="0"/>
                                          </p:stCondLst>
                                        </p:cTn>
                                        <p:tgtEl>
                                          <p:spTgt spid="400404"/>
                                        </p:tgtEl>
                                        <p:attrNameLst>
                                          <p:attrName>style.visibility</p:attrName>
                                        </p:attrNameLst>
                                      </p:cBhvr>
                                      <p:to>
                                        <p:strVal val="visible"/>
                                      </p:to>
                                    </p:set>
                                    <p:anim calcmode="lin" valueType="num">
                                      <p:cBhvr>
                                        <p:cTn id="55" dur="500" fill="hold"/>
                                        <p:tgtEl>
                                          <p:spTgt spid="400404"/>
                                        </p:tgtEl>
                                        <p:attrNameLst>
                                          <p:attrName>ppt_w</p:attrName>
                                        </p:attrNameLst>
                                      </p:cBhvr>
                                      <p:tavLst>
                                        <p:tav tm="0">
                                          <p:val>
                                            <p:strVal val="#ppt_w*0.05"/>
                                          </p:val>
                                        </p:tav>
                                        <p:tav tm="100000">
                                          <p:val>
                                            <p:strVal val="#ppt_w"/>
                                          </p:val>
                                        </p:tav>
                                      </p:tavLst>
                                    </p:anim>
                                    <p:anim calcmode="lin" valueType="num">
                                      <p:cBhvr>
                                        <p:cTn id="56" dur="500" fill="hold"/>
                                        <p:tgtEl>
                                          <p:spTgt spid="400404"/>
                                        </p:tgtEl>
                                        <p:attrNameLst>
                                          <p:attrName>ppt_h</p:attrName>
                                        </p:attrNameLst>
                                      </p:cBhvr>
                                      <p:tavLst>
                                        <p:tav tm="0">
                                          <p:val>
                                            <p:strVal val="#ppt_h"/>
                                          </p:val>
                                        </p:tav>
                                        <p:tav tm="100000">
                                          <p:val>
                                            <p:strVal val="#ppt_h"/>
                                          </p:val>
                                        </p:tav>
                                      </p:tavLst>
                                    </p:anim>
                                    <p:anim calcmode="lin" valueType="num">
                                      <p:cBhvr>
                                        <p:cTn id="57" dur="500" fill="hold"/>
                                        <p:tgtEl>
                                          <p:spTgt spid="400404"/>
                                        </p:tgtEl>
                                        <p:attrNameLst>
                                          <p:attrName>ppt_x</p:attrName>
                                        </p:attrNameLst>
                                      </p:cBhvr>
                                      <p:tavLst>
                                        <p:tav tm="0">
                                          <p:val>
                                            <p:strVal val="#ppt_x-.2"/>
                                          </p:val>
                                        </p:tav>
                                        <p:tav tm="100000">
                                          <p:val>
                                            <p:strVal val="#ppt_x"/>
                                          </p:val>
                                        </p:tav>
                                      </p:tavLst>
                                    </p:anim>
                                    <p:anim calcmode="lin" valueType="num">
                                      <p:cBhvr>
                                        <p:cTn id="58" dur="500" fill="hold"/>
                                        <p:tgtEl>
                                          <p:spTgt spid="400404"/>
                                        </p:tgtEl>
                                        <p:attrNameLst>
                                          <p:attrName>ppt_y</p:attrName>
                                        </p:attrNameLst>
                                      </p:cBhvr>
                                      <p:tavLst>
                                        <p:tav tm="0">
                                          <p:val>
                                            <p:strVal val="#ppt_y"/>
                                          </p:val>
                                        </p:tav>
                                        <p:tav tm="100000">
                                          <p:val>
                                            <p:strVal val="#ppt_y"/>
                                          </p:val>
                                        </p:tav>
                                      </p:tavLst>
                                    </p:anim>
                                    <p:animEffect transition="in" filter="fade">
                                      <p:cBhvr>
                                        <p:cTn id="59" dur="500"/>
                                        <p:tgtEl>
                                          <p:spTgt spid="400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99" grpId="0"/>
      <p:bldP spid="400401" grpId="0"/>
      <p:bldP spid="400403" grpId="0"/>
      <p:bldP spid="40040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504834" name="Rectangle 2"/>
          <p:cNvSpPr>
            <a:spLocks noChangeArrowheads="1"/>
          </p:cNvSpPr>
          <p:nvPr/>
        </p:nvSpPr>
        <p:spPr bwMode="auto">
          <a:xfrm>
            <a:off x="533400" y="1447800"/>
            <a:ext cx="15240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b="1" dirty="0">
                <a:latin typeface="+mj-lt"/>
                <a:cs typeface="+mn-cs"/>
              </a:rPr>
              <a:t>§ 2.2</a:t>
            </a:r>
          </a:p>
        </p:txBody>
      </p:sp>
      <p:sp>
        <p:nvSpPr>
          <p:cNvPr id="504835" name="Rectangle 3"/>
          <p:cNvSpPr>
            <a:spLocks noChangeArrowheads="1"/>
          </p:cNvSpPr>
          <p:nvPr/>
        </p:nvSpPr>
        <p:spPr bwMode="auto">
          <a:xfrm>
            <a:off x="533400" y="2514600"/>
            <a:ext cx="8305800" cy="1905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defRPr/>
            </a:pPr>
            <a:endParaRPr lang="en-US" sz="3200" dirty="0">
              <a:latin typeface="+mj-lt"/>
              <a:cs typeface="+mn-cs"/>
            </a:endParaRPr>
          </a:p>
          <a:p>
            <a:pPr marL="342900" indent="-342900">
              <a:defRPr/>
            </a:pPr>
            <a:r>
              <a:rPr lang="en-US" sz="3200" b="1" dirty="0">
                <a:latin typeface="+mj-lt"/>
                <a:cs typeface="+mn-cs"/>
              </a:rPr>
              <a:t>The First- and Second-Derivative Rules</a:t>
            </a:r>
          </a:p>
        </p:txBody>
      </p:sp>
      <p:sp>
        <p:nvSpPr>
          <p:cNvPr id="504836" name="Text Box 4"/>
          <p:cNvSpPr txBox="1">
            <a:spLocks noChangeArrowheads="1"/>
          </p:cNvSpPr>
          <p:nvPr/>
        </p:nvSpPr>
        <p:spPr bwMode="auto">
          <a:xfrm>
            <a:off x="0" y="528638"/>
            <a:ext cx="9144000" cy="385762"/>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solidFill>
          <a:srgbClr val="FFFFCC"/>
        </a:solidFill>
        <a:effectLst/>
      </p:bgPr>
    </p:bg>
    <p:spTree>
      <p:nvGrpSpPr>
        <p:cNvPr id="1" name=""/>
        <p:cNvGrpSpPr/>
        <p:nvPr/>
      </p:nvGrpSpPr>
      <p:grpSpPr>
        <a:xfrm>
          <a:off x="0" y="0"/>
          <a:ext cx="0" cy="0"/>
          <a:chOff x="0" y="0"/>
          <a:chExt cx="0" cy="0"/>
        </a:xfrm>
      </p:grpSpPr>
      <p:sp>
        <p:nvSpPr>
          <p:cNvPr id="505858" name="Text Box 2" descr="Blue tissue paper"/>
          <p:cNvSpPr txBox="1">
            <a:spLocks noChangeArrowheads="1"/>
          </p:cNvSpPr>
          <p:nvPr/>
        </p:nvSpPr>
        <p:spPr bwMode="auto">
          <a:xfrm>
            <a:off x="1447800" y="2895600"/>
            <a:ext cx="6705600" cy="703263"/>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buSzPct val="50000"/>
              <a:buFont typeface="Wingdings" charset="0"/>
              <a:buChar char="q"/>
              <a:defRPr/>
            </a:pPr>
            <a:r>
              <a:rPr lang="en-US" sz="1600" smtClean="0">
                <a:latin typeface="Arial" panose="020B0604020202020204" pitchFamily="34" charset="0"/>
                <a:cs typeface="Arial" panose="020B0604020202020204" pitchFamily="34" charset="0"/>
              </a:rPr>
              <a:t>First Derivative Rule</a:t>
            </a:r>
          </a:p>
          <a:p>
            <a:pPr>
              <a:spcBef>
                <a:spcPct val="50000"/>
              </a:spcBef>
              <a:buSzPct val="50000"/>
              <a:buFont typeface="Wingdings" charset="0"/>
              <a:buChar char="q"/>
              <a:defRPr/>
            </a:pPr>
            <a:r>
              <a:rPr lang="en-US" sz="1600" smtClean="0">
                <a:latin typeface="Arial" panose="020B0604020202020204" pitchFamily="34" charset="0"/>
                <a:cs typeface="Arial" panose="020B0604020202020204" pitchFamily="34" charset="0"/>
              </a:rPr>
              <a:t>Second Derivative Rule</a:t>
            </a:r>
          </a:p>
        </p:txBody>
      </p:sp>
      <p:sp>
        <p:nvSpPr>
          <p:cNvPr id="505859" name="Rectangle 3"/>
          <p:cNvSpPr>
            <a:spLocks noGrp="1" noChangeArrowheads="1"/>
          </p:cNvSpPr>
          <p:nvPr>
            <p:ph type="title"/>
          </p:nvPr>
        </p:nvSpPr>
        <p:spPr>
          <a:xfrm>
            <a:off x="1443038" y="1371600"/>
            <a:ext cx="4348162" cy="1143000"/>
          </a:xfrm>
        </p:spPr>
        <p:txBody>
          <a:bodyPr/>
          <a:lstStyle/>
          <a:p>
            <a:pPr algn="l" eaLnBrk="1" hangingPunct="1">
              <a:defRPr/>
            </a:pPr>
            <a:r>
              <a:rPr lang="en-US" b="1" smtClean="0">
                <a:cs typeface="+mj-cs"/>
              </a:rPr>
              <a:t>Section Outline</a:t>
            </a:r>
          </a:p>
        </p:txBody>
      </p:sp>
      <p:sp>
        <p:nvSpPr>
          <p:cNvPr id="505860" name="Text Box 4"/>
          <p:cNvSpPr txBox="1">
            <a:spLocks noChangeArrowheads="1"/>
          </p:cNvSpPr>
          <p:nvPr/>
        </p:nvSpPr>
        <p:spPr bwMode="auto">
          <a:xfrm>
            <a:off x="0" y="528638"/>
            <a:ext cx="9144000" cy="385762"/>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6882"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First Derivative Rule</a:t>
            </a:r>
          </a:p>
        </p:txBody>
      </p:sp>
      <p:sp>
        <p:nvSpPr>
          <p:cNvPr id="506883" name="Text Box 3"/>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1" y="1550310"/>
            <a:ext cx="8783955" cy="98298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935" y="2734692"/>
            <a:ext cx="3934865" cy="3654317"/>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6800" y="2703394"/>
            <a:ext cx="3962400" cy="3685615"/>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rgbClr val="FFFFCC"/>
        </a:solidFill>
        <a:effectLst/>
      </p:bgPr>
    </p:bg>
    <p:spTree>
      <p:nvGrpSpPr>
        <p:cNvPr id="1" name=""/>
        <p:cNvGrpSpPr/>
        <p:nvPr/>
      </p:nvGrpSpPr>
      <p:grpSpPr>
        <a:xfrm>
          <a:off x="0" y="0"/>
          <a:ext cx="0" cy="0"/>
          <a:chOff x="0" y="0"/>
          <a:chExt cx="0" cy="0"/>
        </a:xfrm>
      </p:grpSpPr>
      <p:sp>
        <p:nvSpPr>
          <p:cNvPr id="173062" name="Text Box 6" descr="Blue tissue paper"/>
          <p:cNvSpPr txBox="1">
            <a:spLocks noChangeArrowheads="1"/>
          </p:cNvSpPr>
          <p:nvPr/>
        </p:nvSpPr>
        <p:spPr bwMode="auto">
          <a:xfrm>
            <a:off x="1447800" y="3200400"/>
            <a:ext cx="6705600" cy="253682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buSzPct val="50000"/>
              <a:buFont typeface="Wingdings" charset="0"/>
              <a:buChar char="q"/>
              <a:defRPr/>
            </a:pPr>
            <a:r>
              <a:rPr lang="en-US" sz="1600" dirty="0" smtClean="0">
                <a:latin typeface="Arial" panose="020B0604020202020204" pitchFamily="34" charset="0"/>
                <a:cs typeface="Arial" panose="020B0604020202020204" pitchFamily="34" charset="0"/>
              </a:rPr>
              <a:t>Describing Graphs of Functions</a:t>
            </a:r>
          </a:p>
          <a:p>
            <a:pPr>
              <a:spcBef>
                <a:spcPct val="50000"/>
              </a:spcBef>
              <a:buSzPct val="50000"/>
              <a:buFont typeface="Wingdings" charset="0"/>
              <a:buChar char="q"/>
              <a:defRPr/>
            </a:pPr>
            <a:r>
              <a:rPr lang="en-US" sz="1600" dirty="0" smtClean="0">
                <a:latin typeface="Arial" panose="020B0604020202020204" pitchFamily="34" charset="0"/>
                <a:cs typeface="Arial" panose="020B0604020202020204" pitchFamily="34" charset="0"/>
              </a:rPr>
              <a:t>The First- and Second-Derivative Rules</a:t>
            </a:r>
          </a:p>
          <a:p>
            <a:pPr>
              <a:spcBef>
                <a:spcPct val="50000"/>
              </a:spcBef>
              <a:buSzPct val="50000"/>
              <a:buFont typeface="Wingdings" charset="0"/>
              <a:buChar char="q"/>
              <a:defRPr/>
            </a:pPr>
            <a:r>
              <a:rPr lang="en-US" sz="1600" dirty="0" smtClean="0">
                <a:latin typeface="Arial" panose="020B0604020202020204" pitchFamily="34" charset="0"/>
                <a:cs typeface="Arial" panose="020B0604020202020204" pitchFamily="34" charset="0"/>
              </a:rPr>
              <a:t>The First- and Second-Derivative Tests and Curve Sketching</a:t>
            </a:r>
          </a:p>
          <a:p>
            <a:pPr>
              <a:spcBef>
                <a:spcPct val="50000"/>
              </a:spcBef>
              <a:buSzPct val="50000"/>
              <a:buFont typeface="Wingdings" charset="0"/>
              <a:buChar char="q"/>
              <a:defRPr/>
            </a:pPr>
            <a:r>
              <a:rPr lang="en-US" sz="1600" dirty="0" smtClean="0">
                <a:latin typeface="Arial" panose="020B0604020202020204" pitchFamily="34" charset="0"/>
                <a:cs typeface="Arial" panose="020B0604020202020204" pitchFamily="34" charset="0"/>
              </a:rPr>
              <a:t>Curve Sketching (Conclusion)</a:t>
            </a:r>
          </a:p>
          <a:p>
            <a:pPr>
              <a:spcBef>
                <a:spcPct val="50000"/>
              </a:spcBef>
              <a:buSzPct val="50000"/>
              <a:buFont typeface="Wingdings" charset="0"/>
              <a:buChar char="q"/>
              <a:defRPr/>
            </a:pPr>
            <a:r>
              <a:rPr lang="en-US" sz="1600" dirty="0" smtClean="0">
                <a:latin typeface="Arial" panose="020B0604020202020204" pitchFamily="34" charset="0"/>
                <a:cs typeface="Arial" panose="020B0604020202020204" pitchFamily="34" charset="0"/>
              </a:rPr>
              <a:t>Optimization Problems</a:t>
            </a:r>
          </a:p>
          <a:p>
            <a:pPr>
              <a:spcBef>
                <a:spcPct val="50000"/>
              </a:spcBef>
              <a:buSzPct val="50000"/>
              <a:buFont typeface="Wingdings" charset="0"/>
              <a:buChar char="q"/>
              <a:defRPr/>
            </a:pPr>
            <a:r>
              <a:rPr lang="en-US" sz="1600" dirty="0" smtClean="0">
                <a:latin typeface="Arial" panose="020B0604020202020204" pitchFamily="34" charset="0"/>
                <a:cs typeface="Arial" panose="020B0604020202020204" pitchFamily="34" charset="0"/>
              </a:rPr>
              <a:t>Further Optimization Problems</a:t>
            </a:r>
          </a:p>
          <a:p>
            <a:pPr>
              <a:spcBef>
                <a:spcPct val="50000"/>
              </a:spcBef>
              <a:buSzPct val="50000"/>
              <a:buFont typeface="Wingdings" charset="0"/>
              <a:buChar char="q"/>
              <a:defRPr/>
            </a:pPr>
            <a:r>
              <a:rPr lang="en-US" sz="1600" dirty="0" smtClean="0">
                <a:latin typeface="Arial" panose="020B0604020202020204" pitchFamily="34" charset="0"/>
                <a:cs typeface="Arial" panose="020B0604020202020204" pitchFamily="34" charset="0"/>
              </a:rPr>
              <a:t>Applications of Derivatives to Business and Economics</a:t>
            </a:r>
          </a:p>
        </p:txBody>
      </p:sp>
      <p:sp>
        <p:nvSpPr>
          <p:cNvPr id="173063" name="Rectangle 7"/>
          <p:cNvSpPr>
            <a:spLocks noGrp="1" noChangeArrowheads="1"/>
          </p:cNvSpPr>
          <p:nvPr>
            <p:ph type="title"/>
          </p:nvPr>
        </p:nvSpPr>
        <p:spPr>
          <a:xfrm>
            <a:off x="1443038" y="1371600"/>
            <a:ext cx="4043362" cy="1143000"/>
          </a:xfrm>
        </p:spPr>
        <p:txBody>
          <a:bodyPr/>
          <a:lstStyle/>
          <a:p>
            <a:pPr algn="l" eaLnBrk="1" hangingPunct="1">
              <a:defRPr/>
            </a:pPr>
            <a:r>
              <a:rPr lang="en-US" sz="4000" b="1" dirty="0" smtClean="0">
                <a:cs typeface="+mj-cs"/>
              </a:rPr>
              <a:t>Chapter Outline</a:t>
            </a:r>
          </a:p>
        </p:txBody>
      </p:sp>
      <p:sp>
        <p:nvSpPr>
          <p:cNvPr id="173065" name="Text Box 9"/>
          <p:cNvSpPr txBox="1">
            <a:spLocks noChangeArrowheads="1"/>
          </p:cNvSpPr>
          <p:nvPr/>
        </p:nvSpPr>
        <p:spPr bwMode="auto">
          <a:xfrm>
            <a:off x="0" y="528638"/>
            <a:ext cx="9144000" cy="385762"/>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8930"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First Derivative Rule</a:t>
            </a:r>
          </a:p>
        </p:txBody>
      </p:sp>
      <p:sp>
        <p:nvSpPr>
          <p:cNvPr id="508931" name="Text Box 3" descr="Blue tissue paper"/>
          <p:cNvSpPr txBox="1">
            <a:spLocks noChangeArrowheads="1"/>
          </p:cNvSpPr>
          <p:nvPr/>
        </p:nvSpPr>
        <p:spPr bwMode="auto">
          <a:xfrm>
            <a:off x="152400" y="1066800"/>
            <a:ext cx="1447800" cy="366713"/>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smtClean="0">
                <a:effectLst>
                  <a:outerShdw blurRad="38100" dist="38100" dir="2700000" algn="tl">
                    <a:srgbClr val="DDDDDD"/>
                  </a:outerShdw>
                </a:effectLst>
                <a:latin typeface="Batang" charset="0"/>
                <a:cs typeface="+mn-cs"/>
              </a:rPr>
              <a:t>EXAMPLE</a:t>
            </a:r>
          </a:p>
        </p:txBody>
      </p:sp>
      <p:sp>
        <p:nvSpPr>
          <p:cNvPr id="508932" name="Text Box 4" descr="Blue tissue paper"/>
          <p:cNvSpPr txBox="1">
            <a:spLocks noChangeArrowheads="1"/>
          </p:cNvSpPr>
          <p:nvPr/>
        </p:nvSpPr>
        <p:spPr bwMode="auto">
          <a:xfrm>
            <a:off x="152400" y="2362200"/>
            <a:ext cx="1524000" cy="366713"/>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smtClean="0">
                <a:effectLst>
                  <a:outerShdw blurRad="38100" dist="38100" dir="2700000" algn="tl">
                    <a:srgbClr val="DDDDDD"/>
                  </a:outerShdw>
                </a:effectLst>
                <a:latin typeface="Batang" charset="0"/>
                <a:cs typeface="+mn-cs"/>
              </a:rPr>
              <a:t>SOLUTION</a:t>
            </a:r>
          </a:p>
        </p:txBody>
      </p:sp>
      <p:sp>
        <p:nvSpPr>
          <p:cNvPr id="508933" name="Text Box 5" descr="Blue tissue paper"/>
          <p:cNvSpPr txBox="1">
            <a:spLocks noChangeArrowheads="1"/>
          </p:cNvSpPr>
          <p:nvPr/>
        </p:nvSpPr>
        <p:spPr bwMode="auto">
          <a:xfrm>
            <a:off x="685800" y="1600200"/>
            <a:ext cx="3429000" cy="274638"/>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mtClean="0">
              <a:latin typeface="BankGothic Md BT" charset="0"/>
              <a:cs typeface="+mn-cs"/>
            </a:endParaRPr>
          </a:p>
        </p:txBody>
      </p:sp>
      <p:sp>
        <p:nvSpPr>
          <p:cNvPr id="508934" name="Text Box 6" descr="Blue tissue paper"/>
          <p:cNvSpPr txBox="1">
            <a:spLocks noChangeArrowheads="1"/>
          </p:cNvSpPr>
          <p:nvPr/>
        </p:nvSpPr>
        <p:spPr bwMode="auto">
          <a:xfrm>
            <a:off x="609600" y="1524000"/>
            <a:ext cx="6705600"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Sketch the graph of a function that has the properties described.</a:t>
            </a:r>
          </a:p>
        </p:txBody>
      </p:sp>
      <p:sp>
        <p:nvSpPr>
          <p:cNvPr id="508935" name="Text Box 7"/>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08937" name="Text Box 9" descr="Blue tissue paper"/>
          <p:cNvSpPr txBox="1">
            <a:spLocks noChangeArrowheads="1"/>
          </p:cNvSpPr>
          <p:nvPr/>
        </p:nvSpPr>
        <p:spPr bwMode="auto">
          <a:xfrm>
            <a:off x="609600" y="2743200"/>
            <a:ext cx="8305800" cy="13112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The only specific point that the graph must pass through is (-1, 0).  Further, we know that to the left of this point, the graph must be decreasing (                for   </a:t>
            </a:r>
            <a:r>
              <a:rPr lang="en-US" sz="2000" i="1" smtClean="0">
                <a:latin typeface="Times New Roman" charset="0"/>
                <a:cs typeface="+mn-cs"/>
              </a:rPr>
              <a:t>x</a:t>
            </a:r>
            <a:r>
              <a:rPr lang="en-US" sz="2000" smtClean="0">
                <a:latin typeface="Times New Roman" charset="0"/>
                <a:cs typeface="+mn-cs"/>
              </a:rPr>
              <a:t> &lt; -1) and to the right of this point, the graph must be increasing (                for </a:t>
            </a:r>
            <a:r>
              <a:rPr lang="en-US" sz="2000" i="1" smtClean="0">
                <a:latin typeface="Times New Roman" charset="0"/>
                <a:cs typeface="+mn-cs"/>
              </a:rPr>
              <a:t>x</a:t>
            </a:r>
            <a:r>
              <a:rPr lang="en-US" sz="2000" smtClean="0">
                <a:latin typeface="Times New Roman" charset="0"/>
                <a:cs typeface="+mn-cs"/>
              </a:rPr>
              <a:t> &gt; -1).  Lastly, the graph must have zero slope at that given point (                ).</a:t>
            </a:r>
          </a:p>
        </p:txBody>
      </p:sp>
      <p:sp>
        <p:nvSpPr>
          <p:cNvPr id="508938" name="Text Box 10" descr="Blue tissue paper"/>
          <p:cNvSpPr txBox="1">
            <a:spLocks noChangeArrowheads="1"/>
          </p:cNvSpPr>
          <p:nvPr/>
        </p:nvSpPr>
        <p:spPr bwMode="auto">
          <a:xfrm>
            <a:off x="609600" y="1889125"/>
            <a:ext cx="6934200"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f</a:t>
            </a:r>
            <a:r>
              <a:rPr lang="en-US" sz="1000" smtClean="0">
                <a:latin typeface="Times New Roman" charset="0"/>
                <a:cs typeface="+mn-cs"/>
              </a:rPr>
              <a:t> </a:t>
            </a:r>
            <a:r>
              <a:rPr lang="en-US" sz="2000" smtClean="0">
                <a:latin typeface="Times New Roman" charset="0"/>
                <a:cs typeface="+mn-cs"/>
              </a:rPr>
              <a:t>(-1) = 0;                 for </a:t>
            </a:r>
            <a:r>
              <a:rPr lang="en-US" sz="2000" i="1" smtClean="0">
                <a:latin typeface="Times New Roman" charset="0"/>
                <a:cs typeface="+mn-cs"/>
              </a:rPr>
              <a:t>x</a:t>
            </a:r>
            <a:r>
              <a:rPr lang="en-US" sz="2000" smtClean="0">
                <a:latin typeface="Times New Roman" charset="0"/>
                <a:cs typeface="+mn-cs"/>
              </a:rPr>
              <a:t> &lt; -1;                                        for </a:t>
            </a:r>
            <a:r>
              <a:rPr lang="en-US" sz="2000" i="1" smtClean="0">
                <a:latin typeface="Times New Roman" charset="0"/>
                <a:cs typeface="+mn-cs"/>
              </a:rPr>
              <a:t>x</a:t>
            </a:r>
            <a:r>
              <a:rPr lang="en-US" sz="2000" smtClean="0">
                <a:latin typeface="Times New Roman" charset="0"/>
                <a:cs typeface="+mn-cs"/>
              </a:rPr>
              <a:t> &gt; -1.</a:t>
            </a:r>
          </a:p>
        </p:txBody>
      </p:sp>
      <p:graphicFrame>
        <p:nvGraphicFramePr>
          <p:cNvPr id="32777" name="Object 11"/>
          <p:cNvGraphicFramePr>
            <a:graphicFrameLocks noChangeAspect="1"/>
          </p:cNvGraphicFramePr>
          <p:nvPr/>
        </p:nvGraphicFramePr>
        <p:xfrm>
          <a:off x="1744663" y="1955800"/>
          <a:ext cx="865187" cy="320675"/>
        </p:xfrm>
        <a:graphic>
          <a:graphicData uri="http://schemas.openxmlformats.org/presentationml/2006/ole">
            <mc:AlternateContent xmlns:mc="http://schemas.openxmlformats.org/markup-compatibility/2006">
              <mc:Choice xmlns:v="urn:schemas-microsoft-com:vml" Requires="v">
                <p:oleObj spid="_x0000_s32856" name="Equation" r:id="rId4" imgW="583693" imgH="215713" progId="Equation.3">
                  <p:embed/>
                </p:oleObj>
              </mc:Choice>
              <mc:Fallback>
                <p:oleObj name="Equation" r:id="rId4" imgW="583693" imgH="215713" progId="Equation.3">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4663" y="1955800"/>
                        <a:ext cx="865187" cy="3206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2778" name="Object 12"/>
          <p:cNvGraphicFramePr>
            <a:graphicFrameLocks noChangeAspect="1"/>
          </p:cNvGraphicFramePr>
          <p:nvPr/>
        </p:nvGraphicFramePr>
        <p:xfrm>
          <a:off x="3783013" y="1955800"/>
          <a:ext cx="2293937" cy="320675"/>
        </p:xfrm>
        <a:graphic>
          <a:graphicData uri="http://schemas.openxmlformats.org/presentationml/2006/ole">
            <mc:AlternateContent xmlns:mc="http://schemas.openxmlformats.org/markup-compatibility/2006">
              <mc:Choice xmlns:v="urn:schemas-microsoft-com:vml" Requires="v">
                <p:oleObj spid="_x0000_s32857" name="Equation" r:id="rId6" imgW="1548728" imgH="215806" progId="Equation.3">
                  <p:embed/>
                </p:oleObj>
              </mc:Choice>
              <mc:Fallback>
                <p:oleObj name="Equation" r:id="rId6" imgW="1548728" imgH="215806" progId="Equation.3">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3013" y="1955800"/>
                        <a:ext cx="2293937" cy="3206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08941" name="Object 13" descr="Blue tissue paper"/>
          <p:cNvGraphicFramePr>
            <a:graphicFrameLocks noChangeAspect="1"/>
          </p:cNvGraphicFramePr>
          <p:nvPr/>
        </p:nvGraphicFramePr>
        <p:xfrm>
          <a:off x="2667000" y="3960813"/>
          <a:ext cx="3736975" cy="2559050"/>
        </p:xfrm>
        <a:graphic>
          <a:graphicData uri="http://schemas.openxmlformats.org/presentationml/2006/ole">
            <mc:AlternateContent xmlns:mc="http://schemas.openxmlformats.org/markup-compatibility/2006">
              <mc:Choice xmlns:v="urn:schemas-microsoft-com:vml" Requires="v">
                <p:oleObj spid="_x0000_s32858" name="Chart" r:id="rId8" imgW="3695700" imgH="2540000" progId="Excel.Chart.8">
                  <p:embed/>
                </p:oleObj>
              </mc:Choice>
              <mc:Fallback>
                <p:oleObj name="Chart" r:id="rId8" imgW="3695700" imgH="2540000" progId="Excel.Chart.8">
                  <p:embed/>
                  <p:pic>
                    <p:nvPicPr>
                      <p:cNvPr id="0" name="Object 13" descr="Blue tissue pap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7000" y="3960813"/>
                        <a:ext cx="3736975" cy="2559050"/>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508942" name="Object 14"/>
          <p:cNvGraphicFramePr>
            <a:graphicFrameLocks noChangeAspect="1"/>
          </p:cNvGraphicFramePr>
          <p:nvPr/>
        </p:nvGraphicFramePr>
        <p:xfrm>
          <a:off x="7288213" y="3108325"/>
          <a:ext cx="865187" cy="320675"/>
        </p:xfrm>
        <a:graphic>
          <a:graphicData uri="http://schemas.openxmlformats.org/presentationml/2006/ole">
            <mc:AlternateContent xmlns:mc="http://schemas.openxmlformats.org/markup-compatibility/2006">
              <mc:Choice xmlns:v="urn:schemas-microsoft-com:vml" Requires="v">
                <p:oleObj spid="_x0000_s32859" name="Equation" r:id="rId10" imgW="583693" imgH="215713" progId="Equation.3">
                  <p:embed/>
                </p:oleObj>
              </mc:Choice>
              <mc:Fallback>
                <p:oleObj name="Equation" r:id="rId10" imgW="583693" imgH="215713" progId="Equation.3">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8213" y="3108325"/>
                        <a:ext cx="865187" cy="3206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08943" name="Object 15"/>
          <p:cNvGraphicFramePr>
            <a:graphicFrameLocks noChangeAspect="1"/>
          </p:cNvGraphicFramePr>
          <p:nvPr/>
        </p:nvGraphicFramePr>
        <p:xfrm>
          <a:off x="7467600" y="3413125"/>
          <a:ext cx="865188" cy="320675"/>
        </p:xfrm>
        <a:graphic>
          <a:graphicData uri="http://schemas.openxmlformats.org/presentationml/2006/ole">
            <mc:AlternateContent xmlns:mc="http://schemas.openxmlformats.org/markup-compatibility/2006">
              <mc:Choice xmlns:v="urn:schemas-microsoft-com:vml" Requires="v">
                <p:oleObj spid="_x0000_s32860" name="Equation" r:id="rId11" imgW="583693" imgH="215713" progId="Equation.3">
                  <p:embed/>
                </p:oleObj>
              </mc:Choice>
              <mc:Fallback>
                <p:oleObj name="Equation" r:id="rId11" imgW="583693" imgH="215713" progId="Equation.3">
                  <p:embed/>
                  <p:pic>
                    <p:nvPicPr>
                      <p:cNvPr id="0"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67600" y="3413125"/>
                        <a:ext cx="865188" cy="3206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08944" name="Object 16"/>
          <p:cNvGraphicFramePr>
            <a:graphicFrameLocks noChangeAspect="1"/>
          </p:cNvGraphicFramePr>
          <p:nvPr/>
        </p:nvGraphicFramePr>
        <p:xfrm>
          <a:off x="7556500" y="3746500"/>
          <a:ext cx="977900" cy="320675"/>
        </p:xfrm>
        <a:graphic>
          <a:graphicData uri="http://schemas.openxmlformats.org/presentationml/2006/ole">
            <mc:AlternateContent xmlns:mc="http://schemas.openxmlformats.org/markup-compatibility/2006">
              <mc:Choice xmlns:v="urn:schemas-microsoft-com:vml" Requires="v">
                <p:oleObj spid="_x0000_s32861" name="Equation" r:id="rId13" imgW="660113" imgH="215806" progId="Equation.3">
                  <p:embed/>
                </p:oleObj>
              </mc:Choice>
              <mc:Fallback>
                <p:oleObj name="Equation" r:id="rId13" imgW="660113" imgH="215806" progId="Equation.3">
                  <p:embed/>
                  <p:pic>
                    <p:nvPicPr>
                      <p:cNvPr id="0" name="Object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56500" y="3746500"/>
                        <a:ext cx="977900" cy="3206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08937"/>
                                        </p:tgtEl>
                                        <p:attrNameLst>
                                          <p:attrName>style.visibility</p:attrName>
                                        </p:attrNameLst>
                                      </p:cBhvr>
                                      <p:to>
                                        <p:strVal val="visible"/>
                                      </p:to>
                                    </p:set>
                                    <p:anim calcmode="lin" valueType="num">
                                      <p:cBhvr>
                                        <p:cTn id="7" dur="500" fill="hold"/>
                                        <p:tgtEl>
                                          <p:spTgt spid="508937"/>
                                        </p:tgtEl>
                                        <p:attrNameLst>
                                          <p:attrName>ppt_w</p:attrName>
                                        </p:attrNameLst>
                                      </p:cBhvr>
                                      <p:tavLst>
                                        <p:tav tm="0">
                                          <p:val>
                                            <p:strVal val="#ppt_w*0.05"/>
                                          </p:val>
                                        </p:tav>
                                        <p:tav tm="100000">
                                          <p:val>
                                            <p:strVal val="#ppt_w"/>
                                          </p:val>
                                        </p:tav>
                                      </p:tavLst>
                                    </p:anim>
                                    <p:anim calcmode="lin" valueType="num">
                                      <p:cBhvr>
                                        <p:cTn id="8" dur="500" fill="hold"/>
                                        <p:tgtEl>
                                          <p:spTgt spid="508937"/>
                                        </p:tgtEl>
                                        <p:attrNameLst>
                                          <p:attrName>ppt_h</p:attrName>
                                        </p:attrNameLst>
                                      </p:cBhvr>
                                      <p:tavLst>
                                        <p:tav tm="0">
                                          <p:val>
                                            <p:strVal val="#ppt_h"/>
                                          </p:val>
                                        </p:tav>
                                        <p:tav tm="100000">
                                          <p:val>
                                            <p:strVal val="#ppt_h"/>
                                          </p:val>
                                        </p:tav>
                                      </p:tavLst>
                                    </p:anim>
                                    <p:anim calcmode="lin" valueType="num">
                                      <p:cBhvr>
                                        <p:cTn id="9" dur="500" fill="hold"/>
                                        <p:tgtEl>
                                          <p:spTgt spid="508937"/>
                                        </p:tgtEl>
                                        <p:attrNameLst>
                                          <p:attrName>ppt_x</p:attrName>
                                        </p:attrNameLst>
                                      </p:cBhvr>
                                      <p:tavLst>
                                        <p:tav tm="0">
                                          <p:val>
                                            <p:strVal val="#ppt_x-.2"/>
                                          </p:val>
                                        </p:tav>
                                        <p:tav tm="100000">
                                          <p:val>
                                            <p:strVal val="#ppt_x"/>
                                          </p:val>
                                        </p:tav>
                                      </p:tavLst>
                                    </p:anim>
                                    <p:anim calcmode="lin" valueType="num">
                                      <p:cBhvr>
                                        <p:cTn id="10" dur="500" fill="hold"/>
                                        <p:tgtEl>
                                          <p:spTgt spid="508937"/>
                                        </p:tgtEl>
                                        <p:attrNameLst>
                                          <p:attrName>ppt_y</p:attrName>
                                        </p:attrNameLst>
                                      </p:cBhvr>
                                      <p:tavLst>
                                        <p:tav tm="0">
                                          <p:val>
                                            <p:strVal val="#ppt_y"/>
                                          </p:val>
                                        </p:tav>
                                        <p:tav tm="100000">
                                          <p:val>
                                            <p:strVal val="#ppt_y"/>
                                          </p:val>
                                        </p:tav>
                                      </p:tavLst>
                                    </p:anim>
                                    <p:animEffect transition="in" filter="fade">
                                      <p:cBhvr>
                                        <p:cTn id="11" dur="500"/>
                                        <p:tgtEl>
                                          <p:spTgt spid="508937"/>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508942"/>
                                        </p:tgtEl>
                                        <p:attrNameLst>
                                          <p:attrName>style.visibility</p:attrName>
                                        </p:attrNameLst>
                                      </p:cBhvr>
                                      <p:to>
                                        <p:strVal val="visible"/>
                                      </p:to>
                                    </p:set>
                                    <p:anim calcmode="lin" valueType="num">
                                      <p:cBhvr>
                                        <p:cTn id="14" dur="500" fill="hold"/>
                                        <p:tgtEl>
                                          <p:spTgt spid="508942"/>
                                        </p:tgtEl>
                                        <p:attrNameLst>
                                          <p:attrName>ppt_w</p:attrName>
                                        </p:attrNameLst>
                                      </p:cBhvr>
                                      <p:tavLst>
                                        <p:tav tm="0">
                                          <p:val>
                                            <p:strVal val="#ppt_w*0.05"/>
                                          </p:val>
                                        </p:tav>
                                        <p:tav tm="100000">
                                          <p:val>
                                            <p:strVal val="#ppt_w"/>
                                          </p:val>
                                        </p:tav>
                                      </p:tavLst>
                                    </p:anim>
                                    <p:anim calcmode="lin" valueType="num">
                                      <p:cBhvr>
                                        <p:cTn id="15" dur="500" fill="hold"/>
                                        <p:tgtEl>
                                          <p:spTgt spid="508942"/>
                                        </p:tgtEl>
                                        <p:attrNameLst>
                                          <p:attrName>ppt_h</p:attrName>
                                        </p:attrNameLst>
                                      </p:cBhvr>
                                      <p:tavLst>
                                        <p:tav tm="0">
                                          <p:val>
                                            <p:strVal val="#ppt_h"/>
                                          </p:val>
                                        </p:tav>
                                        <p:tav tm="100000">
                                          <p:val>
                                            <p:strVal val="#ppt_h"/>
                                          </p:val>
                                        </p:tav>
                                      </p:tavLst>
                                    </p:anim>
                                    <p:anim calcmode="lin" valueType="num">
                                      <p:cBhvr>
                                        <p:cTn id="16" dur="500" fill="hold"/>
                                        <p:tgtEl>
                                          <p:spTgt spid="508942"/>
                                        </p:tgtEl>
                                        <p:attrNameLst>
                                          <p:attrName>ppt_x</p:attrName>
                                        </p:attrNameLst>
                                      </p:cBhvr>
                                      <p:tavLst>
                                        <p:tav tm="0">
                                          <p:val>
                                            <p:strVal val="#ppt_x-.2"/>
                                          </p:val>
                                        </p:tav>
                                        <p:tav tm="100000">
                                          <p:val>
                                            <p:strVal val="#ppt_x"/>
                                          </p:val>
                                        </p:tav>
                                      </p:tavLst>
                                    </p:anim>
                                    <p:anim calcmode="lin" valueType="num">
                                      <p:cBhvr>
                                        <p:cTn id="17" dur="500" fill="hold"/>
                                        <p:tgtEl>
                                          <p:spTgt spid="508942"/>
                                        </p:tgtEl>
                                        <p:attrNameLst>
                                          <p:attrName>ppt_y</p:attrName>
                                        </p:attrNameLst>
                                      </p:cBhvr>
                                      <p:tavLst>
                                        <p:tav tm="0">
                                          <p:val>
                                            <p:strVal val="#ppt_y"/>
                                          </p:val>
                                        </p:tav>
                                        <p:tav tm="100000">
                                          <p:val>
                                            <p:strVal val="#ppt_y"/>
                                          </p:val>
                                        </p:tav>
                                      </p:tavLst>
                                    </p:anim>
                                    <p:animEffect transition="in" filter="fade">
                                      <p:cBhvr>
                                        <p:cTn id="18" dur="500"/>
                                        <p:tgtEl>
                                          <p:spTgt spid="508942"/>
                                        </p:tgtEl>
                                      </p:cBhvr>
                                    </p:animEffect>
                                  </p:childTnLst>
                                </p:cTn>
                              </p:par>
                              <p:par>
                                <p:cTn id="19" presetID="54" presetClass="entr" presetSubtype="0" accel="100000" fill="hold" nodeType="withEffect">
                                  <p:stCondLst>
                                    <p:cond delay="0"/>
                                  </p:stCondLst>
                                  <p:childTnLst>
                                    <p:set>
                                      <p:cBhvr>
                                        <p:cTn id="20" dur="1" fill="hold">
                                          <p:stCondLst>
                                            <p:cond delay="0"/>
                                          </p:stCondLst>
                                        </p:cTn>
                                        <p:tgtEl>
                                          <p:spTgt spid="508943"/>
                                        </p:tgtEl>
                                        <p:attrNameLst>
                                          <p:attrName>style.visibility</p:attrName>
                                        </p:attrNameLst>
                                      </p:cBhvr>
                                      <p:to>
                                        <p:strVal val="visible"/>
                                      </p:to>
                                    </p:set>
                                    <p:anim calcmode="lin" valueType="num">
                                      <p:cBhvr>
                                        <p:cTn id="21" dur="500" fill="hold"/>
                                        <p:tgtEl>
                                          <p:spTgt spid="508943"/>
                                        </p:tgtEl>
                                        <p:attrNameLst>
                                          <p:attrName>ppt_w</p:attrName>
                                        </p:attrNameLst>
                                      </p:cBhvr>
                                      <p:tavLst>
                                        <p:tav tm="0">
                                          <p:val>
                                            <p:strVal val="#ppt_w*0.05"/>
                                          </p:val>
                                        </p:tav>
                                        <p:tav tm="100000">
                                          <p:val>
                                            <p:strVal val="#ppt_w"/>
                                          </p:val>
                                        </p:tav>
                                      </p:tavLst>
                                    </p:anim>
                                    <p:anim calcmode="lin" valueType="num">
                                      <p:cBhvr>
                                        <p:cTn id="22" dur="500" fill="hold"/>
                                        <p:tgtEl>
                                          <p:spTgt spid="508943"/>
                                        </p:tgtEl>
                                        <p:attrNameLst>
                                          <p:attrName>ppt_h</p:attrName>
                                        </p:attrNameLst>
                                      </p:cBhvr>
                                      <p:tavLst>
                                        <p:tav tm="0">
                                          <p:val>
                                            <p:strVal val="#ppt_h"/>
                                          </p:val>
                                        </p:tav>
                                        <p:tav tm="100000">
                                          <p:val>
                                            <p:strVal val="#ppt_h"/>
                                          </p:val>
                                        </p:tav>
                                      </p:tavLst>
                                    </p:anim>
                                    <p:anim calcmode="lin" valueType="num">
                                      <p:cBhvr>
                                        <p:cTn id="23" dur="500" fill="hold"/>
                                        <p:tgtEl>
                                          <p:spTgt spid="508943"/>
                                        </p:tgtEl>
                                        <p:attrNameLst>
                                          <p:attrName>ppt_x</p:attrName>
                                        </p:attrNameLst>
                                      </p:cBhvr>
                                      <p:tavLst>
                                        <p:tav tm="0">
                                          <p:val>
                                            <p:strVal val="#ppt_x-.2"/>
                                          </p:val>
                                        </p:tav>
                                        <p:tav tm="100000">
                                          <p:val>
                                            <p:strVal val="#ppt_x"/>
                                          </p:val>
                                        </p:tav>
                                      </p:tavLst>
                                    </p:anim>
                                    <p:anim calcmode="lin" valueType="num">
                                      <p:cBhvr>
                                        <p:cTn id="24" dur="500" fill="hold"/>
                                        <p:tgtEl>
                                          <p:spTgt spid="508943"/>
                                        </p:tgtEl>
                                        <p:attrNameLst>
                                          <p:attrName>ppt_y</p:attrName>
                                        </p:attrNameLst>
                                      </p:cBhvr>
                                      <p:tavLst>
                                        <p:tav tm="0">
                                          <p:val>
                                            <p:strVal val="#ppt_y"/>
                                          </p:val>
                                        </p:tav>
                                        <p:tav tm="100000">
                                          <p:val>
                                            <p:strVal val="#ppt_y"/>
                                          </p:val>
                                        </p:tav>
                                      </p:tavLst>
                                    </p:anim>
                                    <p:animEffect transition="in" filter="fade">
                                      <p:cBhvr>
                                        <p:cTn id="25" dur="500"/>
                                        <p:tgtEl>
                                          <p:spTgt spid="508943"/>
                                        </p:tgtEl>
                                      </p:cBhvr>
                                    </p:animEffect>
                                  </p:childTnLst>
                                </p:cTn>
                              </p:par>
                              <p:par>
                                <p:cTn id="26" presetID="54" presetClass="entr" presetSubtype="0" accel="100000" fill="hold" nodeType="withEffect">
                                  <p:stCondLst>
                                    <p:cond delay="0"/>
                                  </p:stCondLst>
                                  <p:childTnLst>
                                    <p:set>
                                      <p:cBhvr>
                                        <p:cTn id="27" dur="1" fill="hold">
                                          <p:stCondLst>
                                            <p:cond delay="0"/>
                                          </p:stCondLst>
                                        </p:cTn>
                                        <p:tgtEl>
                                          <p:spTgt spid="508944"/>
                                        </p:tgtEl>
                                        <p:attrNameLst>
                                          <p:attrName>style.visibility</p:attrName>
                                        </p:attrNameLst>
                                      </p:cBhvr>
                                      <p:to>
                                        <p:strVal val="visible"/>
                                      </p:to>
                                    </p:set>
                                    <p:anim calcmode="lin" valueType="num">
                                      <p:cBhvr>
                                        <p:cTn id="28" dur="500" fill="hold"/>
                                        <p:tgtEl>
                                          <p:spTgt spid="508944"/>
                                        </p:tgtEl>
                                        <p:attrNameLst>
                                          <p:attrName>ppt_w</p:attrName>
                                        </p:attrNameLst>
                                      </p:cBhvr>
                                      <p:tavLst>
                                        <p:tav tm="0">
                                          <p:val>
                                            <p:strVal val="#ppt_w*0.05"/>
                                          </p:val>
                                        </p:tav>
                                        <p:tav tm="100000">
                                          <p:val>
                                            <p:strVal val="#ppt_w"/>
                                          </p:val>
                                        </p:tav>
                                      </p:tavLst>
                                    </p:anim>
                                    <p:anim calcmode="lin" valueType="num">
                                      <p:cBhvr>
                                        <p:cTn id="29" dur="500" fill="hold"/>
                                        <p:tgtEl>
                                          <p:spTgt spid="508944"/>
                                        </p:tgtEl>
                                        <p:attrNameLst>
                                          <p:attrName>ppt_h</p:attrName>
                                        </p:attrNameLst>
                                      </p:cBhvr>
                                      <p:tavLst>
                                        <p:tav tm="0">
                                          <p:val>
                                            <p:strVal val="#ppt_h"/>
                                          </p:val>
                                        </p:tav>
                                        <p:tav tm="100000">
                                          <p:val>
                                            <p:strVal val="#ppt_h"/>
                                          </p:val>
                                        </p:tav>
                                      </p:tavLst>
                                    </p:anim>
                                    <p:anim calcmode="lin" valueType="num">
                                      <p:cBhvr>
                                        <p:cTn id="30" dur="500" fill="hold"/>
                                        <p:tgtEl>
                                          <p:spTgt spid="508944"/>
                                        </p:tgtEl>
                                        <p:attrNameLst>
                                          <p:attrName>ppt_x</p:attrName>
                                        </p:attrNameLst>
                                      </p:cBhvr>
                                      <p:tavLst>
                                        <p:tav tm="0">
                                          <p:val>
                                            <p:strVal val="#ppt_x-.2"/>
                                          </p:val>
                                        </p:tav>
                                        <p:tav tm="100000">
                                          <p:val>
                                            <p:strVal val="#ppt_x"/>
                                          </p:val>
                                        </p:tav>
                                      </p:tavLst>
                                    </p:anim>
                                    <p:anim calcmode="lin" valueType="num">
                                      <p:cBhvr>
                                        <p:cTn id="31" dur="500" fill="hold"/>
                                        <p:tgtEl>
                                          <p:spTgt spid="508944"/>
                                        </p:tgtEl>
                                        <p:attrNameLst>
                                          <p:attrName>ppt_y</p:attrName>
                                        </p:attrNameLst>
                                      </p:cBhvr>
                                      <p:tavLst>
                                        <p:tav tm="0">
                                          <p:val>
                                            <p:strVal val="#ppt_y"/>
                                          </p:val>
                                        </p:tav>
                                        <p:tav tm="100000">
                                          <p:val>
                                            <p:strVal val="#ppt_y"/>
                                          </p:val>
                                        </p:tav>
                                      </p:tavLst>
                                    </p:anim>
                                    <p:animEffect transition="in" filter="fade">
                                      <p:cBhvr>
                                        <p:cTn id="32" dur="500"/>
                                        <p:tgtEl>
                                          <p:spTgt spid="50894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4" presetClass="entr" presetSubtype="0" accel="100000" fill="hold" grpId="0" nodeType="clickEffect">
                                  <p:stCondLst>
                                    <p:cond delay="0"/>
                                  </p:stCondLst>
                                  <p:childTnLst>
                                    <p:set>
                                      <p:cBhvr>
                                        <p:cTn id="36" dur="1" fill="hold">
                                          <p:stCondLst>
                                            <p:cond delay="0"/>
                                          </p:stCondLst>
                                        </p:cTn>
                                        <p:tgtEl>
                                          <p:spTgt spid="508941"/>
                                        </p:tgtEl>
                                        <p:attrNameLst>
                                          <p:attrName>style.visibility</p:attrName>
                                        </p:attrNameLst>
                                      </p:cBhvr>
                                      <p:to>
                                        <p:strVal val="visible"/>
                                      </p:to>
                                    </p:set>
                                    <p:anim calcmode="lin" valueType="num">
                                      <p:cBhvr>
                                        <p:cTn id="37" dur="500" fill="hold"/>
                                        <p:tgtEl>
                                          <p:spTgt spid="508941"/>
                                        </p:tgtEl>
                                        <p:attrNameLst>
                                          <p:attrName>ppt_w</p:attrName>
                                        </p:attrNameLst>
                                      </p:cBhvr>
                                      <p:tavLst>
                                        <p:tav tm="0">
                                          <p:val>
                                            <p:strVal val="#ppt_w*0.05"/>
                                          </p:val>
                                        </p:tav>
                                        <p:tav tm="100000">
                                          <p:val>
                                            <p:strVal val="#ppt_w"/>
                                          </p:val>
                                        </p:tav>
                                      </p:tavLst>
                                    </p:anim>
                                    <p:anim calcmode="lin" valueType="num">
                                      <p:cBhvr>
                                        <p:cTn id="38" dur="500" fill="hold"/>
                                        <p:tgtEl>
                                          <p:spTgt spid="508941"/>
                                        </p:tgtEl>
                                        <p:attrNameLst>
                                          <p:attrName>ppt_h</p:attrName>
                                        </p:attrNameLst>
                                      </p:cBhvr>
                                      <p:tavLst>
                                        <p:tav tm="0">
                                          <p:val>
                                            <p:strVal val="#ppt_h"/>
                                          </p:val>
                                        </p:tav>
                                        <p:tav tm="100000">
                                          <p:val>
                                            <p:strVal val="#ppt_h"/>
                                          </p:val>
                                        </p:tav>
                                      </p:tavLst>
                                    </p:anim>
                                    <p:anim calcmode="lin" valueType="num">
                                      <p:cBhvr>
                                        <p:cTn id="39" dur="500" fill="hold"/>
                                        <p:tgtEl>
                                          <p:spTgt spid="508941"/>
                                        </p:tgtEl>
                                        <p:attrNameLst>
                                          <p:attrName>ppt_x</p:attrName>
                                        </p:attrNameLst>
                                      </p:cBhvr>
                                      <p:tavLst>
                                        <p:tav tm="0">
                                          <p:val>
                                            <p:strVal val="#ppt_x-.2"/>
                                          </p:val>
                                        </p:tav>
                                        <p:tav tm="100000">
                                          <p:val>
                                            <p:strVal val="#ppt_x"/>
                                          </p:val>
                                        </p:tav>
                                      </p:tavLst>
                                    </p:anim>
                                    <p:anim calcmode="lin" valueType="num">
                                      <p:cBhvr>
                                        <p:cTn id="40" dur="500" fill="hold"/>
                                        <p:tgtEl>
                                          <p:spTgt spid="508941"/>
                                        </p:tgtEl>
                                        <p:attrNameLst>
                                          <p:attrName>ppt_y</p:attrName>
                                        </p:attrNameLst>
                                      </p:cBhvr>
                                      <p:tavLst>
                                        <p:tav tm="0">
                                          <p:val>
                                            <p:strVal val="#ppt_y"/>
                                          </p:val>
                                        </p:tav>
                                        <p:tav tm="100000">
                                          <p:val>
                                            <p:strVal val="#ppt_y"/>
                                          </p:val>
                                        </p:tav>
                                      </p:tavLst>
                                    </p:anim>
                                    <p:animEffect transition="in" filter="fade">
                                      <p:cBhvr>
                                        <p:cTn id="41" dur="500"/>
                                        <p:tgtEl>
                                          <p:spTgt spid="508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937" grpId="0"/>
      <p:bldOleChart spid="508941"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9954"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Second Derivative Rule</a:t>
            </a:r>
          </a:p>
        </p:txBody>
      </p:sp>
      <p:sp>
        <p:nvSpPr>
          <p:cNvPr id="509955" name="Text Box 3"/>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graphicFrame>
        <p:nvGraphicFramePr>
          <p:cNvPr id="33798" name="Object 8"/>
          <p:cNvGraphicFramePr>
            <a:graphicFrameLocks noChangeAspect="1"/>
          </p:cNvGraphicFramePr>
          <p:nvPr>
            <p:extLst>
              <p:ext uri="{D42A27DB-BD31-4B8C-83A1-F6EECF244321}">
                <p14:modId xmlns:p14="http://schemas.microsoft.com/office/powerpoint/2010/main" val="4279647002"/>
              </p:ext>
            </p:extLst>
          </p:nvPr>
        </p:nvGraphicFramePr>
        <p:xfrm>
          <a:off x="5867400" y="5089525"/>
          <a:ext cx="884238" cy="320675"/>
        </p:xfrm>
        <a:graphic>
          <a:graphicData uri="http://schemas.openxmlformats.org/presentationml/2006/ole">
            <mc:AlternateContent xmlns:mc="http://schemas.openxmlformats.org/markup-compatibility/2006">
              <mc:Choice xmlns:v="urn:schemas-microsoft-com:vml" Requires="v">
                <p:oleObj spid="_x0000_s33827" name="Equation" r:id="rId4" imgW="596641" imgH="215806" progId="Equation.3">
                  <p:embed/>
                </p:oleObj>
              </mc:Choice>
              <mc:Fallback>
                <p:oleObj name="Equation" r:id="rId4" imgW="596641" imgH="215806" progId="Equation.3">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5089525"/>
                        <a:ext cx="884238" cy="3206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3799" name="Object 9"/>
          <p:cNvGraphicFramePr>
            <a:graphicFrameLocks noChangeAspect="1"/>
          </p:cNvGraphicFramePr>
          <p:nvPr>
            <p:extLst>
              <p:ext uri="{D42A27DB-BD31-4B8C-83A1-F6EECF244321}">
                <p14:modId xmlns:p14="http://schemas.microsoft.com/office/powerpoint/2010/main" val="394505937"/>
              </p:ext>
            </p:extLst>
          </p:nvPr>
        </p:nvGraphicFramePr>
        <p:xfrm>
          <a:off x="2286000" y="5089525"/>
          <a:ext cx="903288" cy="320675"/>
        </p:xfrm>
        <a:graphic>
          <a:graphicData uri="http://schemas.openxmlformats.org/presentationml/2006/ole">
            <mc:AlternateContent xmlns:mc="http://schemas.openxmlformats.org/markup-compatibility/2006">
              <mc:Choice xmlns:v="urn:schemas-microsoft-com:vml" Requires="v">
                <p:oleObj spid="_x0000_s33828" name="Equation" r:id="rId6" imgW="609336" imgH="215806" progId="Equation.3">
                  <p:embed/>
                </p:oleObj>
              </mc:Choice>
              <mc:Fallback>
                <p:oleObj name="Equation" r:id="rId6" imgW="609336" imgH="215806" progId="Equation.3">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5089525"/>
                        <a:ext cx="903288" cy="3206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1450" y="1840230"/>
            <a:ext cx="8743950" cy="902970"/>
          </a:xfrm>
          <a:prstGeom prst="rect">
            <a:avLst/>
          </a:prstGeom>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76400" y="3611880"/>
            <a:ext cx="2308860" cy="1341120"/>
          </a:xfrm>
          <a:prstGeom prst="rect">
            <a:avLst/>
          </a:prstGeom>
        </p:spPr>
      </p:pic>
      <p:pic>
        <p:nvPicPr>
          <p:cNvPr id="4"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13020" y="3627120"/>
            <a:ext cx="2430780" cy="1325880"/>
          </a:xfrm>
          <a:prstGeom prst="rect">
            <a:avLst/>
          </a:prstGeom>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02"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First &amp; Second Derivative Scenarios</a:t>
            </a:r>
          </a:p>
        </p:txBody>
      </p:sp>
      <p:sp>
        <p:nvSpPr>
          <p:cNvPr id="512003" name="Text Box 3"/>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5455" y="1108772"/>
            <a:ext cx="6523145" cy="5368228"/>
          </a:xfrm>
          <a:prstGeom prst="rect">
            <a:avLst/>
          </a:prstGeom>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4050"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First &amp; Second Derivative Rules</a:t>
            </a:r>
          </a:p>
        </p:txBody>
      </p:sp>
      <p:sp>
        <p:nvSpPr>
          <p:cNvPr id="514051" name="Text Box 3" descr="Blue tissue paper"/>
          <p:cNvSpPr txBox="1">
            <a:spLocks noChangeArrowheads="1"/>
          </p:cNvSpPr>
          <p:nvPr/>
        </p:nvSpPr>
        <p:spPr bwMode="auto">
          <a:xfrm>
            <a:off x="152400" y="1066800"/>
            <a:ext cx="1447800" cy="366713"/>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smtClean="0">
                <a:effectLst>
                  <a:outerShdw blurRad="38100" dist="38100" dir="2700000" algn="tl">
                    <a:srgbClr val="DDDDDD"/>
                  </a:outerShdw>
                </a:effectLst>
                <a:latin typeface="Batang" charset="0"/>
                <a:cs typeface="+mn-cs"/>
              </a:rPr>
              <a:t>EXAMPLE</a:t>
            </a:r>
          </a:p>
        </p:txBody>
      </p:sp>
      <p:sp>
        <p:nvSpPr>
          <p:cNvPr id="514052" name="Text Box 4" descr="Blue tissue paper"/>
          <p:cNvSpPr txBox="1">
            <a:spLocks noChangeArrowheads="1"/>
          </p:cNvSpPr>
          <p:nvPr/>
        </p:nvSpPr>
        <p:spPr bwMode="auto">
          <a:xfrm>
            <a:off x="152400" y="2819400"/>
            <a:ext cx="1524000" cy="366713"/>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smtClean="0">
                <a:effectLst>
                  <a:outerShdw blurRad="38100" dist="38100" dir="2700000" algn="tl">
                    <a:srgbClr val="DDDDDD"/>
                  </a:outerShdw>
                </a:effectLst>
                <a:latin typeface="Batang" charset="0"/>
                <a:cs typeface="+mn-cs"/>
              </a:rPr>
              <a:t>SOLUTION</a:t>
            </a:r>
          </a:p>
        </p:txBody>
      </p:sp>
      <p:sp>
        <p:nvSpPr>
          <p:cNvPr id="514053" name="Text Box 5" descr="Blue tissue paper"/>
          <p:cNvSpPr txBox="1">
            <a:spLocks noChangeArrowheads="1"/>
          </p:cNvSpPr>
          <p:nvPr/>
        </p:nvSpPr>
        <p:spPr bwMode="auto">
          <a:xfrm>
            <a:off x="685800" y="1600200"/>
            <a:ext cx="3429000" cy="274638"/>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mtClean="0">
              <a:latin typeface="BankGothic Md BT" charset="0"/>
              <a:cs typeface="+mn-cs"/>
            </a:endParaRPr>
          </a:p>
        </p:txBody>
      </p:sp>
      <p:sp>
        <p:nvSpPr>
          <p:cNvPr id="514054" name="Text Box 6" descr="Blue tissue paper"/>
          <p:cNvSpPr txBox="1">
            <a:spLocks noChangeArrowheads="1"/>
          </p:cNvSpPr>
          <p:nvPr/>
        </p:nvSpPr>
        <p:spPr bwMode="auto">
          <a:xfrm>
            <a:off x="609600" y="1524000"/>
            <a:ext cx="6705600"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Sketch the graph of a function that has the properties described.</a:t>
            </a:r>
          </a:p>
        </p:txBody>
      </p:sp>
      <p:sp>
        <p:nvSpPr>
          <p:cNvPr id="514055" name="Text Box 7"/>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14057" name="Text Box 9" descr="Blue tissue paper"/>
          <p:cNvSpPr txBox="1">
            <a:spLocks noChangeArrowheads="1"/>
          </p:cNvSpPr>
          <p:nvPr/>
        </p:nvSpPr>
        <p:spPr bwMode="auto">
          <a:xfrm>
            <a:off x="609600" y="3260725"/>
            <a:ext cx="8305800" cy="1920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The only specific points that the graph must pass through are (0, 0) and (5, 6).  Further, we know that to the left of (5, 6), the graph must be concave down       (               for   </a:t>
            </a:r>
            <a:r>
              <a:rPr lang="en-US" sz="2000" i="1" smtClean="0">
                <a:latin typeface="Times New Roman" charset="0"/>
                <a:cs typeface="+mn-cs"/>
              </a:rPr>
              <a:t>x</a:t>
            </a:r>
            <a:r>
              <a:rPr lang="en-US" sz="2000" smtClean="0">
                <a:latin typeface="Times New Roman" charset="0"/>
                <a:cs typeface="+mn-cs"/>
              </a:rPr>
              <a:t> &lt; 5) and to the right of this point, the graph must be concave up (               for </a:t>
            </a:r>
            <a:r>
              <a:rPr lang="en-US" sz="2000" i="1" smtClean="0">
                <a:latin typeface="Times New Roman" charset="0"/>
                <a:cs typeface="+mn-cs"/>
              </a:rPr>
              <a:t>x</a:t>
            </a:r>
            <a:r>
              <a:rPr lang="en-US" sz="2000" smtClean="0">
                <a:latin typeface="Times New Roman" charset="0"/>
                <a:cs typeface="+mn-cs"/>
              </a:rPr>
              <a:t> &gt; 5).  Also, the graph will only be defined in the first and fourth quadrants (</a:t>
            </a:r>
            <a:r>
              <a:rPr lang="en-US" sz="2000" i="1" smtClean="0">
                <a:latin typeface="Times New Roman" charset="0"/>
                <a:cs typeface="+mn-cs"/>
              </a:rPr>
              <a:t>x</a:t>
            </a:r>
            <a:r>
              <a:rPr lang="en-US" sz="2000" smtClean="0">
                <a:latin typeface="Times New Roman" charset="0"/>
                <a:cs typeface="+mn-cs"/>
              </a:rPr>
              <a:t> </a:t>
            </a:r>
            <a:r>
              <a:rPr lang="en-US" sz="2000" smtClean="0">
                <a:latin typeface="Times New Roman" charset="0"/>
                <a:cs typeface="Times New Roman" charset="0"/>
              </a:rPr>
              <a:t>≥ 0</a:t>
            </a:r>
            <a:r>
              <a:rPr lang="en-US" sz="2000" smtClean="0">
                <a:latin typeface="Times New Roman" charset="0"/>
                <a:cs typeface="+mn-cs"/>
              </a:rPr>
              <a:t>).  Lastly, the graph must have positive slope everywhere that it is defined.</a:t>
            </a:r>
          </a:p>
        </p:txBody>
      </p:sp>
      <p:sp>
        <p:nvSpPr>
          <p:cNvPr id="514058" name="Text Box 10" descr="Blue tissue paper"/>
          <p:cNvSpPr txBox="1">
            <a:spLocks noChangeArrowheads="1"/>
          </p:cNvSpPr>
          <p:nvPr/>
        </p:nvSpPr>
        <p:spPr bwMode="auto">
          <a:xfrm>
            <a:off x="609600" y="1889125"/>
            <a:ext cx="8382000" cy="7016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f</a:t>
            </a:r>
            <a:r>
              <a:rPr lang="en-US" sz="1000" smtClean="0">
                <a:latin typeface="Times New Roman" charset="0"/>
                <a:cs typeface="+mn-cs"/>
              </a:rPr>
              <a:t> </a:t>
            </a:r>
            <a:r>
              <a:rPr lang="en-US" sz="2000" smtClean="0">
                <a:latin typeface="Times New Roman" charset="0"/>
                <a:cs typeface="+mn-cs"/>
              </a:rPr>
              <a:t>(</a:t>
            </a:r>
            <a:r>
              <a:rPr lang="en-US" sz="2000" i="1" smtClean="0">
                <a:latin typeface="Times New Roman" charset="0"/>
                <a:cs typeface="+mn-cs"/>
              </a:rPr>
              <a:t>x</a:t>
            </a:r>
            <a:r>
              <a:rPr lang="en-US" sz="2000" smtClean="0">
                <a:latin typeface="Times New Roman" charset="0"/>
                <a:cs typeface="+mn-cs"/>
              </a:rPr>
              <a:t>) defined only for </a:t>
            </a:r>
            <a:r>
              <a:rPr lang="en-US" sz="2000" i="1" smtClean="0">
                <a:latin typeface="Times New Roman" charset="0"/>
                <a:cs typeface="+mn-cs"/>
              </a:rPr>
              <a:t>x</a:t>
            </a:r>
            <a:r>
              <a:rPr lang="en-US" sz="2000" smtClean="0">
                <a:latin typeface="Times New Roman" charset="0"/>
                <a:cs typeface="+mn-cs"/>
              </a:rPr>
              <a:t> </a:t>
            </a:r>
            <a:r>
              <a:rPr lang="en-US" sz="2000" smtClean="0">
                <a:latin typeface="Times New Roman" charset="0"/>
                <a:cs typeface="Times New Roman" charset="0"/>
              </a:rPr>
              <a:t>≥</a:t>
            </a:r>
            <a:r>
              <a:rPr lang="en-US" sz="2000" smtClean="0">
                <a:latin typeface="Times New Roman" charset="0"/>
                <a:cs typeface="+mn-cs"/>
              </a:rPr>
              <a:t> 0; (0, 0) and (5, 6) are on the graph;                for </a:t>
            </a:r>
            <a:r>
              <a:rPr lang="en-US" sz="2000" i="1" smtClean="0">
                <a:latin typeface="Times New Roman" charset="0"/>
                <a:cs typeface="+mn-cs"/>
              </a:rPr>
              <a:t>x</a:t>
            </a:r>
            <a:r>
              <a:rPr lang="en-US" sz="2000" smtClean="0">
                <a:latin typeface="Times New Roman" charset="0"/>
                <a:cs typeface="+mn-cs"/>
              </a:rPr>
              <a:t> </a:t>
            </a:r>
            <a:r>
              <a:rPr lang="en-US" sz="2000" smtClean="0">
                <a:latin typeface="Times New Roman" charset="0"/>
                <a:cs typeface="Times New Roman" charset="0"/>
              </a:rPr>
              <a:t>≥</a:t>
            </a:r>
            <a:r>
              <a:rPr lang="en-US" sz="2000" smtClean="0">
                <a:latin typeface="Times New Roman" charset="0"/>
                <a:cs typeface="+mn-cs"/>
              </a:rPr>
              <a:t> 0;                                                   	for </a:t>
            </a:r>
            <a:r>
              <a:rPr lang="en-US" sz="2000" i="1" smtClean="0">
                <a:latin typeface="Times New Roman" charset="0"/>
                <a:cs typeface="+mn-cs"/>
              </a:rPr>
              <a:t>x</a:t>
            </a:r>
            <a:r>
              <a:rPr lang="en-US" sz="2000" smtClean="0">
                <a:latin typeface="Times New Roman" charset="0"/>
                <a:cs typeface="+mn-cs"/>
              </a:rPr>
              <a:t> &lt; 5,                ,                  for </a:t>
            </a:r>
            <a:r>
              <a:rPr lang="en-US" sz="2000" i="1" smtClean="0">
                <a:latin typeface="Times New Roman" charset="0"/>
                <a:cs typeface="+mn-cs"/>
              </a:rPr>
              <a:t>x</a:t>
            </a:r>
            <a:r>
              <a:rPr lang="en-US" sz="2000" smtClean="0">
                <a:latin typeface="Times New Roman" charset="0"/>
                <a:cs typeface="+mn-cs"/>
              </a:rPr>
              <a:t> &gt; 5.</a:t>
            </a:r>
          </a:p>
        </p:txBody>
      </p:sp>
      <p:graphicFrame>
        <p:nvGraphicFramePr>
          <p:cNvPr id="37897" name="Object 11"/>
          <p:cNvGraphicFramePr>
            <a:graphicFrameLocks noChangeAspect="1"/>
          </p:cNvGraphicFramePr>
          <p:nvPr/>
        </p:nvGraphicFramePr>
        <p:xfrm>
          <a:off x="609600" y="2247900"/>
          <a:ext cx="884238" cy="320675"/>
        </p:xfrm>
        <a:graphic>
          <a:graphicData uri="http://schemas.openxmlformats.org/presentationml/2006/ole">
            <mc:AlternateContent xmlns:mc="http://schemas.openxmlformats.org/markup-compatibility/2006">
              <mc:Choice xmlns:v="urn:schemas-microsoft-com:vml" Requires="v">
                <p:oleObj spid="_x0000_s37976" name="Equation" r:id="rId4" imgW="596641" imgH="215806" progId="Equation.3">
                  <p:embed/>
                </p:oleObj>
              </mc:Choice>
              <mc:Fallback>
                <p:oleObj name="Equation" r:id="rId4" imgW="596641" imgH="215806" progId="Equation.3">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247900"/>
                        <a:ext cx="884238" cy="3206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7898" name="Object 12"/>
          <p:cNvGraphicFramePr>
            <a:graphicFrameLocks noChangeAspect="1"/>
          </p:cNvGraphicFramePr>
          <p:nvPr/>
        </p:nvGraphicFramePr>
        <p:xfrm>
          <a:off x="6908800" y="1955800"/>
          <a:ext cx="863600" cy="320675"/>
        </p:xfrm>
        <a:graphic>
          <a:graphicData uri="http://schemas.openxmlformats.org/presentationml/2006/ole">
            <mc:AlternateContent xmlns:mc="http://schemas.openxmlformats.org/markup-compatibility/2006">
              <mc:Choice xmlns:v="urn:schemas-microsoft-com:vml" Requires="v">
                <p:oleObj spid="_x0000_s37977" name="Equation" r:id="rId6" imgW="583693" imgH="215713" progId="Equation.3">
                  <p:embed/>
                </p:oleObj>
              </mc:Choice>
              <mc:Fallback>
                <p:oleObj name="Equation" r:id="rId6" imgW="583693" imgH="215713" progId="Equation.3">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08800" y="1955800"/>
                        <a:ext cx="863600" cy="3206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7899" name="Object 13"/>
          <p:cNvGraphicFramePr>
            <a:graphicFrameLocks noChangeAspect="1"/>
          </p:cNvGraphicFramePr>
          <p:nvPr/>
        </p:nvGraphicFramePr>
        <p:xfrm>
          <a:off x="2667000" y="2247900"/>
          <a:ext cx="884238" cy="320675"/>
        </p:xfrm>
        <a:graphic>
          <a:graphicData uri="http://schemas.openxmlformats.org/presentationml/2006/ole">
            <mc:AlternateContent xmlns:mc="http://schemas.openxmlformats.org/markup-compatibility/2006">
              <mc:Choice xmlns:v="urn:schemas-microsoft-com:vml" Requires="v">
                <p:oleObj spid="_x0000_s37978" name="Equation" r:id="rId8" imgW="596641" imgH="215806" progId="Equation.3">
                  <p:embed/>
                </p:oleObj>
              </mc:Choice>
              <mc:Fallback>
                <p:oleObj name="Equation" r:id="rId8" imgW="596641" imgH="215806" progId="Equation.3">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7000" y="2247900"/>
                        <a:ext cx="884238" cy="3206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7900" name="Object 14"/>
          <p:cNvGraphicFramePr>
            <a:graphicFrameLocks noChangeAspect="1"/>
          </p:cNvGraphicFramePr>
          <p:nvPr/>
        </p:nvGraphicFramePr>
        <p:xfrm>
          <a:off x="3754438" y="2247900"/>
          <a:ext cx="903287" cy="320675"/>
        </p:xfrm>
        <a:graphic>
          <a:graphicData uri="http://schemas.openxmlformats.org/presentationml/2006/ole">
            <mc:AlternateContent xmlns:mc="http://schemas.openxmlformats.org/markup-compatibility/2006">
              <mc:Choice xmlns:v="urn:schemas-microsoft-com:vml" Requires="v">
                <p:oleObj spid="_x0000_s37979" name="Equation" r:id="rId10" imgW="609336" imgH="215806" progId="Equation.3">
                  <p:embed/>
                </p:oleObj>
              </mc:Choice>
              <mc:Fallback>
                <p:oleObj name="Equation" r:id="rId10" imgW="609336" imgH="215806" progId="Equation.3">
                  <p:embed/>
                  <p:pic>
                    <p:nvPicPr>
                      <p:cNvPr id="0"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54438" y="2247900"/>
                        <a:ext cx="903287" cy="3206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14063" name="Object 15"/>
          <p:cNvGraphicFramePr>
            <a:graphicFrameLocks noChangeAspect="1"/>
          </p:cNvGraphicFramePr>
          <p:nvPr/>
        </p:nvGraphicFramePr>
        <p:xfrm>
          <a:off x="762000" y="3930650"/>
          <a:ext cx="884238" cy="320675"/>
        </p:xfrm>
        <a:graphic>
          <a:graphicData uri="http://schemas.openxmlformats.org/presentationml/2006/ole">
            <mc:AlternateContent xmlns:mc="http://schemas.openxmlformats.org/markup-compatibility/2006">
              <mc:Choice xmlns:v="urn:schemas-microsoft-com:vml" Requires="v">
                <p:oleObj spid="_x0000_s37980" name="Equation" r:id="rId12" imgW="596641" imgH="215806" progId="Equation.3">
                  <p:embed/>
                </p:oleObj>
              </mc:Choice>
              <mc:Fallback>
                <p:oleObj name="Equation" r:id="rId12" imgW="596641" imgH="215806" progId="Equation.3">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930650"/>
                        <a:ext cx="884238" cy="3206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14064" name="Object 16"/>
          <p:cNvGraphicFramePr>
            <a:graphicFrameLocks noChangeAspect="1"/>
          </p:cNvGraphicFramePr>
          <p:nvPr/>
        </p:nvGraphicFramePr>
        <p:xfrm>
          <a:off x="1077913" y="4235450"/>
          <a:ext cx="903287" cy="320675"/>
        </p:xfrm>
        <a:graphic>
          <a:graphicData uri="http://schemas.openxmlformats.org/presentationml/2006/ole">
            <mc:AlternateContent xmlns:mc="http://schemas.openxmlformats.org/markup-compatibility/2006">
              <mc:Choice xmlns:v="urn:schemas-microsoft-com:vml" Requires="v">
                <p:oleObj spid="_x0000_s37981" name="Equation" r:id="rId13" imgW="609336" imgH="215806" progId="Equation.3">
                  <p:embed/>
                </p:oleObj>
              </mc:Choice>
              <mc:Fallback>
                <p:oleObj name="Equation" r:id="rId13" imgW="609336" imgH="215806" progId="Equation.3">
                  <p:embed/>
                  <p:pic>
                    <p:nvPicPr>
                      <p:cNvPr id="0" name="Object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77913" y="4235450"/>
                        <a:ext cx="903287" cy="3206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14057"/>
                                        </p:tgtEl>
                                        <p:attrNameLst>
                                          <p:attrName>style.visibility</p:attrName>
                                        </p:attrNameLst>
                                      </p:cBhvr>
                                      <p:to>
                                        <p:strVal val="visible"/>
                                      </p:to>
                                    </p:set>
                                    <p:anim calcmode="lin" valueType="num">
                                      <p:cBhvr>
                                        <p:cTn id="7" dur="500" fill="hold"/>
                                        <p:tgtEl>
                                          <p:spTgt spid="514057"/>
                                        </p:tgtEl>
                                        <p:attrNameLst>
                                          <p:attrName>ppt_w</p:attrName>
                                        </p:attrNameLst>
                                      </p:cBhvr>
                                      <p:tavLst>
                                        <p:tav tm="0">
                                          <p:val>
                                            <p:strVal val="#ppt_w*0.05"/>
                                          </p:val>
                                        </p:tav>
                                        <p:tav tm="100000">
                                          <p:val>
                                            <p:strVal val="#ppt_w"/>
                                          </p:val>
                                        </p:tav>
                                      </p:tavLst>
                                    </p:anim>
                                    <p:anim calcmode="lin" valueType="num">
                                      <p:cBhvr>
                                        <p:cTn id="8" dur="500" fill="hold"/>
                                        <p:tgtEl>
                                          <p:spTgt spid="514057"/>
                                        </p:tgtEl>
                                        <p:attrNameLst>
                                          <p:attrName>ppt_h</p:attrName>
                                        </p:attrNameLst>
                                      </p:cBhvr>
                                      <p:tavLst>
                                        <p:tav tm="0">
                                          <p:val>
                                            <p:strVal val="#ppt_h"/>
                                          </p:val>
                                        </p:tav>
                                        <p:tav tm="100000">
                                          <p:val>
                                            <p:strVal val="#ppt_h"/>
                                          </p:val>
                                        </p:tav>
                                      </p:tavLst>
                                    </p:anim>
                                    <p:anim calcmode="lin" valueType="num">
                                      <p:cBhvr>
                                        <p:cTn id="9" dur="500" fill="hold"/>
                                        <p:tgtEl>
                                          <p:spTgt spid="514057"/>
                                        </p:tgtEl>
                                        <p:attrNameLst>
                                          <p:attrName>ppt_x</p:attrName>
                                        </p:attrNameLst>
                                      </p:cBhvr>
                                      <p:tavLst>
                                        <p:tav tm="0">
                                          <p:val>
                                            <p:strVal val="#ppt_x-.2"/>
                                          </p:val>
                                        </p:tav>
                                        <p:tav tm="100000">
                                          <p:val>
                                            <p:strVal val="#ppt_x"/>
                                          </p:val>
                                        </p:tav>
                                      </p:tavLst>
                                    </p:anim>
                                    <p:anim calcmode="lin" valueType="num">
                                      <p:cBhvr>
                                        <p:cTn id="10" dur="500" fill="hold"/>
                                        <p:tgtEl>
                                          <p:spTgt spid="514057"/>
                                        </p:tgtEl>
                                        <p:attrNameLst>
                                          <p:attrName>ppt_y</p:attrName>
                                        </p:attrNameLst>
                                      </p:cBhvr>
                                      <p:tavLst>
                                        <p:tav tm="0">
                                          <p:val>
                                            <p:strVal val="#ppt_y"/>
                                          </p:val>
                                        </p:tav>
                                        <p:tav tm="100000">
                                          <p:val>
                                            <p:strVal val="#ppt_y"/>
                                          </p:val>
                                        </p:tav>
                                      </p:tavLst>
                                    </p:anim>
                                    <p:animEffect transition="in" filter="fade">
                                      <p:cBhvr>
                                        <p:cTn id="11" dur="500"/>
                                        <p:tgtEl>
                                          <p:spTgt spid="514057"/>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514063"/>
                                        </p:tgtEl>
                                        <p:attrNameLst>
                                          <p:attrName>style.visibility</p:attrName>
                                        </p:attrNameLst>
                                      </p:cBhvr>
                                      <p:to>
                                        <p:strVal val="visible"/>
                                      </p:to>
                                    </p:set>
                                    <p:anim calcmode="lin" valueType="num">
                                      <p:cBhvr>
                                        <p:cTn id="14" dur="500" fill="hold"/>
                                        <p:tgtEl>
                                          <p:spTgt spid="514063"/>
                                        </p:tgtEl>
                                        <p:attrNameLst>
                                          <p:attrName>ppt_w</p:attrName>
                                        </p:attrNameLst>
                                      </p:cBhvr>
                                      <p:tavLst>
                                        <p:tav tm="0">
                                          <p:val>
                                            <p:strVal val="#ppt_w*0.05"/>
                                          </p:val>
                                        </p:tav>
                                        <p:tav tm="100000">
                                          <p:val>
                                            <p:strVal val="#ppt_w"/>
                                          </p:val>
                                        </p:tav>
                                      </p:tavLst>
                                    </p:anim>
                                    <p:anim calcmode="lin" valueType="num">
                                      <p:cBhvr>
                                        <p:cTn id="15" dur="500" fill="hold"/>
                                        <p:tgtEl>
                                          <p:spTgt spid="514063"/>
                                        </p:tgtEl>
                                        <p:attrNameLst>
                                          <p:attrName>ppt_h</p:attrName>
                                        </p:attrNameLst>
                                      </p:cBhvr>
                                      <p:tavLst>
                                        <p:tav tm="0">
                                          <p:val>
                                            <p:strVal val="#ppt_h"/>
                                          </p:val>
                                        </p:tav>
                                        <p:tav tm="100000">
                                          <p:val>
                                            <p:strVal val="#ppt_h"/>
                                          </p:val>
                                        </p:tav>
                                      </p:tavLst>
                                    </p:anim>
                                    <p:anim calcmode="lin" valueType="num">
                                      <p:cBhvr>
                                        <p:cTn id="16" dur="500" fill="hold"/>
                                        <p:tgtEl>
                                          <p:spTgt spid="514063"/>
                                        </p:tgtEl>
                                        <p:attrNameLst>
                                          <p:attrName>ppt_x</p:attrName>
                                        </p:attrNameLst>
                                      </p:cBhvr>
                                      <p:tavLst>
                                        <p:tav tm="0">
                                          <p:val>
                                            <p:strVal val="#ppt_x-.2"/>
                                          </p:val>
                                        </p:tav>
                                        <p:tav tm="100000">
                                          <p:val>
                                            <p:strVal val="#ppt_x"/>
                                          </p:val>
                                        </p:tav>
                                      </p:tavLst>
                                    </p:anim>
                                    <p:anim calcmode="lin" valueType="num">
                                      <p:cBhvr>
                                        <p:cTn id="17" dur="500" fill="hold"/>
                                        <p:tgtEl>
                                          <p:spTgt spid="514063"/>
                                        </p:tgtEl>
                                        <p:attrNameLst>
                                          <p:attrName>ppt_y</p:attrName>
                                        </p:attrNameLst>
                                      </p:cBhvr>
                                      <p:tavLst>
                                        <p:tav tm="0">
                                          <p:val>
                                            <p:strVal val="#ppt_y"/>
                                          </p:val>
                                        </p:tav>
                                        <p:tav tm="100000">
                                          <p:val>
                                            <p:strVal val="#ppt_y"/>
                                          </p:val>
                                        </p:tav>
                                      </p:tavLst>
                                    </p:anim>
                                    <p:animEffect transition="in" filter="fade">
                                      <p:cBhvr>
                                        <p:cTn id="18" dur="500"/>
                                        <p:tgtEl>
                                          <p:spTgt spid="514063"/>
                                        </p:tgtEl>
                                      </p:cBhvr>
                                    </p:animEffect>
                                  </p:childTnLst>
                                </p:cTn>
                              </p:par>
                              <p:par>
                                <p:cTn id="19" presetID="54" presetClass="entr" presetSubtype="0" accel="100000" fill="hold" nodeType="withEffect">
                                  <p:stCondLst>
                                    <p:cond delay="0"/>
                                  </p:stCondLst>
                                  <p:childTnLst>
                                    <p:set>
                                      <p:cBhvr>
                                        <p:cTn id="20" dur="1" fill="hold">
                                          <p:stCondLst>
                                            <p:cond delay="0"/>
                                          </p:stCondLst>
                                        </p:cTn>
                                        <p:tgtEl>
                                          <p:spTgt spid="514064"/>
                                        </p:tgtEl>
                                        <p:attrNameLst>
                                          <p:attrName>style.visibility</p:attrName>
                                        </p:attrNameLst>
                                      </p:cBhvr>
                                      <p:to>
                                        <p:strVal val="visible"/>
                                      </p:to>
                                    </p:set>
                                    <p:anim calcmode="lin" valueType="num">
                                      <p:cBhvr>
                                        <p:cTn id="21" dur="500" fill="hold"/>
                                        <p:tgtEl>
                                          <p:spTgt spid="514064"/>
                                        </p:tgtEl>
                                        <p:attrNameLst>
                                          <p:attrName>ppt_w</p:attrName>
                                        </p:attrNameLst>
                                      </p:cBhvr>
                                      <p:tavLst>
                                        <p:tav tm="0">
                                          <p:val>
                                            <p:strVal val="#ppt_w*0.05"/>
                                          </p:val>
                                        </p:tav>
                                        <p:tav tm="100000">
                                          <p:val>
                                            <p:strVal val="#ppt_w"/>
                                          </p:val>
                                        </p:tav>
                                      </p:tavLst>
                                    </p:anim>
                                    <p:anim calcmode="lin" valueType="num">
                                      <p:cBhvr>
                                        <p:cTn id="22" dur="500" fill="hold"/>
                                        <p:tgtEl>
                                          <p:spTgt spid="514064"/>
                                        </p:tgtEl>
                                        <p:attrNameLst>
                                          <p:attrName>ppt_h</p:attrName>
                                        </p:attrNameLst>
                                      </p:cBhvr>
                                      <p:tavLst>
                                        <p:tav tm="0">
                                          <p:val>
                                            <p:strVal val="#ppt_h"/>
                                          </p:val>
                                        </p:tav>
                                        <p:tav tm="100000">
                                          <p:val>
                                            <p:strVal val="#ppt_h"/>
                                          </p:val>
                                        </p:tav>
                                      </p:tavLst>
                                    </p:anim>
                                    <p:anim calcmode="lin" valueType="num">
                                      <p:cBhvr>
                                        <p:cTn id="23" dur="500" fill="hold"/>
                                        <p:tgtEl>
                                          <p:spTgt spid="514064"/>
                                        </p:tgtEl>
                                        <p:attrNameLst>
                                          <p:attrName>ppt_x</p:attrName>
                                        </p:attrNameLst>
                                      </p:cBhvr>
                                      <p:tavLst>
                                        <p:tav tm="0">
                                          <p:val>
                                            <p:strVal val="#ppt_x-.2"/>
                                          </p:val>
                                        </p:tav>
                                        <p:tav tm="100000">
                                          <p:val>
                                            <p:strVal val="#ppt_x"/>
                                          </p:val>
                                        </p:tav>
                                      </p:tavLst>
                                    </p:anim>
                                    <p:anim calcmode="lin" valueType="num">
                                      <p:cBhvr>
                                        <p:cTn id="24" dur="500" fill="hold"/>
                                        <p:tgtEl>
                                          <p:spTgt spid="514064"/>
                                        </p:tgtEl>
                                        <p:attrNameLst>
                                          <p:attrName>ppt_y</p:attrName>
                                        </p:attrNameLst>
                                      </p:cBhvr>
                                      <p:tavLst>
                                        <p:tav tm="0">
                                          <p:val>
                                            <p:strVal val="#ppt_y"/>
                                          </p:val>
                                        </p:tav>
                                        <p:tav tm="100000">
                                          <p:val>
                                            <p:strVal val="#ppt_y"/>
                                          </p:val>
                                        </p:tav>
                                      </p:tavLst>
                                    </p:anim>
                                    <p:animEffect transition="in" filter="fade">
                                      <p:cBhvr>
                                        <p:cTn id="25" dur="500"/>
                                        <p:tgtEl>
                                          <p:spTgt spid="514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057"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5074"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First &amp; Second Derivative Rules</a:t>
            </a:r>
          </a:p>
        </p:txBody>
      </p:sp>
      <p:sp>
        <p:nvSpPr>
          <p:cNvPr id="515075" name="Text Box 3"/>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graphicFrame>
        <p:nvGraphicFramePr>
          <p:cNvPr id="38915" name="Object 5" descr="Blue tissue paper"/>
          <p:cNvGraphicFramePr>
            <a:graphicFrameLocks noChangeAspect="1"/>
          </p:cNvGraphicFramePr>
          <p:nvPr/>
        </p:nvGraphicFramePr>
        <p:xfrm>
          <a:off x="2043113" y="2057400"/>
          <a:ext cx="5043487" cy="3609975"/>
        </p:xfrm>
        <a:graphic>
          <a:graphicData uri="http://schemas.openxmlformats.org/presentationml/2006/ole">
            <mc:AlternateContent xmlns:mc="http://schemas.openxmlformats.org/markup-compatibility/2006">
              <mc:Choice xmlns:v="urn:schemas-microsoft-com:vml" Requires="v">
                <p:oleObj spid="_x0000_s38933" name="Chart" r:id="rId3" imgW="3695700" imgH="2654300" progId="Excel.Chart.8">
                  <p:embed/>
                </p:oleObj>
              </mc:Choice>
              <mc:Fallback>
                <p:oleObj name="Chart" r:id="rId3" imgW="3695700" imgH="2654300" progId="Excel.Chart.8">
                  <p:embed/>
                  <p:pic>
                    <p:nvPicPr>
                      <p:cNvPr id="0" name="Object 5" descr="Blue tissue 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3113" y="2057400"/>
                        <a:ext cx="5043487" cy="3609975"/>
                      </a:xfrm>
                      <a:prstGeom prst="rect">
                        <a:avLst/>
                      </a:prstGeom>
                      <a:noFill/>
                      <a:ln>
                        <a:noFill/>
                      </a:ln>
                      <a:effectLst/>
                      <a:extLst>
                        <a:ext uri="{909E8E84-426E-40dd-AFC4-6F175D3DCCD1}">
                          <a14:hiddenFill xmlns="" xmlns:a14="http://schemas.microsoft.com/office/drawing/2010/main">
                            <a:blipFill dpi="0" rotWithShape="1">
                              <a:blip r:embed="rId5"/>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515078" name="Oval 6"/>
          <p:cNvSpPr>
            <a:spLocks noChangeArrowheads="1"/>
          </p:cNvSpPr>
          <p:nvPr/>
        </p:nvSpPr>
        <p:spPr bwMode="auto">
          <a:xfrm>
            <a:off x="2549525" y="5029200"/>
            <a:ext cx="76200" cy="76200"/>
          </a:xfrm>
          <a:prstGeom prst="ellipse">
            <a:avLst/>
          </a:prstGeom>
          <a:solidFill>
            <a:srgbClr val="0000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515079" name="Oval 7"/>
          <p:cNvSpPr>
            <a:spLocks noChangeArrowheads="1"/>
          </p:cNvSpPr>
          <p:nvPr/>
        </p:nvSpPr>
        <p:spPr bwMode="auto">
          <a:xfrm>
            <a:off x="4624388" y="3957638"/>
            <a:ext cx="76200" cy="76200"/>
          </a:xfrm>
          <a:prstGeom prst="ellipse">
            <a:avLst/>
          </a:prstGeom>
          <a:solidFill>
            <a:srgbClr val="0000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515080" name="Freeform 8"/>
          <p:cNvSpPr>
            <a:spLocks/>
          </p:cNvSpPr>
          <p:nvPr/>
        </p:nvSpPr>
        <p:spPr bwMode="auto">
          <a:xfrm>
            <a:off x="2590800" y="2549525"/>
            <a:ext cx="3962400" cy="2514600"/>
          </a:xfrm>
          <a:custGeom>
            <a:avLst/>
            <a:gdLst>
              <a:gd name="T0" fmla="*/ 0 w 2496"/>
              <a:gd name="T1" fmla="*/ 1584 h 1584"/>
              <a:gd name="T2" fmla="*/ 192 w 2496"/>
              <a:gd name="T3" fmla="*/ 1392 h 1584"/>
              <a:gd name="T4" fmla="*/ 720 w 2496"/>
              <a:gd name="T5" fmla="*/ 1104 h 1584"/>
              <a:gd name="T6" fmla="*/ 1296 w 2496"/>
              <a:gd name="T7" fmla="*/ 912 h 1584"/>
              <a:gd name="T8" fmla="*/ 1728 w 2496"/>
              <a:gd name="T9" fmla="*/ 720 h 1584"/>
              <a:gd name="T10" fmla="*/ 2208 w 2496"/>
              <a:gd name="T11" fmla="*/ 384 h 1584"/>
              <a:gd name="T12" fmla="*/ 2496 w 2496"/>
              <a:gd name="T13" fmla="*/ 0 h 1584"/>
            </a:gdLst>
            <a:ahLst/>
            <a:cxnLst>
              <a:cxn ang="0">
                <a:pos x="T0" y="T1"/>
              </a:cxn>
              <a:cxn ang="0">
                <a:pos x="T2" y="T3"/>
              </a:cxn>
              <a:cxn ang="0">
                <a:pos x="T4" y="T5"/>
              </a:cxn>
              <a:cxn ang="0">
                <a:pos x="T6" y="T7"/>
              </a:cxn>
              <a:cxn ang="0">
                <a:pos x="T8" y="T9"/>
              </a:cxn>
              <a:cxn ang="0">
                <a:pos x="T10" y="T11"/>
              </a:cxn>
              <a:cxn ang="0">
                <a:pos x="T12" y="T13"/>
              </a:cxn>
            </a:cxnLst>
            <a:rect l="0" t="0" r="r" b="b"/>
            <a:pathLst>
              <a:path w="2496" h="1584">
                <a:moveTo>
                  <a:pt x="0" y="1584"/>
                </a:moveTo>
                <a:cubicBezTo>
                  <a:pt x="36" y="1528"/>
                  <a:pt x="72" y="1472"/>
                  <a:pt x="192" y="1392"/>
                </a:cubicBezTo>
                <a:cubicBezTo>
                  <a:pt x="312" y="1312"/>
                  <a:pt x="536" y="1184"/>
                  <a:pt x="720" y="1104"/>
                </a:cubicBezTo>
                <a:cubicBezTo>
                  <a:pt x="904" y="1024"/>
                  <a:pt x="1128" y="976"/>
                  <a:pt x="1296" y="912"/>
                </a:cubicBezTo>
                <a:cubicBezTo>
                  <a:pt x="1464" y="848"/>
                  <a:pt x="1576" y="808"/>
                  <a:pt x="1728" y="720"/>
                </a:cubicBezTo>
                <a:cubicBezTo>
                  <a:pt x="1880" y="632"/>
                  <a:pt x="2080" y="504"/>
                  <a:pt x="2208" y="384"/>
                </a:cubicBezTo>
                <a:cubicBezTo>
                  <a:pt x="2336" y="264"/>
                  <a:pt x="2416" y="132"/>
                  <a:pt x="2496" y="0"/>
                </a:cubicBezTo>
              </a:path>
            </a:pathLst>
          </a:custGeom>
          <a:noFill/>
          <a:ln w="9525" cap="flat" cmpd="sng">
            <a:solidFill>
              <a:schemeClr val="tx1"/>
            </a:solidFill>
            <a:prstDash val="solid"/>
            <a:round/>
            <a:headEnd/>
            <a:tailEnd type="stealth" w="med" len="med"/>
          </a:ln>
          <a:effectLst/>
          <a:extLst>
            <a:ext uri="{909E8E84-426E-40dd-AFC4-6F175D3DCCD1}">
              <a14:hiddenFill xmlns="" xmlns:a14="http://schemas.microsoft.com/office/drawing/2010/main">
                <a:solidFill>
                  <a:srgbClr val="CCEC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pPr>
              <a:defRPr/>
            </a:pPr>
            <a:endParaRPr lang="en-US">
              <a:cs typeface="+mn-cs"/>
            </a:endParaRPr>
          </a:p>
        </p:txBody>
      </p:sp>
      <p:sp>
        <p:nvSpPr>
          <p:cNvPr id="515081" name="Text Box 9" descr="Blue tissue paper"/>
          <p:cNvSpPr txBox="1">
            <a:spLocks noChangeArrowheads="1"/>
          </p:cNvSpPr>
          <p:nvPr/>
        </p:nvSpPr>
        <p:spPr bwMode="auto">
          <a:xfrm>
            <a:off x="152400" y="1219200"/>
            <a:ext cx="1600200" cy="366713"/>
          </a:xfrm>
          <a:prstGeom prst="rect">
            <a:avLst/>
          </a:prstGeom>
          <a:noFill/>
          <a:ln>
            <a:noFill/>
          </a:ln>
          <a:effectLst/>
          <a:extLst>
            <a:ext uri="{909E8E84-426E-40dd-AFC4-6F175D3DCCD1}">
              <a14:hiddenFill xmlns="" xmlns:a14="http://schemas.microsoft.com/office/drawing/2010/main">
                <a:blipFill dpi="0" rotWithShape="1">
                  <a:blip r:embed="rId5"/>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smtClean="0">
                <a:effectLst>
                  <a:outerShdw blurRad="38100" dist="38100" dir="2700000" algn="tl">
                    <a:srgbClr val="DDDDDD"/>
                  </a:outerShdw>
                </a:effectLst>
                <a:latin typeface="Batang" charset="0"/>
                <a:cs typeface="+mn-cs"/>
              </a:rPr>
              <a:t>CONTINUED</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6098"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First &amp; Second Derivative Rules</a:t>
            </a:r>
          </a:p>
        </p:txBody>
      </p:sp>
      <p:sp>
        <p:nvSpPr>
          <p:cNvPr id="516099" name="Text Box 3" descr="Blue tissue paper"/>
          <p:cNvSpPr txBox="1">
            <a:spLocks noChangeArrowheads="1"/>
          </p:cNvSpPr>
          <p:nvPr/>
        </p:nvSpPr>
        <p:spPr bwMode="auto">
          <a:xfrm>
            <a:off x="152400" y="1066800"/>
            <a:ext cx="1447800" cy="366713"/>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dirty="0" smtClean="0">
                <a:effectLst>
                  <a:outerShdw blurRad="38100" dist="38100" dir="2700000" algn="tl">
                    <a:srgbClr val="DDDDDD"/>
                  </a:outerShdw>
                </a:effectLst>
                <a:latin typeface="Batang" charset="0"/>
                <a:cs typeface="+mn-cs"/>
              </a:rPr>
              <a:t>EXAMPLE</a:t>
            </a:r>
          </a:p>
        </p:txBody>
      </p:sp>
      <p:sp>
        <p:nvSpPr>
          <p:cNvPr id="516100" name="Text Box 4" descr="Blue tissue paper"/>
          <p:cNvSpPr txBox="1">
            <a:spLocks noChangeArrowheads="1"/>
          </p:cNvSpPr>
          <p:nvPr/>
        </p:nvSpPr>
        <p:spPr bwMode="auto">
          <a:xfrm>
            <a:off x="609600" y="1524000"/>
            <a:ext cx="8305800" cy="7016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Looking at the graphs of            and            for </a:t>
            </a:r>
            <a:r>
              <a:rPr lang="en-US" sz="2000" i="1" smtClean="0">
                <a:latin typeface="Times New Roman" charset="0"/>
                <a:cs typeface="+mn-cs"/>
              </a:rPr>
              <a:t>x</a:t>
            </a:r>
            <a:r>
              <a:rPr lang="en-US" sz="2000" smtClean="0">
                <a:latin typeface="Times New Roman" charset="0"/>
                <a:cs typeface="+mn-cs"/>
              </a:rPr>
              <a:t> close to 10, explain why the graph of  </a:t>
            </a:r>
            <a:r>
              <a:rPr lang="en-US" sz="2000" i="1" smtClean="0">
                <a:latin typeface="Times New Roman" charset="0"/>
                <a:cs typeface="+mn-cs"/>
              </a:rPr>
              <a:t>f</a:t>
            </a:r>
            <a:r>
              <a:rPr lang="en-US" sz="1000" smtClean="0">
                <a:latin typeface="Times New Roman" charset="0"/>
                <a:cs typeface="+mn-cs"/>
              </a:rPr>
              <a:t> </a:t>
            </a:r>
            <a:r>
              <a:rPr lang="en-US" sz="2000" smtClean="0">
                <a:latin typeface="Times New Roman" charset="0"/>
                <a:cs typeface="+mn-cs"/>
              </a:rPr>
              <a:t>(</a:t>
            </a:r>
            <a:r>
              <a:rPr lang="en-US" sz="2000" i="1" smtClean="0">
                <a:latin typeface="Times New Roman" charset="0"/>
                <a:cs typeface="+mn-cs"/>
              </a:rPr>
              <a:t>x</a:t>
            </a:r>
            <a:r>
              <a:rPr lang="en-US" sz="2000" smtClean="0">
                <a:latin typeface="Times New Roman" charset="0"/>
                <a:cs typeface="+mn-cs"/>
              </a:rPr>
              <a:t>) has a relative minimum at </a:t>
            </a:r>
            <a:r>
              <a:rPr lang="en-US" sz="2000" i="1" smtClean="0">
                <a:latin typeface="Times New Roman" charset="0"/>
                <a:cs typeface="+mn-cs"/>
              </a:rPr>
              <a:t>x</a:t>
            </a:r>
            <a:r>
              <a:rPr lang="en-US" sz="2000" smtClean="0">
                <a:latin typeface="Times New Roman" charset="0"/>
                <a:cs typeface="+mn-cs"/>
              </a:rPr>
              <a:t> = 10.</a:t>
            </a:r>
          </a:p>
        </p:txBody>
      </p:sp>
      <p:sp>
        <p:nvSpPr>
          <p:cNvPr id="516101" name="Text Box 5"/>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graphicFrame>
        <p:nvGraphicFramePr>
          <p:cNvPr id="39941" name="Object 7"/>
          <p:cNvGraphicFramePr>
            <a:graphicFrameLocks noChangeAspect="1"/>
          </p:cNvGraphicFramePr>
          <p:nvPr/>
        </p:nvGraphicFramePr>
        <p:xfrm>
          <a:off x="4419600" y="1584325"/>
          <a:ext cx="565150" cy="320675"/>
        </p:xfrm>
        <a:graphic>
          <a:graphicData uri="http://schemas.openxmlformats.org/presentationml/2006/ole">
            <mc:AlternateContent xmlns:mc="http://schemas.openxmlformats.org/markup-compatibility/2006">
              <mc:Choice xmlns:v="urn:schemas-microsoft-com:vml" Requires="v">
                <p:oleObj spid="_x0000_s39971" name="Equation" r:id="rId4" imgW="380835" imgH="215806" progId="Equation.3">
                  <p:embed/>
                </p:oleObj>
              </mc:Choice>
              <mc:Fallback>
                <p:oleObj name="Equation" r:id="rId4" imgW="380835" imgH="215806"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1584325"/>
                        <a:ext cx="565150" cy="3206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9942" name="Object 8"/>
          <p:cNvGraphicFramePr>
            <a:graphicFrameLocks noChangeAspect="1"/>
          </p:cNvGraphicFramePr>
          <p:nvPr/>
        </p:nvGraphicFramePr>
        <p:xfrm>
          <a:off x="3317875" y="1584325"/>
          <a:ext cx="525463" cy="320675"/>
        </p:xfrm>
        <a:graphic>
          <a:graphicData uri="http://schemas.openxmlformats.org/presentationml/2006/ole">
            <mc:AlternateContent xmlns:mc="http://schemas.openxmlformats.org/markup-compatibility/2006">
              <mc:Choice xmlns:v="urn:schemas-microsoft-com:vml" Requires="v">
                <p:oleObj spid="_x0000_s39972" name="Equation" r:id="rId6" imgW="355292" imgH="215713" progId="Equation.3">
                  <p:embed/>
                </p:oleObj>
              </mc:Choice>
              <mc:Fallback>
                <p:oleObj name="Equation" r:id="rId6" imgW="355292" imgH="215713"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7875" y="1584325"/>
                        <a:ext cx="525463" cy="3206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33562" y="2514600"/>
            <a:ext cx="5476875" cy="3711949"/>
          </a:xfrm>
          <a:prstGeom prst="rect">
            <a:avLst/>
          </a:prstGeom>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7122"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First &amp; Second Derivative Rules</a:t>
            </a:r>
          </a:p>
        </p:txBody>
      </p:sp>
      <p:sp>
        <p:nvSpPr>
          <p:cNvPr id="517123" name="Text Box 3" descr="Blue tissue paper"/>
          <p:cNvSpPr txBox="1">
            <a:spLocks noChangeArrowheads="1"/>
          </p:cNvSpPr>
          <p:nvPr/>
        </p:nvSpPr>
        <p:spPr bwMode="auto">
          <a:xfrm>
            <a:off x="152400" y="1676400"/>
            <a:ext cx="1524000" cy="366713"/>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smtClean="0">
                <a:effectLst>
                  <a:outerShdw blurRad="38100" dist="38100" dir="2700000" algn="tl">
                    <a:srgbClr val="DDDDDD"/>
                  </a:outerShdw>
                </a:effectLst>
                <a:latin typeface="Batang" charset="0"/>
                <a:cs typeface="+mn-cs"/>
              </a:rPr>
              <a:t>SOLUTION</a:t>
            </a:r>
          </a:p>
        </p:txBody>
      </p:sp>
      <p:sp>
        <p:nvSpPr>
          <p:cNvPr id="517124" name="Text Box 4" descr="Blue tissue paper"/>
          <p:cNvSpPr txBox="1">
            <a:spLocks noChangeArrowheads="1"/>
          </p:cNvSpPr>
          <p:nvPr/>
        </p:nvSpPr>
        <p:spPr bwMode="auto">
          <a:xfrm>
            <a:off x="609600" y="2133600"/>
            <a:ext cx="8305800" cy="22256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At </a:t>
            </a:r>
            <a:r>
              <a:rPr lang="en-US" sz="2000" i="1" smtClean="0">
                <a:latin typeface="Times New Roman" charset="0"/>
                <a:cs typeface="+mn-cs"/>
              </a:rPr>
              <a:t>x</a:t>
            </a:r>
            <a:r>
              <a:rPr lang="en-US" sz="2000" smtClean="0">
                <a:latin typeface="Times New Roman" charset="0"/>
                <a:cs typeface="+mn-cs"/>
              </a:rPr>
              <a:t> = 10 the first derivative has a value of 0.  Therefore, the slope of  </a:t>
            </a:r>
            <a:r>
              <a:rPr lang="en-US" sz="2000" i="1" smtClean="0">
                <a:latin typeface="Times New Roman" charset="0"/>
                <a:cs typeface="+mn-cs"/>
              </a:rPr>
              <a:t>f</a:t>
            </a:r>
            <a:r>
              <a:rPr lang="en-US" sz="1000" smtClean="0">
                <a:latin typeface="Times New Roman" charset="0"/>
                <a:cs typeface="+mn-cs"/>
              </a:rPr>
              <a:t> </a:t>
            </a:r>
            <a:r>
              <a:rPr lang="en-US" sz="2000" smtClean="0">
                <a:latin typeface="Times New Roman" charset="0"/>
                <a:cs typeface="+mn-cs"/>
              </a:rPr>
              <a:t>(</a:t>
            </a:r>
            <a:r>
              <a:rPr lang="en-US" sz="2000" i="1" smtClean="0">
                <a:latin typeface="Times New Roman" charset="0"/>
                <a:cs typeface="+mn-cs"/>
              </a:rPr>
              <a:t>x</a:t>
            </a:r>
            <a:r>
              <a:rPr lang="en-US" sz="2000" smtClean="0">
                <a:latin typeface="Times New Roman" charset="0"/>
                <a:cs typeface="+mn-cs"/>
              </a:rPr>
              <a:t>) at    </a:t>
            </a:r>
            <a:r>
              <a:rPr lang="en-US" sz="2000" i="1" smtClean="0">
                <a:latin typeface="Times New Roman" charset="0"/>
                <a:cs typeface="+mn-cs"/>
              </a:rPr>
              <a:t>x</a:t>
            </a:r>
            <a:r>
              <a:rPr lang="en-US" sz="2000" smtClean="0">
                <a:latin typeface="Times New Roman" charset="0"/>
                <a:cs typeface="+mn-cs"/>
              </a:rPr>
              <a:t> = 10 is 0.  This suggests that either a relative minimum or relative maximum exists on the function  </a:t>
            </a:r>
            <a:r>
              <a:rPr lang="en-US" sz="2000" i="1" smtClean="0">
                <a:latin typeface="Times New Roman" charset="0"/>
                <a:cs typeface="+mn-cs"/>
              </a:rPr>
              <a:t>f</a:t>
            </a:r>
            <a:r>
              <a:rPr lang="en-US" sz="1000" smtClean="0">
                <a:latin typeface="Times New Roman" charset="0"/>
                <a:cs typeface="+mn-cs"/>
              </a:rPr>
              <a:t> </a:t>
            </a:r>
            <a:r>
              <a:rPr lang="en-US" sz="2000" smtClean="0">
                <a:latin typeface="Times New Roman" charset="0"/>
                <a:cs typeface="+mn-cs"/>
              </a:rPr>
              <a:t>(</a:t>
            </a:r>
            <a:r>
              <a:rPr lang="en-US" sz="2000" i="1" smtClean="0">
                <a:latin typeface="Times New Roman" charset="0"/>
                <a:cs typeface="+mn-cs"/>
              </a:rPr>
              <a:t>x</a:t>
            </a:r>
            <a:r>
              <a:rPr lang="en-US" sz="2000" smtClean="0">
                <a:latin typeface="Times New Roman" charset="0"/>
                <a:cs typeface="+mn-cs"/>
              </a:rPr>
              <a:t>) at </a:t>
            </a:r>
            <a:r>
              <a:rPr lang="en-US" sz="2000" i="1" smtClean="0">
                <a:latin typeface="Times New Roman" charset="0"/>
                <a:cs typeface="+mn-cs"/>
              </a:rPr>
              <a:t>x</a:t>
            </a:r>
            <a:r>
              <a:rPr lang="en-US" sz="2000" smtClean="0">
                <a:latin typeface="Times New Roman" charset="0"/>
                <a:cs typeface="+mn-cs"/>
              </a:rPr>
              <a:t> = 10.  To determine which it is, we will look at the second derivative.  At </a:t>
            </a:r>
            <a:r>
              <a:rPr lang="en-US" sz="2000" i="1" smtClean="0">
                <a:latin typeface="Times New Roman" charset="0"/>
                <a:cs typeface="+mn-cs"/>
              </a:rPr>
              <a:t>x</a:t>
            </a:r>
            <a:r>
              <a:rPr lang="en-US" sz="2000" smtClean="0">
                <a:latin typeface="Times New Roman" charset="0"/>
                <a:cs typeface="+mn-cs"/>
              </a:rPr>
              <a:t> = 10, the second derivative is above the </a:t>
            </a:r>
            <a:r>
              <a:rPr lang="en-US" sz="2000" i="1" smtClean="0">
                <a:latin typeface="Times New Roman" charset="0"/>
                <a:cs typeface="+mn-cs"/>
              </a:rPr>
              <a:t>x</a:t>
            </a:r>
            <a:r>
              <a:rPr lang="en-US" sz="2000" smtClean="0">
                <a:latin typeface="Times New Roman" charset="0"/>
                <a:cs typeface="+mn-cs"/>
              </a:rPr>
              <a:t>-axis, suggesting that the second derivative is positive when </a:t>
            </a:r>
            <a:r>
              <a:rPr lang="en-US" sz="2000" i="1" smtClean="0">
                <a:latin typeface="Times New Roman" charset="0"/>
                <a:cs typeface="+mn-cs"/>
              </a:rPr>
              <a:t>x</a:t>
            </a:r>
            <a:r>
              <a:rPr lang="en-US" sz="2000" smtClean="0">
                <a:latin typeface="Times New Roman" charset="0"/>
                <a:cs typeface="+mn-cs"/>
              </a:rPr>
              <a:t> = 10.  Therefore,  </a:t>
            </a:r>
            <a:r>
              <a:rPr lang="en-US" sz="2000" i="1" smtClean="0">
                <a:latin typeface="Times New Roman" charset="0"/>
                <a:cs typeface="+mn-cs"/>
              </a:rPr>
              <a:t>f</a:t>
            </a:r>
            <a:r>
              <a:rPr lang="en-US" sz="1000" smtClean="0">
                <a:latin typeface="Times New Roman" charset="0"/>
                <a:cs typeface="+mn-cs"/>
              </a:rPr>
              <a:t> </a:t>
            </a:r>
            <a:r>
              <a:rPr lang="en-US" sz="2000" smtClean="0">
                <a:latin typeface="Times New Roman" charset="0"/>
                <a:cs typeface="+mn-cs"/>
              </a:rPr>
              <a:t>(</a:t>
            </a:r>
            <a:r>
              <a:rPr lang="en-US" sz="2000" i="1" smtClean="0">
                <a:latin typeface="Times New Roman" charset="0"/>
                <a:cs typeface="+mn-cs"/>
              </a:rPr>
              <a:t>x</a:t>
            </a:r>
            <a:r>
              <a:rPr lang="en-US" sz="2000" smtClean="0">
                <a:latin typeface="Times New Roman" charset="0"/>
                <a:cs typeface="+mn-cs"/>
              </a:rPr>
              <a:t>) is concave up when </a:t>
            </a:r>
            <a:r>
              <a:rPr lang="en-US" sz="2000" i="1" smtClean="0">
                <a:latin typeface="Times New Roman" charset="0"/>
                <a:cs typeface="+mn-cs"/>
              </a:rPr>
              <a:t>x</a:t>
            </a:r>
            <a:r>
              <a:rPr lang="en-US" sz="2000" smtClean="0">
                <a:latin typeface="Times New Roman" charset="0"/>
                <a:cs typeface="+mn-cs"/>
              </a:rPr>
              <a:t> = 10.  Since at </a:t>
            </a:r>
            <a:r>
              <a:rPr lang="en-US" sz="2000" i="1" smtClean="0">
                <a:latin typeface="Times New Roman" charset="0"/>
                <a:cs typeface="+mn-cs"/>
              </a:rPr>
              <a:t>x</a:t>
            </a:r>
            <a:r>
              <a:rPr lang="en-US" sz="2000" smtClean="0">
                <a:latin typeface="Times New Roman" charset="0"/>
                <a:cs typeface="+mn-cs"/>
              </a:rPr>
              <a:t> = 10,  </a:t>
            </a:r>
            <a:r>
              <a:rPr lang="en-US" sz="2000" i="1" smtClean="0">
                <a:latin typeface="Times New Roman" charset="0"/>
                <a:cs typeface="+mn-cs"/>
              </a:rPr>
              <a:t>f</a:t>
            </a:r>
            <a:r>
              <a:rPr lang="en-US" sz="1000" smtClean="0">
                <a:latin typeface="Times New Roman" charset="0"/>
                <a:cs typeface="+mn-cs"/>
              </a:rPr>
              <a:t> </a:t>
            </a:r>
            <a:r>
              <a:rPr lang="en-US" sz="2000" smtClean="0">
                <a:latin typeface="Times New Roman" charset="0"/>
                <a:cs typeface="+mn-cs"/>
              </a:rPr>
              <a:t>(</a:t>
            </a:r>
            <a:r>
              <a:rPr lang="en-US" sz="2000" i="1" smtClean="0">
                <a:latin typeface="Times New Roman" charset="0"/>
                <a:cs typeface="+mn-cs"/>
              </a:rPr>
              <a:t>x</a:t>
            </a:r>
            <a:r>
              <a:rPr lang="en-US" sz="2000" smtClean="0">
                <a:latin typeface="Times New Roman" charset="0"/>
                <a:cs typeface="+mn-cs"/>
              </a:rPr>
              <a:t>) has slope 0 and is concave up, this means that the  </a:t>
            </a:r>
            <a:r>
              <a:rPr lang="en-US" sz="2000" i="1" smtClean="0">
                <a:latin typeface="Times New Roman" charset="0"/>
                <a:cs typeface="+mn-cs"/>
              </a:rPr>
              <a:t>f</a:t>
            </a:r>
            <a:r>
              <a:rPr lang="en-US" sz="1000" smtClean="0">
                <a:latin typeface="Times New Roman" charset="0"/>
                <a:cs typeface="+mn-cs"/>
              </a:rPr>
              <a:t> </a:t>
            </a:r>
            <a:r>
              <a:rPr lang="en-US" sz="2000" smtClean="0">
                <a:latin typeface="Times New Roman" charset="0"/>
                <a:cs typeface="+mn-cs"/>
              </a:rPr>
              <a:t>(</a:t>
            </a:r>
            <a:r>
              <a:rPr lang="en-US" sz="2000" i="1" smtClean="0">
                <a:latin typeface="Times New Roman" charset="0"/>
                <a:cs typeface="+mn-cs"/>
              </a:rPr>
              <a:t>x</a:t>
            </a:r>
            <a:r>
              <a:rPr lang="en-US" sz="2000" smtClean="0">
                <a:latin typeface="Times New Roman" charset="0"/>
                <a:cs typeface="+mn-cs"/>
              </a:rPr>
              <a:t>) has a relative minimum at </a:t>
            </a:r>
            <a:r>
              <a:rPr lang="en-US" sz="2000" i="1" smtClean="0">
                <a:latin typeface="Times New Roman" charset="0"/>
                <a:cs typeface="+mn-cs"/>
              </a:rPr>
              <a:t>x</a:t>
            </a:r>
            <a:r>
              <a:rPr lang="en-US" sz="2000" smtClean="0">
                <a:latin typeface="Times New Roman" charset="0"/>
                <a:cs typeface="+mn-cs"/>
              </a:rPr>
              <a:t> = 10.</a:t>
            </a:r>
          </a:p>
        </p:txBody>
      </p:sp>
      <p:sp>
        <p:nvSpPr>
          <p:cNvPr id="517125" name="Text Box 5"/>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17127" name="Text Box 7" descr="Blue tissue paper"/>
          <p:cNvSpPr txBox="1">
            <a:spLocks noChangeArrowheads="1"/>
          </p:cNvSpPr>
          <p:nvPr/>
        </p:nvSpPr>
        <p:spPr bwMode="auto">
          <a:xfrm>
            <a:off x="152400" y="1219200"/>
            <a:ext cx="1600200" cy="366713"/>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smtClean="0">
                <a:effectLst>
                  <a:outerShdw blurRad="38100" dist="38100" dir="2700000" algn="tl">
                    <a:srgbClr val="DDDDDD"/>
                  </a:outerShdw>
                </a:effectLst>
                <a:latin typeface="Batang" charset="0"/>
                <a:cs typeface="+mn-cs"/>
              </a:rPr>
              <a:t>CONTINUED</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8146"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First &amp; Second Derivative Rules</a:t>
            </a:r>
          </a:p>
        </p:txBody>
      </p:sp>
      <p:sp>
        <p:nvSpPr>
          <p:cNvPr id="518147" name="Text Box 3" descr="Blue tissue paper"/>
          <p:cNvSpPr txBox="1">
            <a:spLocks noChangeArrowheads="1"/>
          </p:cNvSpPr>
          <p:nvPr/>
        </p:nvSpPr>
        <p:spPr bwMode="auto">
          <a:xfrm>
            <a:off x="152400" y="1066800"/>
            <a:ext cx="1447800" cy="366713"/>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smtClean="0">
                <a:effectLst>
                  <a:outerShdw blurRad="38100" dist="38100" dir="2700000" algn="tl">
                    <a:srgbClr val="DDDDDD"/>
                  </a:outerShdw>
                </a:effectLst>
                <a:latin typeface="Batang" charset="0"/>
                <a:cs typeface="+mn-cs"/>
              </a:rPr>
              <a:t>EXAMPLE</a:t>
            </a:r>
          </a:p>
        </p:txBody>
      </p:sp>
      <p:sp>
        <p:nvSpPr>
          <p:cNvPr id="518148" name="Text Box 4" descr="Blue tissue paper"/>
          <p:cNvSpPr txBox="1">
            <a:spLocks noChangeArrowheads="1"/>
          </p:cNvSpPr>
          <p:nvPr/>
        </p:nvSpPr>
        <p:spPr bwMode="auto">
          <a:xfrm>
            <a:off x="685800" y="1600200"/>
            <a:ext cx="3429000" cy="274638"/>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mtClean="0">
              <a:latin typeface="BankGothic Md BT" charset="0"/>
              <a:cs typeface="+mn-cs"/>
            </a:endParaRPr>
          </a:p>
        </p:txBody>
      </p:sp>
      <p:sp>
        <p:nvSpPr>
          <p:cNvPr id="518149" name="Text Box 5" descr="Blue tissue paper"/>
          <p:cNvSpPr txBox="1">
            <a:spLocks noChangeArrowheads="1"/>
          </p:cNvSpPr>
          <p:nvPr/>
        </p:nvSpPr>
        <p:spPr bwMode="auto">
          <a:xfrm>
            <a:off x="609600" y="1524000"/>
            <a:ext cx="8305800" cy="10064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After a drug is taken orally, the amount of the drug in the bloodstream after </a:t>
            </a:r>
            <a:r>
              <a:rPr lang="en-US" sz="2000" i="1" smtClean="0">
                <a:latin typeface="Times New Roman" charset="0"/>
                <a:cs typeface="+mn-cs"/>
              </a:rPr>
              <a:t>t</a:t>
            </a:r>
            <a:r>
              <a:rPr lang="en-US" sz="2000" smtClean="0">
                <a:latin typeface="Times New Roman" charset="0"/>
                <a:cs typeface="+mn-cs"/>
              </a:rPr>
              <a:t> hours is  </a:t>
            </a:r>
            <a:r>
              <a:rPr lang="en-US" sz="2000" i="1" smtClean="0">
                <a:latin typeface="Times New Roman" charset="0"/>
                <a:cs typeface="+mn-cs"/>
              </a:rPr>
              <a:t>f</a:t>
            </a:r>
            <a:r>
              <a:rPr lang="en-US" sz="1000" smtClean="0">
                <a:latin typeface="Times New Roman" charset="0"/>
                <a:cs typeface="+mn-cs"/>
              </a:rPr>
              <a:t> </a:t>
            </a:r>
            <a:r>
              <a:rPr lang="en-US" sz="2000" smtClean="0">
                <a:latin typeface="Times New Roman" charset="0"/>
                <a:cs typeface="+mn-cs"/>
              </a:rPr>
              <a:t>(</a:t>
            </a:r>
            <a:r>
              <a:rPr lang="en-US" sz="2000" i="1" smtClean="0">
                <a:latin typeface="Times New Roman" charset="0"/>
                <a:cs typeface="+mn-cs"/>
              </a:rPr>
              <a:t>t</a:t>
            </a:r>
            <a:r>
              <a:rPr lang="en-US" sz="2000" smtClean="0">
                <a:latin typeface="Times New Roman" charset="0"/>
                <a:cs typeface="+mn-cs"/>
              </a:rPr>
              <a:t>) units.  The figure below shows partial graphs of the first and second derivatives of the function.</a:t>
            </a:r>
          </a:p>
        </p:txBody>
      </p:sp>
      <p:sp>
        <p:nvSpPr>
          <p:cNvPr id="518150" name="Text Box 6"/>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2733674"/>
            <a:ext cx="3279753" cy="3667126"/>
          </a:xfrm>
          <a:prstGeom prst="rect">
            <a:avLst/>
          </a:prstGeom>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9170"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First &amp; Second Derivative Rules</a:t>
            </a:r>
          </a:p>
        </p:txBody>
      </p:sp>
      <p:sp>
        <p:nvSpPr>
          <p:cNvPr id="519171" name="Text Box 3" descr="Blue tissue paper"/>
          <p:cNvSpPr txBox="1">
            <a:spLocks noChangeArrowheads="1"/>
          </p:cNvSpPr>
          <p:nvPr/>
        </p:nvSpPr>
        <p:spPr bwMode="auto">
          <a:xfrm>
            <a:off x="685800" y="1600200"/>
            <a:ext cx="3429000" cy="274638"/>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mtClean="0">
              <a:latin typeface="BankGothic Md BT" charset="0"/>
              <a:cs typeface="+mn-cs"/>
            </a:endParaRPr>
          </a:p>
        </p:txBody>
      </p:sp>
      <p:sp>
        <p:nvSpPr>
          <p:cNvPr id="519172" name="Text Box 4" descr="Blue tissue paper"/>
          <p:cNvSpPr txBox="1">
            <a:spLocks noChangeArrowheads="1"/>
          </p:cNvSpPr>
          <p:nvPr/>
        </p:nvSpPr>
        <p:spPr bwMode="auto">
          <a:xfrm>
            <a:off x="609600" y="1584325"/>
            <a:ext cx="7848600" cy="7016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(a) Is the amount of the drug in the bloodstream increasing or decreasing at       </a:t>
            </a:r>
            <a:r>
              <a:rPr lang="en-US" sz="2000" i="1" smtClean="0">
                <a:latin typeface="Times New Roman" charset="0"/>
                <a:cs typeface="+mn-cs"/>
              </a:rPr>
              <a:t>t</a:t>
            </a:r>
            <a:r>
              <a:rPr lang="en-US" sz="2000" smtClean="0">
                <a:latin typeface="Times New Roman" charset="0"/>
                <a:cs typeface="+mn-cs"/>
              </a:rPr>
              <a:t> = 5?</a:t>
            </a:r>
          </a:p>
        </p:txBody>
      </p:sp>
      <p:sp>
        <p:nvSpPr>
          <p:cNvPr id="519173" name="Text Box 5"/>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19175" name="Text Box 7" descr="Blue tissue paper"/>
          <p:cNvSpPr txBox="1">
            <a:spLocks noChangeArrowheads="1"/>
          </p:cNvSpPr>
          <p:nvPr/>
        </p:nvSpPr>
        <p:spPr bwMode="auto">
          <a:xfrm>
            <a:off x="152400" y="1219200"/>
            <a:ext cx="1600200" cy="366713"/>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smtClean="0">
                <a:effectLst>
                  <a:outerShdw blurRad="38100" dist="38100" dir="2700000" algn="tl">
                    <a:srgbClr val="DDDDDD"/>
                  </a:outerShdw>
                </a:effectLst>
                <a:latin typeface="Batang" charset="0"/>
                <a:cs typeface="+mn-cs"/>
              </a:rPr>
              <a:t>CONTINUED</a:t>
            </a:r>
          </a:p>
        </p:txBody>
      </p:sp>
      <p:sp>
        <p:nvSpPr>
          <p:cNvPr id="519176" name="Text Box 8" descr="Blue tissue paper"/>
          <p:cNvSpPr txBox="1">
            <a:spLocks noChangeArrowheads="1"/>
          </p:cNvSpPr>
          <p:nvPr/>
        </p:nvSpPr>
        <p:spPr bwMode="auto">
          <a:xfrm>
            <a:off x="609600" y="2270125"/>
            <a:ext cx="64008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(b) Is the graph of  </a:t>
            </a:r>
            <a:r>
              <a:rPr lang="en-US" sz="2000" i="1" smtClean="0">
                <a:latin typeface="Times New Roman" charset="0"/>
                <a:cs typeface="+mn-cs"/>
              </a:rPr>
              <a:t>f</a:t>
            </a:r>
            <a:r>
              <a:rPr lang="en-US" sz="1000" smtClean="0">
                <a:latin typeface="Times New Roman" charset="0"/>
                <a:cs typeface="+mn-cs"/>
              </a:rPr>
              <a:t> </a:t>
            </a:r>
            <a:r>
              <a:rPr lang="en-US" sz="2000" smtClean="0">
                <a:latin typeface="Times New Roman" charset="0"/>
                <a:cs typeface="+mn-cs"/>
              </a:rPr>
              <a:t>(</a:t>
            </a:r>
            <a:r>
              <a:rPr lang="en-US" sz="2000" i="1" smtClean="0">
                <a:latin typeface="Times New Roman" charset="0"/>
                <a:cs typeface="+mn-cs"/>
              </a:rPr>
              <a:t>t</a:t>
            </a:r>
            <a:r>
              <a:rPr lang="en-US" sz="2000" smtClean="0">
                <a:latin typeface="Times New Roman" charset="0"/>
                <a:cs typeface="+mn-cs"/>
              </a:rPr>
              <a:t>) concave up or concave down at </a:t>
            </a:r>
            <a:r>
              <a:rPr lang="en-US" sz="2000" i="1" smtClean="0">
                <a:latin typeface="Times New Roman" charset="0"/>
                <a:cs typeface="+mn-cs"/>
              </a:rPr>
              <a:t>t</a:t>
            </a:r>
            <a:r>
              <a:rPr lang="en-US" sz="2000" smtClean="0">
                <a:latin typeface="Times New Roman" charset="0"/>
                <a:cs typeface="+mn-cs"/>
              </a:rPr>
              <a:t> = 5?</a:t>
            </a:r>
          </a:p>
        </p:txBody>
      </p:sp>
      <p:sp>
        <p:nvSpPr>
          <p:cNvPr id="519177" name="Text Box 9" descr="Blue tissue paper"/>
          <p:cNvSpPr txBox="1">
            <a:spLocks noChangeArrowheads="1"/>
          </p:cNvSpPr>
          <p:nvPr/>
        </p:nvSpPr>
        <p:spPr bwMode="auto">
          <a:xfrm>
            <a:off x="609600" y="2727325"/>
            <a:ext cx="77724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(c) When is the level of the drug in the bloodstream decreasing the fastest?</a:t>
            </a:r>
          </a:p>
        </p:txBody>
      </p:sp>
      <p:sp>
        <p:nvSpPr>
          <p:cNvPr id="519178" name="Text Box 10" descr="Blue tissue paper"/>
          <p:cNvSpPr txBox="1">
            <a:spLocks noChangeArrowheads="1"/>
          </p:cNvSpPr>
          <p:nvPr/>
        </p:nvSpPr>
        <p:spPr bwMode="auto">
          <a:xfrm>
            <a:off x="152400" y="3290888"/>
            <a:ext cx="1524000" cy="366712"/>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smtClean="0">
                <a:effectLst>
                  <a:outerShdw blurRad="38100" dist="38100" dir="2700000" algn="tl">
                    <a:srgbClr val="DDDDDD"/>
                  </a:outerShdw>
                </a:effectLst>
                <a:latin typeface="Batang" charset="0"/>
                <a:cs typeface="+mn-cs"/>
              </a:rPr>
              <a:t>SOLUTION</a:t>
            </a:r>
          </a:p>
        </p:txBody>
      </p:sp>
      <p:sp>
        <p:nvSpPr>
          <p:cNvPr id="519179" name="Text Box 11" descr="Blue tissue paper"/>
          <p:cNvSpPr txBox="1">
            <a:spLocks noChangeArrowheads="1"/>
          </p:cNvSpPr>
          <p:nvPr/>
        </p:nvSpPr>
        <p:spPr bwMode="auto">
          <a:xfrm>
            <a:off x="609600" y="3717925"/>
            <a:ext cx="7848600" cy="23780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(a) To determine whether the amount of the drug in the bloodstream is increasing or decreasing at </a:t>
            </a:r>
            <a:r>
              <a:rPr lang="en-US" sz="2000" i="1" smtClean="0">
                <a:latin typeface="Times New Roman" charset="0"/>
                <a:cs typeface="+mn-cs"/>
              </a:rPr>
              <a:t>t</a:t>
            </a:r>
            <a:r>
              <a:rPr lang="en-US" sz="2000" smtClean="0">
                <a:latin typeface="Times New Roman" charset="0"/>
                <a:cs typeface="+mn-cs"/>
              </a:rPr>
              <a:t> = 5, we will need to consider the graph of the first derivative since the first derivative of a function tells how the function is increasing or decreasing.</a:t>
            </a:r>
          </a:p>
          <a:p>
            <a:pPr>
              <a:spcBef>
                <a:spcPct val="50000"/>
              </a:spcBef>
              <a:defRPr/>
            </a:pPr>
            <a:r>
              <a:rPr lang="en-US" sz="2000" smtClean="0">
                <a:latin typeface="Times New Roman" charset="0"/>
                <a:cs typeface="+mn-cs"/>
              </a:rPr>
              <a:t>At </a:t>
            </a:r>
            <a:r>
              <a:rPr lang="en-US" sz="2000" i="1" smtClean="0">
                <a:latin typeface="Times New Roman" charset="0"/>
                <a:cs typeface="+mn-cs"/>
              </a:rPr>
              <a:t>t</a:t>
            </a:r>
            <a:r>
              <a:rPr lang="en-US" sz="2000" smtClean="0">
                <a:latin typeface="Times New Roman" charset="0"/>
                <a:cs typeface="+mn-cs"/>
              </a:rPr>
              <a:t> = 5 the value of the first derivative is -4.  Therefore, the value of the first derivative is negative at </a:t>
            </a:r>
            <a:r>
              <a:rPr lang="en-US" sz="2000" i="1" smtClean="0">
                <a:latin typeface="Times New Roman" charset="0"/>
                <a:cs typeface="+mn-cs"/>
              </a:rPr>
              <a:t>t</a:t>
            </a:r>
            <a:r>
              <a:rPr lang="en-US" sz="2000" smtClean="0">
                <a:latin typeface="Times New Roman" charset="0"/>
                <a:cs typeface="+mn-cs"/>
              </a:rPr>
              <a:t> = 5.  Therefore, the function is decreasing at </a:t>
            </a:r>
            <a:r>
              <a:rPr lang="en-US" sz="2000" i="1" smtClean="0">
                <a:latin typeface="Times New Roman" charset="0"/>
                <a:cs typeface="+mn-cs"/>
              </a:rPr>
              <a:t>t</a:t>
            </a:r>
            <a:r>
              <a:rPr lang="en-US" sz="2000" smtClean="0">
                <a:latin typeface="Times New Roman" charset="0"/>
                <a:cs typeface="+mn-cs"/>
              </a:rPr>
              <a:t> = 5.</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19179"/>
                                        </p:tgtEl>
                                        <p:attrNameLst>
                                          <p:attrName>style.visibility</p:attrName>
                                        </p:attrNameLst>
                                      </p:cBhvr>
                                      <p:to>
                                        <p:strVal val="visible"/>
                                      </p:to>
                                    </p:set>
                                    <p:anim calcmode="lin" valueType="num">
                                      <p:cBhvr>
                                        <p:cTn id="7" dur="500" fill="hold"/>
                                        <p:tgtEl>
                                          <p:spTgt spid="519179"/>
                                        </p:tgtEl>
                                        <p:attrNameLst>
                                          <p:attrName>ppt_w</p:attrName>
                                        </p:attrNameLst>
                                      </p:cBhvr>
                                      <p:tavLst>
                                        <p:tav tm="0">
                                          <p:val>
                                            <p:strVal val="#ppt_w*0.05"/>
                                          </p:val>
                                        </p:tav>
                                        <p:tav tm="100000">
                                          <p:val>
                                            <p:strVal val="#ppt_w"/>
                                          </p:val>
                                        </p:tav>
                                      </p:tavLst>
                                    </p:anim>
                                    <p:anim calcmode="lin" valueType="num">
                                      <p:cBhvr>
                                        <p:cTn id="8" dur="500" fill="hold"/>
                                        <p:tgtEl>
                                          <p:spTgt spid="519179"/>
                                        </p:tgtEl>
                                        <p:attrNameLst>
                                          <p:attrName>ppt_h</p:attrName>
                                        </p:attrNameLst>
                                      </p:cBhvr>
                                      <p:tavLst>
                                        <p:tav tm="0">
                                          <p:val>
                                            <p:strVal val="#ppt_h"/>
                                          </p:val>
                                        </p:tav>
                                        <p:tav tm="100000">
                                          <p:val>
                                            <p:strVal val="#ppt_h"/>
                                          </p:val>
                                        </p:tav>
                                      </p:tavLst>
                                    </p:anim>
                                    <p:anim calcmode="lin" valueType="num">
                                      <p:cBhvr>
                                        <p:cTn id="9" dur="500" fill="hold"/>
                                        <p:tgtEl>
                                          <p:spTgt spid="519179"/>
                                        </p:tgtEl>
                                        <p:attrNameLst>
                                          <p:attrName>ppt_x</p:attrName>
                                        </p:attrNameLst>
                                      </p:cBhvr>
                                      <p:tavLst>
                                        <p:tav tm="0">
                                          <p:val>
                                            <p:strVal val="#ppt_x-.2"/>
                                          </p:val>
                                        </p:tav>
                                        <p:tav tm="100000">
                                          <p:val>
                                            <p:strVal val="#ppt_x"/>
                                          </p:val>
                                        </p:tav>
                                      </p:tavLst>
                                    </p:anim>
                                    <p:anim calcmode="lin" valueType="num">
                                      <p:cBhvr>
                                        <p:cTn id="10" dur="500" fill="hold"/>
                                        <p:tgtEl>
                                          <p:spTgt spid="519179"/>
                                        </p:tgtEl>
                                        <p:attrNameLst>
                                          <p:attrName>ppt_y</p:attrName>
                                        </p:attrNameLst>
                                      </p:cBhvr>
                                      <p:tavLst>
                                        <p:tav tm="0">
                                          <p:val>
                                            <p:strVal val="#ppt_y"/>
                                          </p:val>
                                        </p:tav>
                                        <p:tav tm="100000">
                                          <p:val>
                                            <p:strVal val="#ppt_y"/>
                                          </p:val>
                                        </p:tav>
                                      </p:tavLst>
                                    </p:anim>
                                    <p:animEffect transition="in" filter="fade">
                                      <p:cBhvr>
                                        <p:cTn id="11" dur="500"/>
                                        <p:tgtEl>
                                          <p:spTgt spid="519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9179"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0194"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First &amp; Second Derivative Rules</a:t>
            </a:r>
          </a:p>
        </p:txBody>
      </p:sp>
      <p:sp>
        <p:nvSpPr>
          <p:cNvPr id="520195" name="Text Box 3" descr="Blue tissue paper"/>
          <p:cNvSpPr txBox="1">
            <a:spLocks noChangeArrowheads="1"/>
          </p:cNvSpPr>
          <p:nvPr/>
        </p:nvSpPr>
        <p:spPr bwMode="auto">
          <a:xfrm>
            <a:off x="685800" y="1600200"/>
            <a:ext cx="3429000" cy="274638"/>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mtClean="0">
              <a:latin typeface="BankGothic Md BT" charset="0"/>
              <a:cs typeface="+mn-cs"/>
            </a:endParaRPr>
          </a:p>
        </p:txBody>
      </p:sp>
      <p:sp>
        <p:nvSpPr>
          <p:cNvPr id="520196"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20198" name="Text Box 6" descr="Blue tissue paper"/>
          <p:cNvSpPr txBox="1">
            <a:spLocks noChangeArrowheads="1"/>
          </p:cNvSpPr>
          <p:nvPr/>
        </p:nvSpPr>
        <p:spPr bwMode="auto">
          <a:xfrm>
            <a:off x="152400" y="1219200"/>
            <a:ext cx="1600200" cy="366713"/>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smtClean="0">
                <a:effectLst>
                  <a:outerShdw blurRad="38100" dist="38100" dir="2700000" algn="tl">
                    <a:srgbClr val="DDDDDD"/>
                  </a:outerShdw>
                </a:effectLst>
                <a:latin typeface="Batang" charset="0"/>
                <a:cs typeface="+mn-cs"/>
              </a:rPr>
              <a:t>CONTINUED</a:t>
            </a:r>
          </a:p>
        </p:txBody>
      </p:sp>
      <p:sp>
        <p:nvSpPr>
          <p:cNvPr id="520199" name="Text Box 7" descr="Blue tissue paper"/>
          <p:cNvSpPr txBox="1">
            <a:spLocks noChangeArrowheads="1"/>
          </p:cNvSpPr>
          <p:nvPr/>
        </p:nvSpPr>
        <p:spPr bwMode="auto">
          <a:xfrm>
            <a:off x="609600" y="1660525"/>
            <a:ext cx="8305800" cy="16160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(b) To determine whether the graph of  </a:t>
            </a:r>
            <a:r>
              <a:rPr lang="en-US" sz="2000" i="1" smtClean="0">
                <a:latin typeface="Times New Roman" charset="0"/>
                <a:cs typeface="+mn-cs"/>
              </a:rPr>
              <a:t>f</a:t>
            </a:r>
            <a:r>
              <a:rPr lang="en-US" sz="1000" smtClean="0">
                <a:latin typeface="Times New Roman" charset="0"/>
                <a:cs typeface="+mn-cs"/>
              </a:rPr>
              <a:t> </a:t>
            </a:r>
            <a:r>
              <a:rPr lang="en-US" sz="2000" smtClean="0">
                <a:latin typeface="Times New Roman" charset="0"/>
                <a:cs typeface="+mn-cs"/>
              </a:rPr>
              <a:t>(</a:t>
            </a:r>
            <a:r>
              <a:rPr lang="en-US" sz="2000" i="1" smtClean="0">
                <a:latin typeface="Times New Roman" charset="0"/>
                <a:cs typeface="+mn-cs"/>
              </a:rPr>
              <a:t>t</a:t>
            </a:r>
            <a:r>
              <a:rPr lang="en-US" sz="2000" smtClean="0">
                <a:latin typeface="Times New Roman" charset="0"/>
                <a:cs typeface="+mn-cs"/>
              </a:rPr>
              <a:t>) is concave up or concave down at    </a:t>
            </a:r>
            <a:r>
              <a:rPr lang="en-US" sz="2000" i="1" smtClean="0">
                <a:latin typeface="Times New Roman" charset="0"/>
                <a:cs typeface="+mn-cs"/>
              </a:rPr>
              <a:t>t</a:t>
            </a:r>
            <a:r>
              <a:rPr lang="en-US" sz="2000" smtClean="0">
                <a:latin typeface="Times New Roman" charset="0"/>
                <a:cs typeface="+mn-cs"/>
              </a:rPr>
              <a:t> = 5, we will need to consider the graph of the second derivative at </a:t>
            </a:r>
            <a:r>
              <a:rPr lang="en-US" sz="2000" i="1" smtClean="0">
                <a:latin typeface="Times New Roman" charset="0"/>
                <a:cs typeface="+mn-cs"/>
              </a:rPr>
              <a:t>t</a:t>
            </a:r>
            <a:r>
              <a:rPr lang="en-US" sz="2000" smtClean="0">
                <a:latin typeface="Times New Roman" charset="0"/>
                <a:cs typeface="+mn-cs"/>
              </a:rPr>
              <a:t> = 5.  At     </a:t>
            </a:r>
            <a:r>
              <a:rPr lang="en-US" sz="2000" i="1" smtClean="0">
                <a:latin typeface="Times New Roman" charset="0"/>
                <a:cs typeface="+mn-cs"/>
              </a:rPr>
              <a:t>t</a:t>
            </a:r>
            <a:r>
              <a:rPr lang="en-US" sz="2000" smtClean="0">
                <a:latin typeface="Times New Roman" charset="0"/>
                <a:cs typeface="+mn-cs"/>
              </a:rPr>
              <a:t> = 5, the value of the second derivative is 0.5.  Therefore, the value of the second derivative is positive at </a:t>
            </a:r>
            <a:r>
              <a:rPr lang="en-US" sz="2000" i="1" smtClean="0">
                <a:latin typeface="Times New Roman" charset="0"/>
                <a:cs typeface="+mn-cs"/>
              </a:rPr>
              <a:t>t</a:t>
            </a:r>
            <a:r>
              <a:rPr lang="en-US" sz="2000" smtClean="0">
                <a:latin typeface="Times New Roman" charset="0"/>
                <a:cs typeface="+mn-cs"/>
              </a:rPr>
              <a:t> = 5.  Therefore, the function is concave up at   </a:t>
            </a:r>
            <a:r>
              <a:rPr lang="en-US" sz="2000" i="1" smtClean="0">
                <a:latin typeface="Times New Roman" charset="0"/>
                <a:cs typeface="+mn-cs"/>
              </a:rPr>
              <a:t>t</a:t>
            </a:r>
            <a:r>
              <a:rPr lang="en-US" sz="2000" smtClean="0">
                <a:latin typeface="Times New Roman" charset="0"/>
                <a:cs typeface="+mn-cs"/>
              </a:rPr>
              <a:t> = 5.</a:t>
            </a:r>
          </a:p>
        </p:txBody>
      </p:sp>
      <p:sp>
        <p:nvSpPr>
          <p:cNvPr id="520200" name="Text Box 8" descr="Blue tissue paper"/>
          <p:cNvSpPr txBox="1">
            <a:spLocks noChangeArrowheads="1"/>
          </p:cNvSpPr>
          <p:nvPr/>
        </p:nvSpPr>
        <p:spPr bwMode="auto">
          <a:xfrm>
            <a:off x="609600" y="3413125"/>
            <a:ext cx="8305800" cy="10064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(c) To determine when the level of the drug in the bloodstream is decreasing the fastest, we need to determine when the first derivative is the smallest.  This occurs when </a:t>
            </a:r>
            <a:r>
              <a:rPr lang="en-US" sz="2000" i="1" smtClean="0">
                <a:latin typeface="Times New Roman" charset="0"/>
                <a:cs typeface="+mn-cs"/>
              </a:rPr>
              <a:t>t</a:t>
            </a:r>
            <a:r>
              <a:rPr lang="en-US" sz="2000" smtClean="0">
                <a:latin typeface="Times New Roman" charset="0"/>
                <a:cs typeface="+mn-cs"/>
              </a:rPr>
              <a:t> = 4.</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20200"/>
                                        </p:tgtEl>
                                        <p:attrNameLst>
                                          <p:attrName>style.visibility</p:attrName>
                                        </p:attrNameLst>
                                      </p:cBhvr>
                                      <p:to>
                                        <p:strVal val="visible"/>
                                      </p:to>
                                    </p:set>
                                    <p:anim calcmode="lin" valueType="num">
                                      <p:cBhvr>
                                        <p:cTn id="7" dur="500" fill="hold"/>
                                        <p:tgtEl>
                                          <p:spTgt spid="520200"/>
                                        </p:tgtEl>
                                        <p:attrNameLst>
                                          <p:attrName>ppt_w</p:attrName>
                                        </p:attrNameLst>
                                      </p:cBhvr>
                                      <p:tavLst>
                                        <p:tav tm="0">
                                          <p:val>
                                            <p:strVal val="#ppt_w*0.05"/>
                                          </p:val>
                                        </p:tav>
                                        <p:tav tm="100000">
                                          <p:val>
                                            <p:strVal val="#ppt_w"/>
                                          </p:val>
                                        </p:tav>
                                      </p:tavLst>
                                    </p:anim>
                                    <p:anim calcmode="lin" valueType="num">
                                      <p:cBhvr>
                                        <p:cTn id="8" dur="500" fill="hold"/>
                                        <p:tgtEl>
                                          <p:spTgt spid="520200"/>
                                        </p:tgtEl>
                                        <p:attrNameLst>
                                          <p:attrName>ppt_h</p:attrName>
                                        </p:attrNameLst>
                                      </p:cBhvr>
                                      <p:tavLst>
                                        <p:tav tm="0">
                                          <p:val>
                                            <p:strVal val="#ppt_h"/>
                                          </p:val>
                                        </p:tav>
                                        <p:tav tm="100000">
                                          <p:val>
                                            <p:strVal val="#ppt_h"/>
                                          </p:val>
                                        </p:tav>
                                      </p:tavLst>
                                    </p:anim>
                                    <p:anim calcmode="lin" valueType="num">
                                      <p:cBhvr>
                                        <p:cTn id="9" dur="500" fill="hold"/>
                                        <p:tgtEl>
                                          <p:spTgt spid="520200"/>
                                        </p:tgtEl>
                                        <p:attrNameLst>
                                          <p:attrName>ppt_x</p:attrName>
                                        </p:attrNameLst>
                                      </p:cBhvr>
                                      <p:tavLst>
                                        <p:tav tm="0">
                                          <p:val>
                                            <p:strVal val="#ppt_x-.2"/>
                                          </p:val>
                                        </p:tav>
                                        <p:tav tm="100000">
                                          <p:val>
                                            <p:strVal val="#ppt_x"/>
                                          </p:val>
                                        </p:tav>
                                      </p:tavLst>
                                    </p:anim>
                                    <p:anim calcmode="lin" valueType="num">
                                      <p:cBhvr>
                                        <p:cTn id="10" dur="500" fill="hold"/>
                                        <p:tgtEl>
                                          <p:spTgt spid="520200"/>
                                        </p:tgtEl>
                                        <p:attrNameLst>
                                          <p:attrName>ppt_y</p:attrName>
                                        </p:attrNameLst>
                                      </p:cBhvr>
                                      <p:tavLst>
                                        <p:tav tm="0">
                                          <p:val>
                                            <p:strVal val="#ppt_y"/>
                                          </p:val>
                                        </p:tav>
                                        <p:tav tm="100000">
                                          <p:val>
                                            <p:strVal val="#ppt_y"/>
                                          </p:val>
                                        </p:tav>
                                      </p:tavLst>
                                    </p:anim>
                                    <p:animEffect transition="in" filter="fade">
                                      <p:cBhvr>
                                        <p:cTn id="11" dur="500"/>
                                        <p:tgtEl>
                                          <p:spTgt spid="520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20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0484" name="Rectangle 4"/>
          <p:cNvSpPr>
            <a:spLocks noChangeArrowheads="1"/>
          </p:cNvSpPr>
          <p:nvPr/>
        </p:nvSpPr>
        <p:spPr bwMode="auto">
          <a:xfrm>
            <a:off x="533400" y="1447800"/>
            <a:ext cx="15240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b="1">
                <a:latin typeface="+mj-lt"/>
                <a:cs typeface="+mn-cs"/>
              </a:rPr>
              <a:t>§ 2.1</a:t>
            </a:r>
          </a:p>
        </p:txBody>
      </p:sp>
      <p:sp>
        <p:nvSpPr>
          <p:cNvPr id="20485" name="Rectangle 5"/>
          <p:cNvSpPr>
            <a:spLocks noChangeArrowheads="1"/>
          </p:cNvSpPr>
          <p:nvPr/>
        </p:nvSpPr>
        <p:spPr bwMode="auto">
          <a:xfrm>
            <a:off x="533400" y="2514600"/>
            <a:ext cx="8305800" cy="1905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defRPr/>
            </a:pPr>
            <a:endParaRPr lang="en-US" sz="3200" dirty="0">
              <a:latin typeface="+mj-lt"/>
              <a:cs typeface="+mn-cs"/>
            </a:endParaRPr>
          </a:p>
          <a:p>
            <a:pPr marL="342900" indent="-342900">
              <a:defRPr/>
            </a:pPr>
            <a:r>
              <a:rPr lang="en-US" sz="3200" b="1" dirty="0">
                <a:latin typeface="+mj-lt"/>
                <a:cs typeface="+mn-cs"/>
              </a:rPr>
              <a:t>Describing Graphs of Functions</a:t>
            </a:r>
          </a:p>
        </p:txBody>
      </p:sp>
      <p:sp>
        <p:nvSpPr>
          <p:cNvPr id="20488" name="Text Box 8"/>
          <p:cNvSpPr txBox="1">
            <a:spLocks noChangeArrowheads="1"/>
          </p:cNvSpPr>
          <p:nvPr/>
        </p:nvSpPr>
        <p:spPr bwMode="auto">
          <a:xfrm>
            <a:off x="0" y="528638"/>
            <a:ext cx="9144000" cy="385762"/>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521218" name="Rectangle 2"/>
          <p:cNvSpPr>
            <a:spLocks noChangeArrowheads="1"/>
          </p:cNvSpPr>
          <p:nvPr/>
        </p:nvSpPr>
        <p:spPr bwMode="auto">
          <a:xfrm>
            <a:off x="533400" y="1447800"/>
            <a:ext cx="15240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b="1">
                <a:latin typeface="+mj-lt"/>
                <a:cs typeface="+mn-cs"/>
              </a:rPr>
              <a:t>§ 2.3</a:t>
            </a:r>
          </a:p>
        </p:txBody>
      </p:sp>
      <p:sp>
        <p:nvSpPr>
          <p:cNvPr id="521219" name="Rectangle 3"/>
          <p:cNvSpPr>
            <a:spLocks noChangeArrowheads="1"/>
          </p:cNvSpPr>
          <p:nvPr/>
        </p:nvSpPr>
        <p:spPr bwMode="auto">
          <a:xfrm>
            <a:off x="533400" y="2514600"/>
            <a:ext cx="8305800" cy="1905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3200" dirty="0">
              <a:latin typeface="+mj-lt"/>
              <a:cs typeface="+mn-cs"/>
            </a:endParaRPr>
          </a:p>
          <a:p>
            <a:pPr>
              <a:defRPr/>
            </a:pPr>
            <a:r>
              <a:rPr lang="en-US" sz="3200" b="1" dirty="0">
                <a:latin typeface="+mj-lt"/>
                <a:cs typeface="+mn-cs"/>
              </a:rPr>
              <a:t>The First- and Second-Derivative Tests and Curve Sketching</a:t>
            </a:r>
          </a:p>
        </p:txBody>
      </p:sp>
      <p:sp>
        <p:nvSpPr>
          <p:cNvPr id="521220" name="Text Box 4"/>
          <p:cNvSpPr txBox="1">
            <a:spLocks noChangeArrowheads="1"/>
          </p:cNvSpPr>
          <p:nvPr/>
        </p:nvSpPr>
        <p:spPr bwMode="auto">
          <a:xfrm>
            <a:off x="0" y="528638"/>
            <a:ext cx="9144000" cy="385762"/>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bg>
      <p:bgPr>
        <a:solidFill>
          <a:srgbClr val="FFFFCC"/>
        </a:solidFill>
        <a:effectLst/>
      </p:bgPr>
    </p:bg>
    <p:spTree>
      <p:nvGrpSpPr>
        <p:cNvPr id="1" name=""/>
        <p:cNvGrpSpPr/>
        <p:nvPr/>
      </p:nvGrpSpPr>
      <p:grpSpPr>
        <a:xfrm>
          <a:off x="0" y="0"/>
          <a:ext cx="0" cy="0"/>
          <a:chOff x="0" y="0"/>
          <a:chExt cx="0" cy="0"/>
        </a:xfrm>
      </p:grpSpPr>
      <p:sp>
        <p:nvSpPr>
          <p:cNvPr id="522242" name="Text Box 2" descr="Blue tissue paper"/>
          <p:cNvSpPr txBox="1">
            <a:spLocks noChangeArrowheads="1"/>
          </p:cNvSpPr>
          <p:nvPr/>
        </p:nvSpPr>
        <p:spPr bwMode="auto">
          <a:xfrm>
            <a:off x="1447800" y="2895600"/>
            <a:ext cx="6705600" cy="1803400"/>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buSzPct val="50000"/>
              <a:buFont typeface="Wingdings" charset="0"/>
              <a:buChar char="q"/>
              <a:defRPr/>
            </a:pPr>
            <a:r>
              <a:rPr lang="en-US" sz="1600" dirty="0" smtClean="0">
                <a:latin typeface="Arial" panose="020B0604020202020204" pitchFamily="34" charset="0"/>
                <a:cs typeface="Arial" panose="020B0604020202020204" pitchFamily="34" charset="0"/>
              </a:rPr>
              <a:t>Curve Sketching</a:t>
            </a:r>
          </a:p>
          <a:p>
            <a:pPr>
              <a:spcBef>
                <a:spcPct val="50000"/>
              </a:spcBef>
              <a:buSzPct val="50000"/>
              <a:buFont typeface="Wingdings" charset="0"/>
              <a:buChar char="q"/>
              <a:defRPr/>
            </a:pPr>
            <a:r>
              <a:rPr lang="en-US" sz="1600" dirty="0" smtClean="0">
                <a:latin typeface="Arial" panose="020B0604020202020204" pitchFamily="34" charset="0"/>
                <a:cs typeface="Arial" panose="020B0604020202020204" pitchFamily="34" charset="0"/>
              </a:rPr>
              <a:t>Critical Values</a:t>
            </a:r>
          </a:p>
          <a:p>
            <a:pPr>
              <a:spcBef>
                <a:spcPct val="50000"/>
              </a:spcBef>
              <a:buSzPct val="50000"/>
              <a:buFont typeface="Wingdings" charset="0"/>
              <a:buChar char="q"/>
              <a:defRPr/>
            </a:pPr>
            <a:r>
              <a:rPr lang="en-US" sz="1600" dirty="0" smtClean="0">
                <a:latin typeface="Arial" panose="020B0604020202020204" pitchFamily="34" charset="0"/>
                <a:cs typeface="Arial" panose="020B0604020202020204" pitchFamily="34" charset="0"/>
              </a:rPr>
              <a:t>The First Derivative Test</a:t>
            </a:r>
          </a:p>
          <a:p>
            <a:pPr>
              <a:spcBef>
                <a:spcPct val="50000"/>
              </a:spcBef>
              <a:buSzPct val="50000"/>
              <a:buFont typeface="Wingdings" charset="0"/>
              <a:buChar char="q"/>
              <a:defRPr/>
            </a:pPr>
            <a:r>
              <a:rPr lang="en-US" sz="1600" dirty="0" smtClean="0">
                <a:latin typeface="Arial" panose="020B0604020202020204" pitchFamily="34" charset="0"/>
                <a:cs typeface="Arial" panose="020B0604020202020204" pitchFamily="34" charset="0"/>
              </a:rPr>
              <a:t>The Second Derivative Test</a:t>
            </a:r>
          </a:p>
          <a:p>
            <a:pPr>
              <a:spcBef>
                <a:spcPct val="50000"/>
              </a:spcBef>
              <a:buSzPct val="50000"/>
              <a:buFont typeface="Wingdings" charset="0"/>
              <a:buChar char="q"/>
              <a:defRPr/>
            </a:pPr>
            <a:r>
              <a:rPr lang="en-US" sz="1600" dirty="0" smtClean="0">
                <a:latin typeface="Arial" panose="020B0604020202020204" pitchFamily="34" charset="0"/>
                <a:cs typeface="Arial" panose="020B0604020202020204" pitchFamily="34" charset="0"/>
              </a:rPr>
              <a:t>Test for Inflection Points</a:t>
            </a:r>
          </a:p>
        </p:txBody>
      </p:sp>
      <p:sp>
        <p:nvSpPr>
          <p:cNvPr id="522243" name="Rectangle 3"/>
          <p:cNvSpPr>
            <a:spLocks noGrp="1" noChangeArrowheads="1"/>
          </p:cNvSpPr>
          <p:nvPr>
            <p:ph type="title"/>
          </p:nvPr>
        </p:nvSpPr>
        <p:spPr>
          <a:xfrm>
            <a:off x="1443038" y="1371600"/>
            <a:ext cx="4348162" cy="1143000"/>
          </a:xfrm>
        </p:spPr>
        <p:txBody>
          <a:bodyPr/>
          <a:lstStyle/>
          <a:p>
            <a:pPr algn="l" eaLnBrk="1" hangingPunct="1">
              <a:defRPr/>
            </a:pPr>
            <a:r>
              <a:rPr lang="en-US" b="1" smtClean="0">
                <a:cs typeface="+mj-cs"/>
              </a:rPr>
              <a:t>Section Outline</a:t>
            </a:r>
          </a:p>
        </p:txBody>
      </p:sp>
      <p:sp>
        <p:nvSpPr>
          <p:cNvPr id="522244" name="Text Box 4"/>
          <p:cNvSpPr txBox="1">
            <a:spLocks noChangeArrowheads="1"/>
          </p:cNvSpPr>
          <p:nvPr/>
        </p:nvSpPr>
        <p:spPr bwMode="auto">
          <a:xfrm>
            <a:off x="0" y="528638"/>
            <a:ext cx="9144000" cy="385762"/>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3266"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Curve Sketching</a:t>
            </a:r>
          </a:p>
        </p:txBody>
      </p:sp>
      <p:sp>
        <p:nvSpPr>
          <p:cNvPr id="523267" name="Text Box 3"/>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23269" name="Text Box 5" descr="Blue tissue paper"/>
          <p:cNvSpPr txBox="1">
            <a:spLocks noChangeArrowheads="1"/>
          </p:cNvSpPr>
          <p:nvPr/>
        </p:nvSpPr>
        <p:spPr bwMode="auto">
          <a:xfrm>
            <a:off x="609600" y="1965325"/>
            <a:ext cx="3733800"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1) Starting with  </a:t>
            </a:r>
            <a:r>
              <a:rPr lang="en-US" sz="2000" i="1" smtClean="0">
                <a:latin typeface="Times New Roman" charset="0"/>
                <a:cs typeface="+mn-cs"/>
              </a:rPr>
              <a:t>f</a:t>
            </a:r>
            <a:r>
              <a:rPr lang="en-US" sz="1000" smtClean="0">
                <a:latin typeface="Times New Roman" charset="0"/>
                <a:cs typeface="+mn-cs"/>
              </a:rPr>
              <a:t> </a:t>
            </a:r>
            <a:r>
              <a:rPr lang="en-US" sz="2000" smtClean="0">
                <a:latin typeface="Times New Roman" charset="0"/>
                <a:cs typeface="+mn-cs"/>
              </a:rPr>
              <a:t>(</a:t>
            </a:r>
            <a:r>
              <a:rPr lang="en-US" sz="2000" i="1" smtClean="0">
                <a:latin typeface="Times New Roman" charset="0"/>
                <a:cs typeface="+mn-cs"/>
              </a:rPr>
              <a:t>x</a:t>
            </a:r>
            <a:r>
              <a:rPr lang="en-US" sz="2000" smtClean="0">
                <a:latin typeface="Times New Roman" charset="0"/>
                <a:cs typeface="+mn-cs"/>
              </a:rPr>
              <a:t>), we compute </a:t>
            </a:r>
          </a:p>
        </p:txBody>
      </p:sp>
      <p:graphicFrame>
        <p:nvGraphicFramePr>
          <p:cNvPr id="47108" name="Object 6"/>
          <p:cNvGraphicFramePr>
            <a:graphicFrameLocks noChangeAspect="1"/>
          </p:cNvGraphicFramePr>
          <p:nvPr/>
        </p:nvGraphicFramePr>
        <p:xfrm>
          <a:off x="4214813" y="2041525"/>
          <a:ext cx="1576387" cy="320675"/>
        </p:xfrm>
        <a:graphic>
          <a:graphicData uri="http://schemas.openxmlformats.org/presentationml/2006/ole">
            <mc:AlternateContent xmlns:mc="http://schemas.openxmlformats.org/markup-compatibility/2006">
              <mc:Choice xmlns:v="urn:schemas-microsoft-com:vml" Requires="v">
                <p:oleObj spid="_x0000_s47126" name="Equation" r:id="rId4" imgW="1066337" imgH="215806" progId="Equation.3">
                  <p:embed/>
                </p:oleObj>
              </mc:Choice>
              <mc:Fallback>
                <p:oleObj name="Equation" r:id="rId4" imgW="1066337" imgH="215806"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4813" y="2041525"/>
                        <a:ext cx="1576387" cy="3206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23271" name="Text Box 7" descr="Blue tissue paper"/>
          <p:cNvSpPr txBox="1">
            <a:spLocks noChangeArrowheads="1"/>
          </p:cNvSpPr>
          <p:nvPr/>
        </p:nvSpPr>
        <p:spPr bwMode="auto">
          <a:xfrm>
            <a:off x="609600" y="2574925"/>
            <a:ext cx="8229600" cy="7016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2) Next, we locate all relative maximum and relative minimum points and make a partial sketch.</a:t>
            </a:r>
          </a:p>
        </p:txBody>
      </p:sp>
      <p:sp>
        <p:nvSpPr>
          <p:cNvPr id="523272" name="Text Box 8" descr="Blue tissue paper"/>
          <p:cNvSpPr txBox="1">
            <a:spLocks noChangeArrowheads="1"/>
          </p:cNvSpPr>
          <p:nvPr/>
        </p:nvSpPr>
        <p:spPr bwMode="auto">
          <a:xfrm>
            <a:off x="609600" y="3581400"/>
            <a:ext cx="6858000"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3) We study the concavity of  </a:t>
            </a:r>
            <a:r>
              <a:rPr lang="en-US" sz="2000" i="1" smtClean="0">
                <a:latin typeface="Times New Roman" charset="0"/>
                <a:cs typeface="+mn-cs"/>
              </a:rPr>
              <a:t>f</a:t>
            </a:r>
            <a:r>
              <a:rPr lang="en-US" sz="1000" smtClean="0">
                <a:latin typeface="Times New Roman" charset="0"/>
                <a:cs typeface="+mn-cs"/>
              </a:rPr>
              <a:t> </a:t>
            </a:r>
            <a:r>
              <a:rPr lang="en-US" sz="2000" smtClean="0">
                <a:latin typeface="Times New Roman" charset="0"/>
                <a:cs typeface="+mn-cs"/>
              </a:rPr>
              <a:t>(</a:t>
            </a:r>
            <a:r>
              <a:rPr lang="en-US" sz="2000" i="1" smtClean="0">
                <a:latin typeface="Times New Roman" charset="0"/>
                <a:cs typeface="+mn-cs"/>
              </a:rPr>
              <a:t>x</a:t>
            </a:r>
            <a:r>
              <a:rPr lang="en-US" sz="2000" smtClean="0">
                <a:latin typeface="Times New Roman" charset="0"/>
                <a:cs typeface="+mn-cs"/>
              </a:rPr>
              <a:t>) and locate all inflection points.</a:t>
            </a:r>
          </a:p>
        </p:txBody>
      </p:sp>
      <p:sp>
        <p:nvSpPr>
          <p:cNvPr id="523273" name="Text Box 9" descr="Blue tissue paper"/>
          <p:cNvSpPr txBox="1">
            <a:spLocks noChangeArrowheads="1"/>
          </p:cNvSpPr>
          <p:nvPr/>
        </p:nvSpPr>
        <p:spPr bwMode="auto">
          <a:xfrm>
            <a:off x="609600" y="4251325"/>
            <a:ext cx="8305800" cy="7016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4) We consider other properties of the graph, such as the intercepts, and complete the sketch.</a:t>
            </a:r>
          </a:p>
        </p:txBody>
      </p:sp>
      <p:sp>
        <p:nvSpPr>
          <p:cNvPr id="523274" name="Text Box 10" descr="Blue tissue paper"/>
          <p:cNvSpPr txBox="1">
            <a:spLocks noChangeArrowheads="1"/>
          </p:cNvSpPr>
          <p:nvPr/>
        </p:nvSpPr>
        <p:spPr bwMode="auto">
          <a:xfrm>
            <a:off x="1828800" y="1219200"/>
            <a:ext cx="5562600" cy="457200"/>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400" b="1" smtClean="0">
                <a:latin typeface="Times New Roman" charset="0"/>
                <a:cs typeface="+mn-cs"/>
              </a:rPr>
              <a:t>A General Approach to Curve Sketching</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4290"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Critical Values</a:t>
            </a:r>
          </a:p>
        </p:txBody>
      </p:sp>
      <p:sp>
        <p:nvSpPr>
          <p:cNvPr id="524291" name="Text Box 3"/>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graphicFrame>
        <p:nvGraphicFramePr>
          <p:cNvPr id="524293" name="Group 5"/>
          <p:cNvGraphicFramePr>
            <a:graphicFrameLocks noGrp="1"/>
          </p:cNvGraphicFramePr>
          <p:nvPr>
            <p:ph sz="half" idx="1"/>
          </p:nvPr>
        </p:nvGraphicFramePr>
        <p:xfrm>
          <a:off x="914400" y="1295400"/>
          <a:ext cx="7315200" cy="4878388"/>
        </p:xfrm>
        <a:graphic>
          <a:graphicData uri="http://schemas.openxmlformats.org/drawingml/2006/table">
            <a:tbl>
              <a:tblPr/>
              <a:tblGrid>
                <a:gridCol w="2667000"/>
                <a:gridCol w="4648200"/>
              </a:tblGrid>
              <a:tr h="3962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charset="0"/>
                          <a:ea typeface="ＭＳ Ｐゴシック" charset="0"/>
                        </a:rPr>
                        <a:t>Definition</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charset="0"/>
                          <a:ea typeface="ＭＳ Ｐゴシック" charset="0"/>
                        </a:rPr>
                        <a:t>Example</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44820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a:ln>
                            <a:noFill/>
                          </a:ln>
                          <a:solidFill>
                            <a:schemeClr val="tx1"/>
                          </a:solidFill>
                          <a:effectLst/>
                          <a:latin typeface="Times New Roman" charset="0"/>
                          <a:ea typeface="ＭＳ Ｐゴシック" charset="0"/>
                        </a:rPr>
                        <a:t>Critical Values</a:t>
                      </a:r>
                      <a:r>
                        <a:rPr kumimoji="0" lang="en-US" sz="2000" b="0" i="0" u="none" strike="noStrike" cap="none" normalizeH="0" baseline="0">
                          <a:ln>
                            <a:noFill/>
                          </a:ln>
                          <a:solidFill>
                            <a:schemeClr val="tx1"/>
                          </a:solidFill>
                          <a:effectLst/>
                          <a:latin typeface="Times New Roman" charset="0"/>
                          <a:ea typeface="ＭＳ Ｐゴシック" charset="0"/>
                        </a:rPr>
                        <a:t>:  Given a function  </a:t>
                      </a:r>
                      <a:r>
                        <a:rPr kumimoji="0" lang="en-US" sz="2000" b="0" i="1" u="none" strike="noStrike" cap="none" normalizeH="0" baseline="0">
                          <a:ln>
                            <a:noFill/>
                          </a:ln>
                          <a:solidFill>
                            <a:schemeClr val="tx1"/>
                          </a:solidFill>
                          <a:effectLst/>
                          <a:latin typeface="Times New Roman" charset="0"/>
                          <a:ea typeface="ＭＳ Ｐゴシック" charset="0"/>
                        </a:rPr>
                        <a:t>f</a:t>
                      </a:r>
                      <a:r>
                        <a:rPr kumimoji="0" lang="en-US" sz="1000" b="0" i="0" u="none" strike="noStrike" cap="none" normalizeH="0" baseline="0">
                          <a:ln>
                            <a:noFill/>
                          </a:ln>
                          <a:solidFill>
                            <a:schemeClr val="tx1"/>
                          </a:solidFill>
                          <a:effectLst/>
                          <a:latin typeface="Times New Roman" charset="0"/>
                          <a:ea typeface="ＭＳ Ｐゴシック" charset="0"/>
                        </a:rPr>
                        <a:t> </a:t>
                      </a:r>
                      <a:r>
                        <a:rPr kumimoji="0" lang="en-US" sz="2000" b="0" i="0" u="none" strike="noStrike" cap="none" normalizeH="0" baseline="0">
                          <a:ln>
                            <a:noFill/>
                          </a:ln>
                          <a:solidFill>
                            <a:schemeClr val="tx1"/>
                          </a:solidFill>
                          <a:effectLst/>
                          <a:latin typeface="Times New Roman" charset="0"/>
                          <a:ea typeface="ＭＳ Ｐゴシック" charset="0"/>
                        </a:rPr>
                        <a:t>(</a:t>
                      </a:r>
                      <a:r>
                        <a:rPr kumimoji="0" lang="en-US" sz="2000" b="0" i="1" u="none" strike="noStrike" cap="none" normalizeH="0" baseline="0">
                          <a:ln>
                            <a:noFill/>
                          </a:ln>
                          <a:solidFill>
                            <a:schemeClr val="tx1"/>
                          </a:solidFill>
                          <a:effectLst/>
                          <a:latin typeface="Times New Roman" charset="0"/>
                          <a:ea typeface="ＭＳ Ｐゴシック" charset="0"/>
                        </a:rPr>
                        <a:t>x</a:t>
                      </a:r>
                      <a:r>
                        <a:rPr kumimoji="0" lang="en-US" sz="2000" b="0" i="0" u="none" strike="noStrike" cap="none" normalizeH="0" baseline="0">
                          <a:ln>
                            <a:noFill/>
                          </a:ln>
                          <a:solidFill>
                            <a:schemeClr val="tx1"/>
                          </a:solidFill>
                          <a:effectLst/>
                          <a:latin typeface="Times New Roman" charset="0"/>
                          <a:ea typeface="ＭＳ Ｐゴシック" charset="0"/>
                        </a:rPr>
                        <a:t>), a number </a:t>
                      </a:r>
                      <a:r>
                        <a:rPr kumimoji="0" lang="en-US" sz="2000" b="0" i="1" u="none" strike="noStrike" cap="none" normalizeH="0" baseline="0">
                          <a:ln>
                            <a:noFill/>
                          </a:ln>
                          <a:solidFill>
                            <a:schemeClr val="tx1"/>
                          </a:solidFill>
                          <a:effectLst/>
                          <a:latin typeface="Times New Roman" charset="0"/>
                          <a:ea typeface="ＭＳ Ｐゴシック" charset="0"/>
                        </a:rPr>
                        <a:t>a</a:t>
                      </a:r>
                      <a:r>
                        <a:rPr kumimoji="0" lang="en-US" sz="2000" b="0" i="0" u="none" strike="noStrike" cap="none" normalizeH="0" baseline="0">
                          <a:ln>
                            <a:noFill/>
                          </a:ln>
                          <a:solidFill>
                            <a:schemeClr val="tx1"/>
                          </a:solidFill>
                          <a:effectLst/>
                          <a:latin typeface="Times New Roman" charset="0"/>
                          <a:ea typeface="ＭＳ Ｐゴシック" charset="0"/>
                        </a:rPr>
                        <a:t> in the domain such that either               or           is undefined.</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rPr>
                        <a:t>For the function below, notice that the slope of the function is 0 at </a:t>
                      </a:r>
                      <a:r>
                        <a:rPr kumimoji="0" lang="en-US" sz="2000" b="0" i="1" u="none" strike="noStrike" cap="none" normalizeH="0" baseline="0">
                          <a:ln>
                            <a:noFill/>
                          </a:ln>
                          <a:solidFill>
                            <a:schemeClr val="tx1"/>
                          </a:solidFill>
                          <a:effectLst/>
                          <a:latin typeface="Times New Roman" charset="0"/>
                          <a:ea typeface="ＭＳ Ｐゴシック" charset="0"/>
                        </a:rPr>
                        <a:t>x</a:t>
                      </a:r>
                      <a:r>
                        <a:rPr kumimoji="0" lang="en-US" sz="2000" b="0" i="0" u="none" strike="noStrike" cap="none" normalizeH="0" baseline="0">
                          <a:ln>
                            <a:noFill/>
                          </a:ln>
                          <a:solidFill>
                            <a:schemeClr val="tx1"/>
                          </a:solidFill>
                          <a:effectLst/>
                          <a:latin typeface="Times New Roman" charset="0"/>
                          <a:ea typeface="ＭＳ Ｐゴシック" charset="0"/>
                        </a:rPr>
                        <a:t> = -2 and the slope is undefined at </a:t>
                      </a:r>
                      <a:r>
                        <a:rPr kumimoji="0" lang="en-US" sz="2000" b="0" i="1" u="none" strike="noStrike" cap="none" normalizeH="0" baseline="0">
                          <a:ln>
                            <a:noFill/>
                          </a:ln>
                          <a:solidFill>
                            <a:schemeClr val="tx1"/>
                          </a:solidFill>
                          <a:effectLst/>
                          <a:latin typeface="Times New Roman" charset="0"/>
                          <a:ea typeface="ＭＳ Ｐゴシック" charset="0"/>
                        </a:rPr>
                        <a:t>x</a:t>
                      </a:r>
                      <a:r>
                        <a:rPr kumimoji="0" lang="en-US" sz="2000" b="0" i="0" u="none" strike="noStrike" cap="none" normalizeH="0" baseline="0">
                          <a:ln>
                            <a:noFill/>
                          </a:ln>
                          <a:solidFill>
                            <a:schemeClr val="tx1"/>
                          </a:solidFill>
                          <a:effectLst/>
                          <a:latin typeface="Times New Roman" charset="0"/>
                          <a:ea typeface="ＭＳ Ｐゴシック" charset="0"/>
                        </a:rPr>
                        <a:t> = -0.4.  Also notice that the function has a relative minimum and a relative maximum at these points, respectively.</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8142" name="Object 16"/>
          <p:cNvGraphicFramePr>
            <a:graphicFrameLocks noChangeAspect="1"/>
          </p:cNvGraphicFramePr>
          <p:nvPr/>
        </p:nvGraphicFramePr>
        <p:xfrm>
          <a:off x="1279525" y="2971800"/>
          <a:ext cx="527050" cy="320675"/>
        </p:xfrm>
        <a:graphic>
          <a:graphicData uri="http://schemas.openxmlformats.org/presentationml/2006/ole">
            <mc:AlternateContent xmlns:mc="http://schemas.openxmlformats.org/markup-compatibility/2006">
              <mc:Choice xmlns:v="urn:schemas-microsoft-com:vml" Requires="v">
                <p:oleObj spid="_x0000_s48184" name="Equation" r:id="rId3" imgW="355292" imgH="215713" progId="Equation.3">
                  <p:embed/>
                </p:oleObj>
              </mc:Choice>
              <mc:Fallback>
                <p:oleObj name="Equation" r:id="rId3" imgW="355292" imgH="215713" progId="Equation.3">
                  <p:embed/>
                  <p:pic>
                    <p:nvPicPr>
                      <p:cNvPr id="0"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9525" y="2971800"/>
                        <a:ext cx="527050" cy="3206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8143" name="Object 17" descr="Blue tissue paper"/>
          <p:cNvGraphicFramePr>
            <a:graphicFrameLocks noChangeAspect="1"/>
          </p:cNvGraphicFramePr>
          <p:nvPr/>
        </p:nvGraphicFramePr>
        <p:xfrm>
          <a:off x="4114800" y="3571875"/>
          <a:ext cx="3686175" cy="2524125"/>
        </p:xfrm>
        <a:graphic>
          <a:graphicData uri="http://schemas.openxmlformats.org/presentationml/2006/ole">
            <mc:AlternateContent xmlns:mc="http://schemas.openxmlformats.org/markup-compatibility/2006">
              <mc:Choice xmlns:v="urn:schemas-microsoft-com:vml" Requires="v">
                <p:oleObj spid="_x0000_s48185" name="Chart" r:id="rId5" imgW="3695700" imgH="2540000" progId="Excel.Chart.8">
                  <p:embed/>
                </p:oleObj>
              </mc:Choice>
              <mc:Fallback>
                <p:oleObj name="Chart" r:id="rId5" imgW="3695700" imgH="2540000" progId="Excel.Chart.8">
                  <p:embed/>
                  <p:pic>
                    <p:nvPicPr>
                      <p:cNvPr id="0" name="Object 17" descr="Blue tissue pap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3571875"/>
                        <a:ext cx="3686175" cy="2524125"/>
                      </a:xfrm>
                      <a:prstGeom prst="rect">
                        <a:avLst/>
                      </a:prstGeom>
                      <a:noFill/>
                      <a:ln>
                        <a:noFill/>
                      </a:ln>
                      <a:effectLst/>
                      <a:extLst>
                        <a:ext uri="{909E8E84-426E-40dd-AFC4-6F175D3DCCD1}">
                          <a14:hiddenFill xmlns="" xmlns:a14="http://schemas.microsoft.com/office/drawing/2010/main">
                            <a:blipFill dpi="0" rotWithShape="1">
                              <a:blip r:embed="rId7"/>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48144" name="Object 18"/>
          <p:cNvGraphicFramePr>
            <a:graphicFrameLocks noChangeAspect="1"/>
          </p:cNvGraphicFramePr>
          <p:nvPr/>
        </p:nvGraphicFramePr>
        <p:xfrm>
          <a:off x="2622550" y="2667000"/>
          <a:ext cx="863600" cy="320675"/>
        </p:xfrm>
        <a:graphic>
          <a:graphicData uri="http://schemas.openxmlformats.org/presentationml/2006/ole">
            <mc:AlternateContent xmlns:mc="http://schemas.openxmlformats.org/markup-compatibility/2006">
              <mc:Choice xmlns:v="urn:schemas-microsoft-com:vml" Requires="v">
                <p:oleObj spid="_x0000_s48186" name="Equation" r:id="rId8" imgW="583693" imgH="215713" progId="Equation.3">
                  <p:embed/>
                </p:oleObj>
              </mc:Choice>
              <mc:Fallback>
                <p:oleObj name="Equation" r:id="rId8" imgW="583693" imgH="215713" progId="Equation.3">
                  <p:embed/>
                  <p:pic>
                    <p:nvPicPr>
                      <p:cNvPr id="0" name="Object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22550" y="2667000"/>
                        <a:ext cx="863600" cy="3206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24307" name="Freeform 19"/>
          <p:cNvSpPr>
            <a:spLocks/>
          </p:cNvSpPr>
          <p:nvPr/>
        </p:nvSpPr>
        <p:spPr bwMode="auto">
          <a:xfrm>
            <a:off x="4343400" y="4029075"/>
            <a:ext cx="1447800" cy="457200"/>
          </a:xfrm>
          <a:custGeom>
            <a:avLst/>
            <a:gdLst>
              <a:gd name="T0" fmla="*/ 0 w 912"/>
              <a:gd name="T1" fmla="*/ 0 h 288"/>
              <a:gd name="T2" fmla="*/ 144 w 912"/>
              <a:gd name="T3" fmla="*/ 192 h 288"/>
              <a:gd name="T4" fmla="*/ 528 w 912"/>
              <a:gd name="T5" fmla="*/ 288 h 288"/>
              <a:gd name="T6" fmla="*/ 768 w 912"/>
              <a:gd name="T7" fmla="*/ 192 h 288"/>
              <a:gd name="T8" fmla="*/ 912 w 912"/>
              <a:gd name="T9" fmla="*/ 0 h 288"/>
            </a:gdLst>
            <a:ahLst/>
            <a:cxnLst>
              <a:cxn ang="0">
                <a:pos x="T0" y="T1"/>
              </a:cxn>
              <a:cxn ang="0">
                <a:pos x="T2" y="T3"/>
              </a:cxn>
              <a:cxn ang="0">
                <a:pos x="T4" y="T5"/>
              </a:cxn>
              <a:cxn ang="0">
                <a:pos x="T6" y="T7"/>
              </a:cxn>
              <a:cxn ang="0">
                <a:pos x="T8" y="T9"/>
              </a:cxn>
            </a:cxnLst>
            <a:rect l="0" t="0" r="r" b="b"/>
            <a:pathLst>
              <a:path w="912" h="288">
                <a:moveTo>
                  <a:pt x="0" y="0"/>
                </a:moveTo>
                <a:cubicBezTo>
                  <a:pt x="28" y="72"/>
                  <a:pt x="56" y="144"/>
                  <a:pt x="144" y="192"/>
                </a:cubicBezTo>
                <a:cubicBezTo>
                  <a:pt x="232" y="240"/>
                  <a:pt x="424" y="288"/>
                  <a:pt x="528" y="288"/>
                </a:cubicBezTo>
                <a:cubicBezTo>
                  <a:pt x="632" y="288"/>
                  <a:pt x="704" y="240"/>
                  <a:pt x="768" y="192"/>
                </a:cubicBezTo>
                <a:cubicBezTo>
                  <a:pt x="832" y="144"/>
                  <a:pt x="872" y="72"/>
                  <a:pt x="912" y="0"/>
                </a:cubicBezTo>
              </a:path>
            </a:pathLst>
          </a:custGeom>
          <a:noFill/>
          <a:ln w="9525" cap="flat" cmpd="sng">
            <a:solidFill>
              <a:schemeClr val="tx1"/>
            </a:solidFill>
            <a:prstDash val="solid"/>
            <a:round/>
            <a:headEnd type="stealth" w="med" len="med"/>
            <a:tailEnd/>
          </a:ln>
          <a:effectLst/>
          <a:extLst>
            <a:ext uri="{909E8E84-426E-40dd-AFC4-6F175D3DCCD1}">
              <a14:hiddenFill xmlns="" xmlns:a14="http://schemas.microsoft.com/office/drawing/2010/main">
                <a:solidFill>
                  <a:srgbClr val="CCEC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pPr>
              <a:defRPr/>
            </a:pPr>
            <a:endParaRPr lang="en-US">
              <a:cs typeface="+mn-cs"/>
            </a:endParaRPr>
          </a:p>
        </p:txBody>
      </p:sp>
      <p:sp>
        <p:nvSpPr>
          <p:cNvPr id="524308" name="Line 20"/>
          <p:cNvSpPr>
            <a:spLocks noChangeShapeType="1"/>
          </p:cNvSpPr>
          <p:nvPr/>
        </p:nvSpPr>
        <p:spPr bwMode="auto">
          <a:xfrm>
            <a:off x="5791200" y="4029075"/>
            <a:ext cx="1828800" cy="1295400"/>
          </a:xfrm>
          <a:prstGeom prst="line">
            <a:avLst/>
          </a:prstGeom>
          <a:noFill/>
          <a:ln w="9525">
            <a:solidFill>
              <a:schemeClr val="tx1"/>
            </a:solidFill>
            <a:round/>
            <a:headEnd/>
            <a:tailEnd type="stealth"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5314"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First Derivative Test</a:t>
            </a:r>
          </a:p>
        </p:txBody>
      </p:sp>
      <p:sp>
        <p:nvSpPr>
          <p:cNvPr id="525315" name="Text Box 3"/>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3507386"/>
            <a:ext cx="3505200" cy="294298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 y="985838"/>
            <a:ext cx="7658100" cy="2479385"/>
          </a:xfrm>
          <a:prstGeom prst="rect">
            <a:avLst/>
          </a:prstGeom>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6338"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First Derivative Test</a:t>
            </a:r>
          </a:p>
        </p:txBody>
      </p:sp>
      <p:sp>
        <p:nvSpPr>
          <p:cNvPr id="526339" name="Text Box 3" descr="Blue tissue paper"/>
          <p:cNvSpPr txBox="1">
            <a:spLocks noChangeArrowheads="1"/>
          </p:cNvSpPr>
          <p:nvPr/>
        </p:nvSpPr>
        <p:spPr bwMode="auto">
          <a:xfrm>
            <a:off x="152400" y="1066800"/>
            <a:ext cx="1447800" cy="366713"/>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smtClean="0">
                <a:effectLst>
                  <a:outerShdw blurRad="38100" dist="38100" dir="2700000" algn="tl">
                    <a:srgbClr val="DDDDDD"/>
                  </a:outerShdw>
                </a:effectLst>
                <a:latin typeface="Batang" charset="0"/>
                <a:cs typeface="+mn-cs"/>
              </a:rPr>
              <a:t>EXAMPLE</a:t>
            </a:r>
          </a:p>
        </p:txBody>
      </p:sp>
      <p:sp>
        <p:nvSpPr>
          <p:cNvPr id="526340" name="Text Box 4" descr="Blue tissue paper"/>
          <p:cNvSpPr txBox="1">
            <a:spLocks noChangeArrowheads="1"/>
          </p:cNvSpPr>
          <p:nvPr/>
        </p:nvSpPr>
        <p:spPr bwMode="auto">
          <a:xfrm>
            <a:off x="152400" y="2057400"/>
            <a:ext cx="1524000" cy="366713"/>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smtClean="0">
                <a:effectLst>
                  <a:outerShdw blurRad="38100" dist="38100" dir="2700000" algn="tl">
                    <a:srgbClr val="DDDDDD"/>
                  </a:outerShdw>
                </a:effectLst>
                <a:latin typeface="Batang" charset="0"/>
                <a:cs typeface="+mn-cs"/>
              </a:rPr>
              <a:t>SOLUTION</a:t>
            </a:r>
          </a:p>
        </p:txBody>
      </p:sp>
      <p:sp>
        <p:nvSpPr>
          <p:cNvPr id="526341" name="Text Box 5" descr="Blue tissue paper"/>
          <p:cNvSpPr txBox="1">
            <a:spLocks noChangeArrowheads="1"/>
          </p:cNvSpPr>
          <p:nvPr/>
        </p:nvSpPr>
        <p:spPr bwMode="auto">
          <a:xfrm>
            <a:off x="609600" y="1524000"/>
            <a:ext cx="8305800"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Find the local maximum and minimum points of </a:t>
            </a:r>
          </a:p>
        </p:txBody>
      </p:sp>
      <p:sp>
        <p:nvSpPr>
          <p:cNvPr id="526342" name="Text Box 6"/>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26344" name="Text Box 8" descr="Blue tissue paper"/>
          <p:cNvSpPr txBox="1">
            <a:spLocks noChangeArrowheads="1"/>
          </p:cNvSpPr>
          <p:nvPr/>
        </p:nvSpPr>
        <p:spPr bwMode="auto">
          <a:xfrm>
            <a:off x="609600" y="2498725"/>
            <a:ext cx="5791200"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First we find the critical values and critical points of  </a:t>
            </a:r>
            <a:r>
              <a:rPr lang="en-US" sz="2000" i="1" smtClean="0">
                <a:latin typeface="Times New Roman" charset="0"/>
                <a:cs typeface="+mn-cs"/>
              </a:rPr>
              <a:t>f</a:t>
            </a:r>
            <a:r>
              <a:rPr lang="en-US" sz="2000" smtClean="0">
                <a:latin typeface="Times New Roman" charset="0"/>
                <a:cs typeface="+mn-cs"/>
              </a:rPr>
              <a:t>:</a:t>
            </a:r>
          </a:p>
        </p:txBody>
      </p:sp>
      <p:graphicFrame>
        <p:nvGraphicFramePr>
          <p:cNvPr id="50183" name="Object 9"/>
          <p:cNvGraphicFramePr>
            <a:graphicFrameLocks noChangeAspect="1"/>
          </p:cNvGraphicFramePr>
          <p:nvPr/>
        </p:nvGraphicFramePr>
        <p:xfrm>
          <a:off x="5721350" y="1462088"/>
          <a:ext cx="2389188" cy="584200"/>
        </p:xfrm>
        <a:graphic>
          <a:graphicData uri="http://schemas.openxmlformats.org/presentationml/2006/ole">
            <mc:AlternateContent xmlns:mc="http://schemas.openxmlformats.org/markup-compatibility/2006">
              <mc:Choice xmlns:v="urn:schemas-microsoft-com:vml" Requires="v">
                <p:oleObj spid="_x0000_s50252" name="Equation" r:id="rId4" imgW="1612900" imgH="393700" progId="Equation.3">
                  <p:embed/>
                </p:oleObj>
              </mc:Choice>
              <mc:Fallback>
                <p:oleObj name="Equation" r:id="rId4" imgW="1612900" imgH="393700" progId="Equation.3">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1350" y="1462088"/>
                        <a:ext cx="2389188" cy="584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26346" name="Object 10"/>
          <p:cNvGraphicFramePr>
            <a:graphicFrameLocks noChangeAspect="1"/>
          </p:cNvGraphicFramePr>
          <p:nvPr/>
        </p:nvGraphicFramePr>
        <p:xfrm>
          <a:off x="3067050" y="2971800"/>
          <a:ext cx="2351088" cy="584200"/>
        </p:xfrm>
        <a:graphic>
          <a:graphicData uri="http://schemas.openxmlformats.org/presentationml/2006/ole">
            <mc:AlternateContent xmlns:mc="http://schemas.openxmlformats.org/markup-compatibility/2006">
              <mc:Choice xmlns:v="urn:schemas-microsoft-com:vml" Requires="v">
                <p:oleObj spid="_x0000_s50253" name="Equation" r:id="rId6" imgW="1586811" imgH="393529" progId="Equation.3">
                  <p:embed/>
                </p:oleObj>
              </mc:Choice>
              <mc:Fallback>
                <p:oleObj name="Equation" r:id="rId6" imgW="1586811" imgH="393529" progId="Equation.3">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67050" y="2971800"/>
                        <a:ext cx="2351088" cy="584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26347" name="Object 11"/>
          <p:cNvGraphicFramePr>
            <a:graphicFrameLocks noChangeAspect="1"/>
          </p:cNvGraphicFramePr>
          <p:nvPr/>
        </p:nvGraphicFramePr>
        <p:xfrm>
          <a:off x="3579813" y="3581400"/>
          <a:ext cx="1373187" cy="301625"/>
        </p:xfrm>
        <a:graphic>
          <a:graphicData uri="http://schemas.openxmlformats.org/presentationml/2006/ole">
            <mc:AlternateContent xmlns:mc="http://schemas.openxmlformats.org/markup-compatibility/2006">
              <mc:Choice xmlns:v="urn:schemas-microsoft-com:vml" Requires="v">
                <p:oleObj spid="_x0000_s50254" name="Equation" r:id="rId8" imgW="926698" imgH="203112" progId="Equation.3">
                  <p:embed/>
                </p:oleObj>
              </mc:Choice>
              <mc:Fallback>
                <p:oleObj name="Equation" r:id="rId8" imgW="926698" imgH="203112" progId="Equation.3">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79813" y="3581400"/>
                        <a:ext cx="1373187" cy="3016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26348" name="Object 12"/>
          <p:cNvGraphicFramePr>
            <a:graphicFrameLocks noChangeAspect="1"/>
          </p:cNvGraphicFramePr>
          <p:nvPr/>
        </p:nvGraphicFramePr>
        <p:xfrm>
          <a:off x="3582988" y="3956050"/>
          <a:ext cx="1581150" cy="320675"/>
        </p:xfrm>
        <a:graphic>
          <a:graphicData uri="http://schemas.openxmlformats.org/presentationml/2006/ole">
            <mc:AlternateContent xmlns:mc="http://schemas.openxmlformats.org/markup-compatibility/2006">
              <mc:Choice xmlns:v="urn:schemas-microsoft-com:vml" Requires="v">
                <p:oleObj spid="_x0000_s50255" name="Equation" r:id="rId10" imgW="1066337" imgH="215806" progId="Equation.3">
                  <p:embed/>
                </p:oleObj>
              </mc:Choice>
              <mc:Fallback>
                <p:oleObj name="Equation" r:id="rId10" imgW="1066337" imgH="215806" progId="Equation.3">
                  <p:embed/>
                  <p:pic>
                    <p:nvPicPr>
                      <p:cNvPr id="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82988" y="3956050"/>
                        <a:ext cx="1581150" cy="3206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26349" name="Text Box 13" descr="Blue tissue paper"/>
          <p:cNvSpPr txBox="1">
            <a:spLocks noChangeArrowheads="1"/>
          </p:cNvSpPr>
          <p:nvPr/>
        </p:nvSpPr>
        <p:spPr bwMode="auto">
          <a:xfrm>
            <a:off x="609600" y="4327525"/>
            <a:ext cx="7772400" cy="7016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The first derivative                 if  9</a:t>
            </a:r>
            <a:r>
              <a:rPr lang="en-US" sz="2000" i="1" smtClean="0">
                <a:latin typeface="Times New Roman" charset="0"/>
                <a:cs typeface="+mn-cs"/>
              </a:rPr>
              <a:t>x</a:t>
            </a:r>
            <a:r>
              <a:rPr lang="en-US" sz="2000" smtClean="0">
                <a:latin typeface="Times New Roman" charset="0"/>
                <a:cs typeface="+mn-cs"/>
              </a:rPr>
              <a:t> – 3 = 0 or 2</a:t>
            </a:r>
            <a:r>
              <a:rPr lang="en-US" sz="2000" i="1" smtClean="0">
                <a:latin typeface="Times New Roman" charset="0"/>
                <a:cs typeface="+mn-cs"/>
              </a:rPr>
              <a:t>x</a:t>
            </a:r>
            <a:r>
              <a:rPr lang="en-US" sz="2000" smtClean="0">
                <a:latin typeface="Times New Roman" charset="0"/>
                <a:cs typeface="+mn-cs"/>
              </a:rPr>
              <a:t> + 1 = 0.  Thus the critical values are</a:t>
            </a:r>
          </a:p>
        </p:txBody>
      </p:sp>
      <p:graphicFrame>
        <p:nvGraphicFramePr>
          <p:cNvPr id="526350" name="Object 14"/>
          <p:cNvGraphicFramePr>
            <a:graphicFrameLocks noChangeAspect="1"/>
          </p:cNvGraphicFramePr>
          <p:nvPr/>
        </p:nvGraphicFramePr>
        <p:xfrm>
          <a:off x="2743200" y="4403725"/>
          <a:ext cx="863600" cy="320675"/>
        </p:xfrm>
        <a:graphic>
          <a:graphicData uri="http://schemas.openxmlformats.org/presentationml/2006/ole">
            <mc:AlternateContent xmlns:mc="http://schemas.openxmlformats.org/markup-compatibility/2006">
              <mc:Choice xmlns:v="urn:schemas-microsoft-com:vml" Requires="v">
                <p:oleObj spid="_x0000_s50256" name="Equation" r:id="rId12" imgW="583693" imgH="215713" progId="Equation.3">
                  <p:embed/>
                </p:oleObj>
              </mc:Choice>
              <mc:Fallback>
                <p:oleObj name="Equation" r:id="rId12" imgW="583693" imgH="215713" progId="Equation.3">
                  <p:embed/>
                  <p:pic>
                    <p:nvPicPr>
                      <p:cNvPr id="0" name="Object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43200" y="4403725"/>
                        <a:ext cx="863600" cy="3206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26351" name="Text Box 15" descr="Blue tissue paper"/>
          <p:cNvSpPr txBox="1">
            <a:spLocks noChangeArrowheads="1"/>
          </p:cNvSpPr>
          <p:nvPr/>
        </p:nvSpPr>
        <p:spPr bwMode="auto">
          <a:xfrm>
            <a:off x="3276600" y="5013325"/>
            <a:ext cx="2438400"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x</a:t>
            </a:r>
            <a:r>
              <a:rPr lang="en-US" sz="2000" smtClean="0">
                <a:latin typeface="Times New Roman" charset="0"/>
                <a:cs typeface="+mn-cs"/>
              </a:rPr>
              <a:t> = 1/3  and  </a:t>
            </a:r>
            <a:r>
              <a:rPr lang="en-US" sz="2000" i="1" smtClean="0">
                <a:latin typeface="Times New Roman" charset="0"/>
                <a:cs typeface="+mn-cs"/>
              </a:rPr>
              <a:t>x</a:t>
            </a:r>
            <a:r>
              <a:rPr lang="en-US" sz="2000" smtClean="0">
                <a:latin typeface="Times New Roman" charset="0"/>
                <a:cs typeface="+mn-cs"/>
              </a:rPr>
              <a:t> = -1/2.</a:t>
            </a:r>
          </a:p>
        </p:txBody>
      </p:sp>
      <p:sp>
        <p:nvSpPr>
          <p:cNvPr id="526352" name="Text Box 16" descr="Blue tissue paper"/>
          <p:cNvSpPr txBox="1">
            <a:spLocks noChangeArrowheads="1"/>
          </p:cNvSpPr>
          <p:nvPr/>
        </p:nvSpPr>
        <p:spPr bwMode="auto">
          <a:xfrm>
            <a:off x="609600" y="5638800"/>
            <a:ext cx="5867400"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Substituting the critical values into the expression of  </a:t>
            </a:r>
            <a:r>
              <a:rPr lang="en-US" sz="2000" i="1" smtClean="0">
                <a:latin typeface="Times New Roman" charset="0"/>
                <a:cs typeface="+mn-cs"/>
              </a:rPr>
              <a:t>f</a:t>
            </a:r>
            <a:r>
              <a:rPr lang="en-US" sz="2000" smtClean="0">
                <a:latin typeface="Times New Roman" charset="0"/>
                <a:cs typeface="+mn-cs"/>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26344"/>
                                        </p:tgtEl>
                                        <p:attrNameLst>
                                          <p:attrName>style.visibility</p:attrName>
                                        </p:attrNameLst>
                                      </p:cBhvr>
                                      <p:to>
                                        <p:strVal val="visible"/>
                                      </p:to>
                                    </p:set>
                                    <p:anim calcmode="lin" valueType="num">
                                      <p:cBhvr>
                                        <p:cTn id="7" dur="500" fill="hold"/>
                                        <p:tgtEl>
                                          <p:spTgt spid="526344"/>
                                        </p:tgtEl>
                                        <p:attrNameLst>
                                          <p:attrName>ppt_w</p:attrName>
                                        </p:attrNameLst>
                                      </p:cBhvr>
                                      <p:tavLst>
                                        <p:tav tm="0">
                                          <p:val>
                                            <p:strVal val="#ppt_w*0.05"/>
                                          </p:val>
                                        </p:tav>
                                        <p:tav tm="100000">
                                          <p:val>
                                            <p:strVal val="#ppt_w"/>
                                          </p:val>
                                        </p:tav>
                                      </p:tavLst>
                                    </p:anim>
                                    <p:anim calcmode="lin" valueType="num">
                                      <p:cBhvr>
                                        <p:cTn id="8" dur="500" fill="hold"/>
                                        <p:tgtEl>
                                          <p:spTgt spid="526344"/>
                                        </p:tgtEl>
                                        <p:attrNameLst>
                                          <p:attrName>ppt_h</p:attrName>
                                        </p:attrNameLst>
                                      </p:cBhvr>
                                      <p:tavLst>
                                        <p:tav tm="0">
                                          <p:val>
                                            <p:strVal val="#ppt_h"/>
                                          </p:val>
                                        </p:tav>
                                        <p:tav tm="100000">
                                          <p:val>
                                            <p:strVal val="#ppt_h"/>
                                          </p:val>
                                        </p:tav>
                                      </p:tavLst>
                                    </p:anim>
                                    <p:anim calcmode="lin" valueType="num">
                                      <p:cBhvr>
                                        <p:cTn id="9" dur="500" fill="hold"/>
                                        <p:tgtEl>
                                          <p:spTgt spid="526344"/>
                                        </p:tgtEl>
                                        <p:attrNameLst>
                                          <p:attrName>ppt_x</p:attrName>
                                        </p:attrNameLst>
                                      </p:cBhvr>
                                      <p:tavLst>
                                        <p:tav tm="0">
                                          <p:val>
                                            <p:strVal val="#ppt_x-.2"/>
                                          </p:val>
                                        </p:tav>
                                        <p:tav tm="100000">
                                          <p:val>
                                            <p:strVal val="#ppt_x"/>
                                          </p:val>
                                        </p:tav>
                                      </p:tavLst>
                                    </p:anim>
                                    <p:anim calcmode="lin" valueType="num">
                                      <p:cBhvr>
                                        <p:cTn id="10" dur="500" fill="hold"/>
                                        <p:tgtEl>
                                          <p:spTgt spid="526344"/>
                                        </p:tgtEl>
                                        <p:attrNameLst>
                                          <p:attrName>ppt_y</p:attrName>
                                        </p:attrNameLst>
                                      </p:cBhvr>
                                      <p:tavLst>
                                        <p:tav tm="0">
                                          <p:val>
                                            <p:strVal val="#ppt_y"/>
                                          </p:val>
                                        </p:tav>
                                        <p:tav tm="100000">
                                          <p:val>
                                            <p:strVal val="#ppt_y"/>
                                          </p:val>
                                        </p:tav>
                                      </p:tavLst>
                                    </p:anim>
                                    <p:animEffect transition="in" filter="fade">
                                      <p:cBhvr>
                                        <p:cTn id="11" dur="500"/>
                                        <p:tgtEl>
                                          <p:spTgt spid="52634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526346"/>
                                        </p:tgtEl>
                                        <p:attrNameLst>
                                          <p:attrName>style.visibility</p:attrName>
                                        </p:attrNameLst>
                                      </p:cBhvr>
                                      <p:to>
                                        <p:strVal val="visible"/>
                                      </p:to>
                                    </p:set>
                                    <p:anim calcmode="lin" valueType="num">
                                      <p:cBhvr>
                                        <p:cTn id="16" dur="500" fill="hold"/>
                                        <p:tgtEl>
                                          <p:spTgt spid="526346"/>
                                        </p:tgtEl>
                                        <p:attrNameLst>
                                          <p:attrName>ppt_w</p:attrName>
                                        </p:attrNameLst>
                                      </p:cBhvr>
                                      <p:tavLst>
                                        <p:tav tm="0">
                                          <p:val>
                                            <p:strVal val="#ppt_w*0.05"/>
                                          </p:val>
                                        </p:tav>
                                        <p:tav tm="100000">
                                          <p:val>
                                            <p:strVal val="#ppt_w"/>
                                          </p:val>
                                        </p:tav>
                                      </p:tavLst>
                                    </p:anim>
                                    <p:anim calcmode="lin" valueType="num">
                                      <p:cBhvr>
                                        <p:cTn id="17" dur="500" fill="hold"/>
                                        <p:tgtEl>
                                          <p:spTgt spid="526346"/>
                                        </p:tgtEl>
                                        <p:attrNameLst>
                                          <p:attrName>ppt_h</p:attrName>
                                        </p:attrNameLst>
                                      </p:cBhvr>
                                      <p:tavLst>
                                        <p:tav tm="0">
                                          <p:val>
                                            <p:strVal val="#ppt_h"/>
                                          </p:val>
                                        </p:tav>
                                        <p:tav tm="100000">
                                          <p:val>
                                            <p:strVal val="#ppt_h"/>
                                          </p:val>
                                        </p:tav>
                                      </p:tavLst>
                                    </p:anim>
                                    <p:anim calcmode="lin" valueType="num">
                                      <p:cBhvr>
                                        <p:cTn id="18" dur="500" fill="hold"/>
                                        <p:tgtEl>
                                          <p:spTgt spid="526346"/>
                                        </p:tgtEl>
                                        <p:attrNameLst>
                                          <p:attrName>ppt_x</p:attrName>
                                        </p:attrNameLst>
                                      </p:cBhvr>
                                      <p:tavLst>
                                        <p:tav tm="0">
                                          <p:val>
                                            <p:strVal val="#ppt_x-.2"/>
                                          </p:val>
                                        </p:tav>
                                        <p:tav tm="100000">
                                          <p:val>
                                            <p:strVal val="#ppt_x"/>
                                          </p:val>
                                        </p:tav>
                                      </p:tavLst>
                                    </p:anim>
                                    <p:anim calcmode="lin" valueType="num">
                                      <p:cBhvr>
                                        <p:cTn id="19" dur="500" fill="hold"/>
                                        <p:tgtEl>
                                          <p:spTgt spid="526346"/>
                                        </p:tgtEl>
                                        <p:attrNameLst>
                                          <p:attrName>ppt_y</p:attrName>
                                        </p:attrNameLst>
                                      </p:cBhvr>
                                      <p:tavLst>
                                        <p:tav tm="0">
                                          <p:val>
                                            <p:strVal val="#ppt_y"/>
                                          </p:val>
                                        </p:tav>
                                        <p:tav tm="100000">
                                          <p:val>
                                            <p:strVal val="#ppt_y"/>
                                          </p:val>
                                        </p:tav>
                                      </p:tavLst>
                                    </p:anim>
                                    <p:animEffect transition="in" filter="fade">
                                      <p:cBhvr>
                                        <p:cTn id="20" dur="500"/>
                                        <p:tgtEl>
                                          <p:spTgt spid="52634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526347"/>
                                        </p:tgtEl>
                                        <p:attrNameLst>
                                          <p:attrName>style.visibility</p:attrName>
                                        </p:attrNameLst>
                                      </p:cBhvr>
                                      <p:to>
                                        <p:strVal val="visible"/>
                                      </p:to>
                                    </p:set>
                                    <p:anim calcmode="lin" valueType="num">
                                      <p:cBhvr>
                                        <p:cTn id="25" dur="500" fill="hold"/>
                                        <p:tgtEl>
                                          <p:spTgt spid="526347"/>
                                        </p:tgtEl>
                                        <p:attrNameLst>
                                          <p:attrName>ppt_w</p:attrName>
                                        </p:attrNameLst>
                                      </p:cBhvr>
                                      <p:tavLst>
                                        <p:tav tm="0">
                                          <p:val>
                                            <p:strVal val="#ppt_w*0.05"/>
                                          </p:val>
                                        </p:tav>
                                        <p:tav tm="100000">
                                          <p:val>
                                            <p:strVal val="#ppt_w"/>
                                          </p:val>
                                        </p:tav>
                                      </p:tavLst>
                                    </p:anim>
                                    <p:anim calcmode="lin" valueType="num">
                                      <p:cBhvr>
                                        <p:cTn id="26" dur="500" fill="hold"/>
                                        <p:tgtEl>
                                          <p:spTgt spid="526347"/>
                                        </p:tgtEl>
                                        <p:attrNameLst>
                                          <p:attrName>ppt_h</p:attrName>
                                        </p:attrNameLst>
                                      </p:cBhvr>
                                      <p:tavLst>
                                        <p:tav tm="0">
                                          <p:val>
                                            <p:strVal val="#ppt_h"/>
                                          </p:val>
                                        </p:tav>
                                        <p:tav tm="100000">
                                          <p:val>
                                            <p:strVal val="#ppt_h"/>
                                          </p:val>
                                        </p:tav>
                                      </p:tavLst>
                                    </p:anim>
                                    <p:anim calcmode="lin" valueType="num">
                                      <p:cBhvr>
                                        <p:cTn id="27" dur="500" fill="hold"/>
                                        <p:tgtEl>
                                          <p:spTgt spid="526347"/>
                                        </p:tgtEl>
                                        <p:attrNameLst>
                                          <p:attrName>ppt_x</p:attrName>
                                        </p:attrNameLst>
                                      </p:cBhvr>
                                      <p:tavLst>
                                        <p:tav tm="0">
                                          <p:val>
                                            <p:strVal val="#ppt_x-.2"/>
                                          </p:val>
                                        </p:tav>
                                        <p:tav tm="100000">
                                          <p:val>
                                            <p:strVal val="#ppt_x"/>
                                          </p:val>
                                        </p:tav>
                                      </p:tavLst>
                                    </p:anim>
                                    <p:anim calcmode="lin" valueType="num">
                                      <p:cBhvr>
                                        <p:cTn id="28" dur="500" fill="hold"/>
                                        <p:tgtEl>
                                          <p:spTgt spid="526347"/>
                                        </p:tgtEl>
                                        <p:attrNameLst>
                                          <p:attrName>ppt_y</p:attrName>
                                        </p:attrNameLst>
                                      </p:cBhvr>
                                      <p:tavLst>
                                        <p:tav tm="0">
                                          <p:val>
                                            <p:strVal val="#ppt_y"/>
                                          </p:val>
                                        </p:tav>
                                        <p:tav tm="100000">
                                          <p:val>
                                            <p:strVal val="#ppt_y"/>
                                          </p:val>
                                        </p:tav>
                                      </p:tavLst>
                                    </p:anim>
                                    <p:animEffect transition="in" filter="fade">
                                      <p:cBhvr>
                                        <p:cTn id="29" dur="500"/>
                                        <p:tgtEl>
                                          <p:spTgt spid="52634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526348"/>
                                        </p:tgtEl>
                                        <p:attrNameLst>
                                          <p:attrName>style.visibility</p:attrName>
                                        </p:attrNameLst>
                                      </p:cBhvr>
                                      <p:to>
                                        <p:strVal val="visible"/>
                                      </p:to>
                                    </p:set>
                                    <p:anim calcmode="lin" valueType="num">
                                      <p:cBhvr>
                                        <p:cTn id="34" dur="500" fill="hold"/>
                                        <p:tgtEl>
                                          <p:spTgt spid="526348"/>
                                        </p:tgtEl>
                                        <p:attrNameLst>
                                          <p:attrName>ppt_w</p:attrName>
                                        </p:attrNameLst>
                                      </p:cBhvr>
                                      <p:tavLst>
                                        <p:tav tm="0">
                                          <p:val>
                                            <p:strVal val="#ppt_w*0.05"/>
                                          </p:val>
                                        </p:tav>
                                        <p:tav tm="100000">
                                          <p:val>
                                            <p:strVal val="#ppt_w"/>
                                          </p:val>
                                        </p:tav>
                                      </p:tavLst>
                                    </p:anim>
                                    <p:anim calcmode="lin" valueType="num">
                                      <p:cBhvr>
                                        <p:cTn id="35" dur="500" fill="hold"/>
                                        <p:tgtEl>
                                          <p:spTgt spid="526348"/>
                                        </p:tgtEl>
                                        <p:attrNameLst>
                                          <p:attrName>ppt_h</p:attrName>
                                        </p:attrNameLst>
                                      </p:cBhvr>
                                      <p:tavLst>
                                        <p:tav tm="0">
                                          <p:val>
                                            <p:strVal val="#ppt_h"/>
                                          </p:val>
                                        </p:tav>
                                        <p:tav tm="100000">
                                          <p:val>
                                            <p:strVal val="#ppt_h"/>
                                          </p:val>
                                        </p:tav>
                                      </p:tavLst>
                                    </p:anim>
                                    <p:anim calcmode="lin" valueType="num">
                                      <p:cBhvr>
                                        <p:cTn id="36" dur="500" fill="hold"/>
                                        <p:tgtEl>
                                          <p:spTgt spid="526348"/>
                                        </p:tgtEl>
                                        <p:attrNameLst>
                                          <p:attrName>ppt_x</p:attrName>
                                        </p:attrNameLst>
                                      </p:cBhvr>
                                      <p:tavLst>
                                        <p:tav tm="0">
                                          <p:val>
                                            <p:strVal val="#ppt_x-.2"/>
                                          </p:val>
                                        </p:tav>
                                        <p:tav tm="100000">
                                          <p:val>
                                            <p:strVal val="#ppt_x"/>
                                          </p:val>
                                        </p:tav>
                                      </p:tavLst>
                                    </p:anim>
                                    <p:anim calcmode="lin" valueType="num">
                                      <p:cBhvr>
                                        <p:cTn id="37" dur="500" fill="hold"/>
                                        <p:tgtEl>
                                          <p:spTgt spid="526348"/>
                                        </p:tgtEl>
                                        <p:attrNameLst>
                                          <p:attrName>ppt_y</p:attrName>
                                        </p:attrNameLst>
                                      </p:cBhvr>
                                      <p:tavLst>
                                        <p:tav tm="0">
                                          <p:val>
                                            <p:strVal val="#ppt_y"/>
                                          </p:val>
                                        </p:tav>
                                        <p:tav tm="100000">
                                          <p:val>
                                            <p:strVal val="#ppt_y"/>
                                          </p:val>
                                        </p:tav>
                                      </p:tavLst>
                                    </p:anim>
                                    <p:animEffect transition="in" filter="fade">
                                      <p:cBhvr>
                                        <p:cTn id="38" dur="500"/>
                                        <p:tgtEl>
                                          <p:spTgt spid="52634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526349"/>
                                        </p:tgtEl>
                                        <p:attrNameLst>
                                          <p:attrName>style.visibility</p:attrName>
                                        </p:attrNameLst>
                                      </p:cBhvr>
                                      <p:to>
                                        <p:strVal val="visible"/>
                                      </p:to>
                                    </p:set>
                                    <p:anim calcmode="lin" valueType="num">
                                      <p:cBhvr>
                                        <p:cTn id="43" dur="500" fill="hold"/>
                                        <p:tgtEl>
                                          <p:spTgt spid="526349"/>
                                        </p:tgtEl>
                                        <p:attrNameLst>
                                          <p:attrName>ppt_w</p:attrName>
                                        </p:attrNameLst>
                                      </p:cBhvr>
                                      <p:tavLst>
                                        <p:tav tm="0">
                                          <p:val>
                                            <p:strVal val="#ppt_w*0.05"/>
                                          </p:val>
                                        </p:tav>
                                        <p:tav tm="100000">
                                          <p:val>
                                            <p:strVal val="#ppt_w"/>
                                          </p:val>
                                        </p:tav>
                                      </p:tavLst>
                                    </p:anim>
                                    <p:anim calcmode="lin" valueType="num">
                                      <p:cBhvr>
                                        <p:cTn id="44" dur="500" fill="hold"/>
                                        <p:tgtEl>
                                          <p:spTgt spid="526349"/>
                                        </p:tgtEl>
                                        <p:attrNameLst>
                                          <p:attrName>ppt_h</p:attrName>
                                        </p:attrNameLst>
                                      </p:cBhvr>
                                      <p:tavLst>
                                        <p:tav tm="0">
                                          <p:val>
                                            <p:strVal val="#ppt_h"/>
                                          </p:val>
                                        </p:tav>
                                        <p:tav tm="100000">
                                          <p:val>
                                            <p:strVal val="#ppt_h"/>
                                          </p:val>
                                        </p:tav>
                                      </p:tavLst>
                                    </p:anim>
                                    <p:anim calcmode="lin" valueType="num">
                                      <p:cBhvr>
                                        <p:cTn id="45" dur="500" fill="hold"/>
                                        <p:tgtEl>
                                          <p:spTgt spid="526349"/>
                                        </p:tgtEl>
                                        <p:attrNameLst>
                                          <p:attrName>ppt_x</p:attrName>
                                        </p:attrNameLst>
                                      </p:cBhvr>
                                      <p:tavLst>
                                        <p:tav tm="0">
                                          <p:val>
                                            <p:strVal val="#ppt_x-.2"/>
                                          </p:val>
                                        </p:tav>
                                        <p:tav tm="100000">
                                          <p:val>
                                            <p:strVal val="#ppt_x"/>
                                          </p:val>
                                        </p:tav>
                                      </p:tavLst>
                                    </p:anim>
                                    <p:anim calcmode="lin" valueType="num">
                                      <p:cBhvr>
                                        <p:cTn id="46" dur="500" fill="hold"/>
                                        <p:tgtEl>
                                          <p:spTgt spid="526349"/>
                                        </p:tgtEl>
                                        <p:attrNameLst>
                                          <p:attrName>ppt_y</p:attrName>
                                        </p:attrNameLst>
                                      </p:cBhvr>
                                      <p:tavLst>
                                        <p:tav tm="0">
                                          <p:val>
                                            <p:strVal val="#ppt_y"/>
                                          </p:val>
                                        </p:tav>
                                        <p:tav tm="100000">
                                          <p:val>
                                            <p:strVal val="#ppt_y"/>
                                          </p:val>
                                        </p:tav>
                                      </p:tavLst>
                                    </p:anim>
                                    <p:animEffect transition="in" filter="fade">
                                      <p:cBhvr>
                                        <p:cTn id="47" dur="500"/>
                                        <p:tgtEl>
                                          <p:spTgt spid="526349"/>
                                        </p:tgtEl>
                                      </p:cBhvr>
                                    </p:animEffect>
                                  </p:childTnLst>
                                </p:cTn>
                              </p:par>
                              <p:par>
                                <p:cTn id="48" presetID="54" presetClass="entr" presetSubtype="0" accel="100000" fill="hold" nodeType="withEffect">
                                  <p:stCondLst>
                                    <p:cond delay="0"/>
                                  </p:stCondLst>
                                  <p:childTnLst>
                                    <p:set>
                                      <p:cBhvr>
                                        <p:cTn id="49" dur="1" fill="hold">
                                          <p:stCondLst>
                                            <p:cond delay="0"/>
                                          </p:stCondLst>
                                        </p:cTn>
                                        <p:tgtEl>
                                          <p:spTgt spid="526350"/>
                                        </p:tgtEl>
                                        <p:attrNameLst>
                                          <p:attrName>style.visibility</p:attrName>
                                        </p:attrNameLst>
                                      </p:cBhvr>
                                      <p:to>
                                        <p:strVal val="visible"/>
                                      </p:to>
                                    </p:set>
                                    <p:anim calcmode="lin" valueType="num">
                                      <p:cBhvr>
                                        <p:cTn id="50" dur="500" fill="hold"/>
                                        <p:tgtEl>
                                          <p:spTgt spid="526350"/>
                                        </p:tgtEl>
                                        <p:attrNameLst>
                                          <p:attrName>ppt_w</p:attrName>
                                        </p:attrNameLst>
                                      </p:cBhvr>
                                      <p:tavLst>
                                        <p:tav tm="0">
                                          <p:val>
                                            <p:strVal val="#ppt_w*0.05"/>
                                          </p:val>
                                        </p:tav>
                                        <p:tav tm="100000">
                                          <p:val>
                                            <p:strVal val="#ppt_w"/>
                                          </p:val>
                                        </p:tav>
                                      </p:tavLst>
                                    </p:anim>
                                    <p:anim calcmode="lin" valueType="num">
                                      <p:cBhvr>
                                        <p:cTn id="51" dur="500" fill="hold"/>
                                        <p:tgtEl>
                                          <p:spTgt spid="526350"/>
                                        </p:tgtEl>
                                        <p:attrNameLst>
                                          <p:attrName>ppt_h</p:attrName>
                                        </p:attrNameLst>
                                      </p:cBhvr>
                                      <p:tavLst>
                                        <p:tav tm="0">
                                          <p:val>
                                            <p:strVal val="#ppt_h"/>
                                          </p:val>
                                        </p:tav>
                                        <p:tav tm="100000">
                                          <p:val>
                                            <p:strVal val="#ppt_h"/>
                                          </p:val>
                                        </p:tav>
                                      </p:tavLst>
                                    </p:anim>
                                    <p:anim calcmode="lin" valueType="num">
                                      <p:cBhvr>
                                        <p:cTn id="52" dur="500" fill="hold"/>
                                        <p:tgtEl>
                                          <p:spTgt spid="526350"/>
                                        </p:tgtEl>
                                        <p:attrNameLst>
                                          <p:attrName>ppt_x</p:attrName>
                                        </p:attrNameLst>
                                      </p:cBhvr>
                                      <p:tavLst>
                                        <p:tav tm="0">
                                          <p:val>
                                            <p:strVal val="#ppt_x-.2"/>
                                          </p:val>
                                        </p:tav>
                                        <p:tav tm="100000">
                                          <p:val>
                                            <p:strVal val="#ppt_x"/>
                                          </p:val>
                                        </p:tav>
                                      </p:tavLst>
                                    </p:anim>
                                    <p:anim calcmode="lin" valueType="num">
                                      <p:cBhvr>
                                        <p:cTn id="53" dur="500" fill="hold"/>
                                        <p:tgtEl>
                                          <p:spTgt spid="526350"/>
                                        </p:tgtEl>
                                        <p:attrNameLst>
                                          <p:attrName>ppt_y</p:attrName>
                                        </p:attrNameLst>
                                      </p:cBhvr>
                                      <p:tavLst>
                                        <p:tav tm="0">
                                          <p:val>
                                            <p:strVal val="#ppt_y"/>
                                          </p:val>
                                        </p:tav>
                                        <p:tav tm="100000">
                                          <p:val>
                                            <p:strVal val="#ppt_y"/>
                                          </p:val>
                                        </p:tav>
                                      </p:tavLst>
                                    </p:anim>
                                    <p:animEffect transition="in" filter="fade">
                                      <p:cBhvr>
                                        <p:cTn id="54" dur="500"/>
                                        <p:tgtEl>
                                          <p:spTgt spid="526350"/>
                                        </p:tgtEl>
                                      </p:cBhvr>
                                    </p:animEffect>
                                  </p:childTnLst>
                                </p:cTn>
                              </p:par>
                              <p:par>
                                <p:cTn id="55" presetID="54" presetClass="entr" presetSubtype="0" accel="100000" fill="hold" grpId="0" nodeType="withEffect">
                                  <p:stCondLst>
                                    <p:cond delay="0"/>
                                  </p:stCondLst>
                                  <p:childTnLst>
                                    <p:set>
                                      <p:cBhvr>
                                        <p:cTn id="56" dur="1" fill="hold">
                                          <p:stCondLst>
                                            <p:cond delay="0"/>
                                          </p:stCondLst>
                                        </p:cTn>
                                        <p:tgtEl>
                                          <p:spTgt spid="526351"/>
                                        </p:tgtEl>
                                        <p:attrNameLst>
                                          <p:attrName>style.visibility</p:attrName>
                                        </p:attrNameLst>
                                      </p:cBhvr>
                                      <p:to>
                                        <p:strVal val="visible"/>
                                      </p:to>
                                    </p:set>
                                    <p:anim calcmode="lin" valueType="num">
                                      <p:cBhvr>
                                        <p:cTn id="57" dur="500" fill="hold"/>
                                        <p:tgtEl>
                                          <p:spTgt spid="526351"/>
                                        </p:tgtEl>
                                        <p:attrNameLst>
                                          <p:attrName>ppt_w</p:attrName>
                                        </p:attrNameLst>
                                      </p:cBhvr>
                                      <p:tavLst>
                                        <p:tav tm="0">
                                          <p:val>
                                            <p:strVal val="#ppt_w*0.05"/>
                                          </p:val>
                                        </p:tav>
                                        <p:tav tm="100000">
                                          <p:val>
                                            <p:strVal val="#ppt_w"/>
                                          </p:val>
                                        </p:tav>
                                      </p:tavLst>
                                    </p:anim>
                                    <p:anim calcmode="lin" valueType="num">
                                      <p:cBhvr>
                                        <p:cTn id="58" dur="500" fill="hold"/>
                                        <p:tgtEl>
                                          <p:spTgt spid="526351"/>
                                        </p:tgtEl>
                                        <p:attrNameLst>
                                          <p:attrName>ppt_h</p:attrName>
                                        </p:attrNameLst>
                                      </p:cBhvr>
                                      <p:tavLst>
                                        <p:tav tm="0">
                                          <p:val>
                                            <p:strVal val="#ppt_h"/>
                                          </p:val>
                                        </p:tav>
                                        <p:tav tm="100000">
                                          <p:val>
                                            <p:strVal val="#ppt_h"/>
                                          </p:val>
                                        </p:tav>
                                      </p:tavLst>
                                    </p:anim>
                                    <p:anim calcmode="lin" valueType="num">
                                      <p:cBhvr>
                                        <p:cTn id="59" dur="500" fill="hold"/>
                                        <p:tgtEl>
                                          <p:spTgt spid="526351"/>
                                        </p:tgtEl>
                                        <p:attrNameLst>
                                          <p:attrName>ppt_x</p:attrName>
                                        </p:attrNameLst>
                                      </p:cBhvr>
                                      <p:tavLst>
                                        <p:tav tm="0">
                                          <p:val>
                                            <p:strVal val="#ppt_x-.2"/>
                                          </p:val>
                                        </p:tav>
                                        <p:tav tm="100000">
                                          <p:val>
                                            <p:strVal val="#ppt_x"/>
                                          </p:val>
                                        </p:tav>
                                      </p:tavLst>
                                    </p:anim>
                                    <p:anim calcmode="lin" valueType="num">
                                      <p:cBhvr>
                                        <p:cTn id="60" dur="500" fill="hold"/>
                                        <p:tgtEl>
                                          <p:spTgt spid="526351"/>
                                        </p:tgtEl>
                                        <p:attrNameLst>
                                          <p:attrName>ppt_y</p:attrName>
                                        </p:attrNameLst>
                                      </p:cBhvr>
                                      <p:tavLst>
                                        <p:tav tm="0">
                                          <p:val>
                                            <p:strVal val="#ppt_y"/>
                                          </p:val>
                                        </p:tav>
                                        <p:tav tm="100000">
                                          <p:val>
                                            <p:strVal val="#ppt_y"/>
                                          </p:val>
                                        </p:tav>
                                      </p:tavLst>
                                    </p:anim>
                                    <p:animEffect transition="in" filter="fade">
                                      <p:cBhvr>
                                        <p:cTn id="61" dur="500"/>
                                        <p:tgtEl>
                                          <p:spTgt spid="526351"/>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54" presetClass="entr" presetSubtype="0" accel="100000" fill="hold" grpId="0" nodeType="clickEffect">
                                  <p:stCondLst>
                                    <p:cond delay="0"/>
                                  </p:stCondLst>
                                  <p:childTnLst>
                                    <p:set>
                                      <p:cBhvr>
                                        <p:cTn id="65" dur="1" fill="hold">
                                          <p:stCondLst>
                                            <p:cond delay="0"/>
                                          </p:stCondLst>
                                        </p:cTn>
                                        <p:tgtEl>
                                          <p:spTgt spid="526352"/>
                                        </p:tgtEl>
                                        <p:attrNameLst>
                                          <p:attrName>style.visibility</p:attrName>
                                        </p:attrNameLst>
                                      </p:cBhvr>
                                      <p:to>
                                        <p:strVal val="visible"/>
                                      </p:to>
                                    </p:set>
                                    <p:anim calcmode="lin" valueType="num">
                                      <p:cBhvr>
                                        <p:cTn id="66" dur="500" fill="hold"/>
                                        <p:tgtEl>
                                          <p:spTgt spid="526352"/>
                                        </p:tgtEl>
                                        <p:attrNameLst>
                                          <p:attrName>ppt_w</p:attrName>
                                        </p:attrNameLst>
                                      </p:cBhvr>
                                      <p:tavLst>
                                        <p:tav tm="0">
                                          <p:val>
                                            <p:strVal val="#ppt_w*0.05"/>
                                          </p:val>
                                        </p:tav>
                                        <p:tav tm="100000">
                                          <p:val>
                                            <p:strVal val="#ppt_w"/>
                                          </p:val>
                                        </p:tav>
                                      </p:tavLst>
                                    </p:anim>
                                    <p:anim calcmode="lin" valueType="num">
                                      <p:cBhvr>
                                        <p:cTn id="67" dur="500" fill="hold"/>
                                        <p:tgtEl>
                                          <p:spTgt spid="526352"/>
                                        </p:tgtEl>
                                        <p:attrNameLst>
                                          <p:attrName>ppt_h</p:attrName>
                                        </p:attrNameLst>
                                      </p:cBhvr>
                                      <p:tavLst>
                                        <p:tav tm="0">
                                          <p:val>
                                            <p:strVal val="#ppt_h"/>
                                          </p:val>
                                        </p:tav>
                                        <p:tav tm="100000">
                                          <p:val>
                                            <p:strVal val="#ppt_h"/>
                                          </p:val>
                                        </p:tav>
                                      </p:tavLst>
                                    </p:anim>
                                    <p:anim calcmode="lin" valueType="num">
                                      <p:cBhvr>
                                        <p:cTn id="68" dur="500" fill="hold"/>
                                        <p:tgtEl>
                                          <p:spTgt spid="526352"/>
                                        </p:tgtEl>
                                        <p:attrNameLst>
                                          <p:attrName>ppt_x</p:attrName>
                                        </p:attrNameLst>
                                      </p:cBhvr>
                                      <p:tavLst>
                                        <p:tav tm="0">
                                          <p:val>
                                            <p:strVal val="#ppt_x-.2"/>
                                          </p:val>
                                        </p:tav>
                                        <p:tav tm="100000">
                                          <p:val>
                                            <p:strVal val="#ppt_x"/>
                                          </p:val>
                                        </p:tav>
                                      </p:tavLst>
                                    </p:anim>
                                    <p:anim calcmode="lin" valueType="num">
                                      <p:cBhvr>
                                        <p:cTn id="69" dur="500" fill="hold"/>
                                        <p:tgtEl>
                                          <p:spTgt spid="526352"/>
                                        </p:tgtEl>
                                        <p:attrNameLst>
                                          <p:attrName>ppt_y</p:attrName>
                                        </p:attrNameLst>
                                      </p:cBhvr>
                                      <p:tavLst>
                                        <p:tav tm="0">
                                          <p:val>
                                            <p:strVal val="#ppt_y"/>
                                          </p:val>
                                        </p:tav>
                                        <p:tav tm="100000">
                                          <p:val>
                                            <p:strVal val="#ppt_y"/>
                                          </p:val>
                                        </p:tav>
                                      </p:tavLst>
                                    </p:anim>
                                    <p:animEffect transition="in" filter="fade">
                                      <p:cBhvr>
                                        <p:cTn id="70" dur="500"/>
                                        <p:tgtEl>
                                          <p:spTgt spid="526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344" grpId="0"/>
      <p:bldP spid="526349" grpId="0"/>
      <p:bldP spid="526351" grpId="0"/>
      <p:bldP spid="526352" grpId="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7362"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First Derivative Test</a:t>
            </a:r>
          </a:p>
        </p:txBody>
      </p:sp>
      <p:sp>
        <p:nvSpPr>
          <p:cNvPr id="527363" name="Text Box 3"/>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graphicFrame>
        <p:nvGraphicFramePr>
          <p:cNvPr id="51203" name="Object 5"/>
          <p:cNvGraphicFramePr>
            <a:graphicFrameLocks noChangeAspect="1"/>
          </p:cNvGraphicFramePr>
          <p:nvPr/>
        </p:nvGraphicFramePr>
        <p:xfrm>
          <a:off x="301625" y="1724025"/>
          <a:ext cx="7526338" cy="698500"/>
        </p:xfrm>
        <a:graphic>
          <a:graphicData uri="http://schemas.openxmlformats.org/presentationml/2006/ole">
            <mc:AlternateContent xmlns:mc="http://schemas.openxmlformats.org/markup-compatibility/2006">
              <mc:Choice xmlns:v="urn:schemas-microsoft-com:vml" Requires="v">
                <p:oleObj spid="_x0000_s51245" name="Equation" r:id="rId3" imgW="5080000" imgH="469900" progId="Equation.3">
                  <p:embed/>
                </p:oleObj>
              </mc:Choice>
              <mc:Fallback>
                <p:oleObj name="Equation" r:id="rId3" imgW="5080000" imgH="4699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25" y="1724025"/>
                        <a:ext cx="7526338" cy="6985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27366" name="Text Box 6" descr="Blue tissue paper"/>
          <p:cNvSpPr txBox="1">
            <a:spLocks noChangeArrowheads="1"/>
          </p:cNvSpPr>
          <p:nvPr/>
        </p:nvSpPr>
        <p:spPr bwMode="auto">
          <a:xfrm>
            <a:off x="152400" y="1219200"/>
            <a:ext cx="1600200" cy="366713"/>
          </a:xfrm>
          <a:prstGeom prst="rect">
            <a:avLst/>
          </a:prstGeom>
          <a:noFill/>
          <a:ln>
            <a:noFill/>
          </a:ln>
          <a:effectLst/>
          <a:extLst>
            <a:ext uri="{909E8E84-426E-40dd-AFC4-6F175D3DCCD1}">
              <a14:hiddenFill xmlns="" xmlns:a14="http://schemas.microsoft.com/office/drawing/2010/main">
                <a:blipFill dpi="0" rotWithShape="1">
                  <a:blip r:embed="rId5"/>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smtClean="0">
                <a:effectLst>
                  <a:outerShdw blurRad="38100" dist="38100" dir="2700000" algn="tl">
                    <a:srgbClr val="DDDDDD"/>
                  </a:outerShdw>
                </a:effectLst>
                <a:latin typeface="Batang" charset="0"/>
                <a:cs typeface="+mn-cs"/>
              </a:rPr>
              <a:t>CONTINUED</a:t>
            </a:r>
          </a:p>
        </p:txBody>
      </p:sp>
      <p:graphicFrame>
        <p:nvGraphicFramePr>
          <p:cNvPr id="527367" name="Object 7"/>
          <p:cNvGraphicFramePr>
            <a:graphicFrameLocks noChangeAspect="1"/>
          </p:cNvGraphicFramePr>
          <p:nvPr/>
        </p:nvGraphicFramePr>
        <p:xfrm>
          <a:off x="301625" y="2747963"/>
          <a:ext cx="8596313" cy="696912"/>
        </p:xfrm>
        <a:graphic>
          <a:graphicData uri="http://schemas.openxmlformats.org/presentationml/2006/ole">
            <mc:AlternateContent xmlns:mc="http://schemas.openxmlformats.org/markup-compatibility/2006">
              <mc:Choice xmlns:v="urn:schemas-microsoft-com:vml" Requires="v">
                <p:oleObj spid="_x0000_s51246" name="Equation" r:id="rId6" imgW="5803900" imgH="469900" progId="Equation.3">
                  <p:embed/>
                </p:oleObj>
              </mc:Choice>
              <mc:Fallback>
                <p:oleObj name="Equation" r:id="rId6" imgW="5803900" imgH="46990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1625" y="2747963"/>
                        <a:ext cx="8596313" cy="696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27368" name="Text Box 8" descr="Blue tissue paper"/>
          <p:cNvSpPr txBox="1">
            <a:spLocks noChangeArrowheads="1"/>
          </p:cNvSpPr>
          <p:nvPr/>
        </p:nvSpPr>
        <p:spPr bwMode="auto">
          <a:xfrm>
            <a:off x="609600" y="3870325"/>
            <a:ext cx="8305800" cy="1616075"/>
          </a:xfrm>
          <a:prstGeom prst="rect">
            <a:avLst/>
          </a:prstGeom>
          <a:noFill/>
          <a:ln>
            <a:noFill/>
          </a:ln>
          <a:effectLst/>
          <a:extLst>
            <a:ext uri="{909E8E84-426E-40dd-AFC4-6F175D3DCCD1}">
              <a14:hiddenFill xmlns="" xmlns:a14="http://schemas.microsoft.com/office/drawing/2010/main">
                <a:blipFill dpi="0" rotWithShape="1">
                  <a:blip r:embed="rId5"/>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Thus the critical points are (1/3, 43/18) and (-1/2, 33/8).  To tell whether we have a relative maximum, minimum, or neither at a critical point we shall apply the first derivative test.  This requires a careful study of the sign of          , which can be facilitated with the aid of a chart.  Here is how we can set up the chart.</a:t>
            </a:r>
          </a:p>
        </p:txBody>
      </p:sp>
      <p:graphicFrame>
        <p:nvGraphicFramePr>
          <p:cNvPr id="527369" name="Object 9"/>
          <p:cNvGraphicFramePr>
            <a:graphicFrameLocks noChangeAspect="1"/>
          </p:cNvGraphicFramePr>
          <p:nvPr/>
        </p:nvGraphicFramePr>
        <p:xfrm>
          <a:off x="7543800" y="4540250"/>
          <a:ext cx="525463" cy="320675"/>
        </p:xfrm>
        <a:graphic>
          <a:graphicData uri="http://schemas.openxmlformats.org/presentationml/2006/ole">
            <mc:AlternateContent xmlns:mc="http://schemas.openxmlformats.org/markup-compatibility/2006">
              <mc:Choice xmlns:v="urn:schemas-microsoft-com:vml" Requires="v">
                <p:oleObj spid="_x0000_s51247" name="Equation" r:id="rId8" imgW="355292" imgH="215713" progId="Equation.3">
                  <p:embed/>
                </p:oleObj>
              </mc:Choice>
              <mc:Fallback>
                <p:oleObj name="Equation" r:id="rId8" imgW="355292" imgH="215713" progId="Equation.3">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43800" y="4540250"/>
                        <a:ext cx="525463" cy="3206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527367"/>
                                        </p:tgtEl>
                                        <p:attrNameLst>
                                          <p:attrName>style.visibility</p:attrName>
                                        </p:attrNameLst>
                                      </p:cBhvr>
                                      <p:to>
                                        <p:strVal val="visible"/>
                                      </p:to>
                                    </p:set>
                                    <p:anim calcmode="lin" valueType="num">
                                      <p:cBhvr>
                                        <p:cTn id="7" dur="500" fill="hold"/>
                                        <p:tgtEl>
                                          <p:spTgt spid="527367"/>
                                        </p:tgtEl>
                                        <p:attrNameLst>
                                          <p:attrName>ppt_w</p:attrName>
                                        </p:attrNameLst>
                                      </p:cBhvr>
                                      <p:tavLst>
                                        <p:tav tm="0">
                                          <p:val>
                                            <p:strVal val="#ppt_w*0.05"/>
                                          </p:val>
                                        </p:tav>
                                        <p:tav tm="100000">
                                          <p:val>
                                            <p:strVal val="#ppt_w"/>
                                          </p:val>
                                        </p:tav>
                                      </p:tavLst>
                                    </p:anim>
                                    <p:anim calcmode="lin" valueType="num">
                                      <p:cBhvr>
                                        <p:cTn id="8" dur="500" fill="hold"/>
                                        <p:tgtEl>
                                          <p:spTgt spid="527367"/>
                                        </p:tgtEl>
                                        <p:attrNameLst>
                                          <p:attrName>ppt_h</p:attrName>
                                        </p:attrNameLst>
                                      </p:cBhvr>
                                      <p:tavLst>
                                        <p:tav tm="0">
                                          <p:val>
                                            <p:strVal val="#ppt_h"/>
                                          </p:val>
                                        </p:tav>
                                        <p:tav tm="100000">
                                          <p:val>
                                            <p:strVal val="#ppt_h"/>
                                          </p:val>
                                        </p:tav>
                                      </p:tavLst>
                                    </p:anim>
                                    <p:anim calcmode="lin" valueType="num">
                                      <p:cBhvr>
                                        <p:cTn id="9" dur="500" fill="hold"/>
                                        <p:tgtEl>
                                          <p:spTgt spid="527367"/>
                                        </p:tgtEl>
                                        <p:attrNameLst>
                                          <p:attrName>ppt_x</p:attrName>
                                        </p:attrNameLst>
                                      </p:cBhvr>
                                      <p:tavLst>
                                        <p:tav tm="0">
                                          <p:val>
                                            <p:strVal val="#ppt_x-.2"/>
                                          </p:val>
                                        </p:tav>
                                        <p:tav tm="100000">
                                          <p:val>
                                            <p:strVal val="#ppt_x"/>
                                          </p:val>
                                        </p:tav>
                                      </p:tavLst>
                                    </p:anim>
                                    <p:anim calcmode="lin" valueType="num">
                                      <p:cBhvr>
                                        <p:cTn id="10" dur="500" fill="hold"/>
                                        <p:tgtEl>
                                          <p:spTgt spid="527367"/>
                                        </p:tgtEl>
                                        <p:attrNameLst>
                                          <p:attrName>ppt_y</p:attrName>
                                        </p:attrNameLst>
                                      </p:cBhvr>
                                      <p:tavLst>
                                        <p:tav tm="0">
                                          <p:val>
                                            <p:strVal val="#ppt_y"/>
                                          </p:val>
                                        </p:tav>
                                        <p:tav tm="100000">
                                          <p:val>
                                            <p:strVal val="#ppt_y"/>
                                          </p:val>
                                        </p:tav>
                                      </p:tavLst>
                                    </p:anim>
                                    <p:animEffect transition="in" filter="fade">
                                      <p:cBhvr>
                                        <p:cTn id="11" dur="500"/>
                                        <p:tgtEl>
                                          <p:spTgt spid="52736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527368"/>
                                        </p:tgtEl>
                                        <p:attrNameLst>
                                          <p:attrName>style.visibility</p:attrName>
                                        </p:attrNameLst>
                                      </p:cBhvr>
                                      <p:to>
                                        <p:strVal val="visible"/>
                                      </p:to>
                                    </p:set>
                                    <p:anim calcmode="lin" valueType="num">
                                      <p:cBhvr>
                                        <p:cTn id="16" dur="500" fill="hold"/>
                                        <p:tgtEl>
                                          <p:spTgt spid="527368"/>
                                        </p:tgtEl>
                                        <p:attrNameLst>
                                          <p:attrName>ppt_w</p:attrName>
                                        </p:attrNameLst>
                                      </p:cBhvr>
                                      <p:tavLst>
                                        <p:tav tm="0">
                                          <p:val>
                                            <p:strVal val="#ppt_w*0.05"/>
                                          </p:val>
                                        </p:tav>
                                        <p:tav tm="100000">
                                          <p:val>
                                            <p:strVal val="#ppt_w"/>
                                          </p:val>
                                        </p:tav>
                                      </p:tavLst>
                                    </p:anim>
                                    <p:anim calcmode="lin" valueType="num">
                                      <p:cBhvr>
                                        <p:cTn id="17" dur="500" fill="hold"/>
                                        <p:tgtEl>
                                          <p:spTgt spid="527368"/>
                                        </p:tgtEl>
                                        <p:attrNameLst>
                                          <p:attrName>ppt_h</p:attrName>
                                        </p:attrNameLst>
                                      </p:cBhvr>
                                      <p:tavLst>
                                        <p:tav tm="0">
                                          <p:val>
                                            <p:strVal val="#ppt_h"/>
                                          </p:val>
                                        </p:tav>
                                        <p:tav tm="100000">
                                          <p:val>
                                            <p:strVal val="#ppt_h"/>
                                          </p:val>
                                        </p:tav>
                                      </p:tavLst>
                                    </p:anim>
                                    <p:anim calcmode="lin" valueType="num">
                                      <p:cBhvr>
                                        <p:cTn id="18" dur="500" fill="hold"/>
                                        <p:tgtEl>
                                          <p:spTgt spid="527368"/>
                                        </p:tgtEl>
                                        <p:attrNameLst>
                                          <p:attrName>ppt_x</p:attrName>
                                        </p:attrNameLst>
                                      </p:cBhvr>
                                      <p:tavLst>
                                        <p:tav tm="0">
                                          <p:val>
                                            <p:strVal val="#ppt_x-.2"/>
                                          </p:val>
                                        </p:tav>
                                        <p:tav tm="100000">
                                          <p:val>
                                            <p:strVal val="#ppt_x"/>
                                          </p:val>
                                        </p:tav>
                                      </p:tavLst>
                                    </p:anim>
                                    <p:anim calcmode="lin" valueType="num">
                                      <p:cBhvr>
                                        <p:cTn id="19" dur="500" fill="hold"/>
                                        <p:tgtEl>
                                          <p:spTgt spid="527368"/>
                                        </p:tgtEl>
                                        <p:attrNameLst>
                                          <p:attrName>ppt_y</p:attrName>
                                        </p:attrNameLst>
                                      </p:cBhvr>
                                      <p:tavLst>
                                        <p:tav tm="0">
                                          <p:val>
                                            <p:strVal val="#ppt_y"/>
                                          </p:val>
                                        </p:tav>
                                        <p:tav tm="100000">
                                          <p:val>
                                            <p:strVal val="#ppt_y"/>
                                          </p:val>
                                        </p:tav>
                                      </p:tavLst>
                                    </p:anim>
                                    <p:animEffect transition="in" filter="fade">
                                      <p:cBhvr>
                                        <p:cTn id="20" dur="500"/>
                                        <p:tgtEl>
                                          <p:spTgt spid="527368"/>
                                        </p:tgtEl>
                                      </p:cBhvr>
                                    </p:animEffect>
                                  </p:childTnLst>
                                </p:cTn>
                              </p:par>
                              <p:par>
                                <p:cTn id="21" presetID="54" presetClass="entr" presetSubtype="0" accel="100000" fill="hold" nodeType="withEffect">
                                  <p:stCondLst>
                                    <p:cond delay="0"/>
                                  </p:stCondLst>
                                  <p:childTnLst>
                                    <p:set>
                                      <p:cBhvr>
                                        <p:cTn id="22" dur="1" fill="hold">
                                          <p:stCondLst>
                                            <p:cond delay="0"/>
                                          </p:stCondLst>
                                        </p:cTn>
                                        <p:tgtEl>
                                          <p:spTgt spid="527369"/>
                                        </p:tgtEl>
                                        <p:attrNameLst>
                                          <p:attrName>style.visibility</p:attrName>
                                        </p:attrNameLst>
                                      </p:cBhvr>
                                      <p:to>
                                        <p:strVal val="visible"/>
                                      </p:to>
                                    </p:set>
                                    <p:anim calcmode="lin" valueType="num">
                                      <p:cBhvr>
                                        <p:cTn id="23" dur="500" fill="hold"/>
                                        <p:tgtEl>
                                          <p:spTgt spid="527369"/>
                                        </p:tgtEl>
                                        <p:attrNameLst>
                                          <p:attrName>ppt_w</p:attrName>
                                        </p:attrNameLst>
                                      </p:cBhvr>
                                      <p:tavLst>
                                        <p:tav tm="0">
                                          <p:val>
                                            <p:strVal val="#ppt_w*0.05"/>
                                          </p:val>
                                        </p:tav>
                                        <p:tav tm="100000">
                                          <p:val>
                                            <p:strVal val="#ppt_w"/>
                                          </p:val>
                                        </p:tav>
                                      </p:tavLst>
                                    </p:anim>
                                    <p:anim calcmode="lin" valueType="num">
                                      <p:cBhvr>
                                        <p:cTn id="24" dur="500" fill="hold"/>
                                        <p:tgtEl>
                                          <p:spTgt spid="527369"/>
                                        </p:tgtEl>
                                        <p:attrNameLst>
                                          <p:attrName>ppt_h</p:attrName>
                                        </p:attrNameLst>
                                      </p:cBhvr>
                                      <p:tavLst>
                                        <p:tav tm="0">
                                          <p:val>
                                            <p:strVal val="#ppt_h"/>
                                          </p:val>
                                        </p:tav>
                                        <p:tav tm="100000">
                                          <p:val>
                                            <p:strVal val="#ppt_h"/>
                                          </p:val>
                                        </p:tav>
                                      </p:tavLst>
                                    </p:anim>
                                    <p:anim calcmode="lin" valueType="num">
                                      <p:cBhvr>
                                        <p:cTn id="25" dur="500" fill="hold"/>
                                        <p:tgtEl>
                                          <p:spTgt spid="527369"/>
                                        </p:tgtEl>
                                        <p:attrNameLst>
                                          <p:attrName>ppt_x</p:attrName>
                                        </p:attrNameLst>
                                      </p:cBhvr>
                                      <p:tavLst>
                                        <p:tav tm="0">
                                          <p:val>
                                            <p:strVal val="#ppt_x-.2"/>
                                          </p:val>
                                        </p:tav>
                                        <p:tav tm="100000">
                                          <p:val>
                                            <p:strVal val="#ppt_x"/>
                                          </p:val>
                                        </p:tav>
                                      </p:tavLst>
                                    </p:anim>
                                    <p:anim calcmode="lin" valueType="num">
                                      <p:cBhvr>
                                        <p:cTn id="26" dur="500" fill="hold"/>
                                        <p:tgtEl>
                                          <p:spTgt spid="527369"/>
                                        </p:tgtEl>
                                        <p:attrNameLst>
                                          <p:attrName>ppt_y</p:attrName>
                                        </p:attrNameLst>
                                      </p:cBhvr>
                                      <p:tavLst>
                                        <p:tav tm="0">
                                          <p:val>
                                            <p:strVal val="#ppt_y"/>
                                          </p:val>
                                        </p:tav>
                                        <p:tav tm="100000">
                                          <p:val>
                                            <p:strVal val="#ppt_y"/>
                                          </p:val>
                                        </p:tav>
                                      </p:tavLst>
                                    </p:anim>
                                    <p:animEffect transition="in" filter="fade">
                                      <p:cBhvr>
                                        <p:cTn id="27" dur="500"/>
                                        <p:tgtEl>
                                          <p:spTgt spid="527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7368" grpId="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8386"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First Derivative Test</a:t>
            </a:r>
          </a:p>
        </p:txBody>
      </p:sp>
      <p:sp>
        <p:nvSpPr>
          <p:cNvPr id="528387" name="Text Box 3"/>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28389" name="Text Box 5" descr="Blue tissue paper"/>
          <p:cNvSpPr txBox="1">
            <a:spLocks noChangeArrowheads="1"/>
          </p:cNvSpPr>
          <p:nvPr/>
        </p:nvSpPr>
        <p:spPr bwMode="auto">
          <a:xfrm>
            <a:off x="152400" y="1219200"/>
            <a:ext cx="1600200" cy="366713"/>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smtClean="0">
                <a:effectLst>
                  <a:outerShdw blurRad="38100" dist="38100" dir="2700000" algn="tl">
                    <a:srgbClr val="DDDDDD"/>
                  </a:outerShdw>
                </a:effectLst>
                <a:latin typeface="Batang" charset="0"/>
                <a:cs typeface="+mn-cs"/>
              </a:rPr>
              <a:t>CONTINUED</a:t>
            </a:r>
          </a:p>
        </p:txBody>
      </p:sp>
      <p:sp>
        <p:nvSpPr>
          <p:cNvPr id="528390" name="Text Box 6" descr="Blue tissue paper"/>
          <p:cNvSpPr txBox="1">
            <a:spLocks noChangeArrowheads="1"/>
          </p:cNvSpPr>
          <p:nvPr/>
        </p:nvSpPr>
        <p:spPr bwMode="auto">
          <a:xfrm>
            <a:off x="609600" y="1600200"/>
            <a:ext cx="8305800" cy="25304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buFontTx/>
              <a:buChar char="•"/>
              <a:defRPr/>
            </a:pPr>
            <a:r>
              <a:rPr lang="en-US" sz="2000" smtClean="0">
                <a:latin typeface="Times New Roman" charset="0"/>
                <a:cs typeface="+mn-cs"/>
              </a:rPr>
              <a:t> Divide the real line into intervals with the critical values as endpoints.</a:t>
            </a:r>
          </a:p>
          <a:p>
            <a:pPr>
              <a:spcBef>
                <a:spcPct val="50000"/>
              </a:spcBef>
              <a:buFontTx/>
              <a:buChar char="•"/>
              <a:defRPr/>
            </a:pPr>
            <a:r>
              <a:rPr lang="en-US" sz="2000" smtClean="0">
                <a:latin typeface="Times New Roman" charset="0"/>
                <a:cs typeface="+mn-cs"/>
              </a:rPr>
              <a:t> Since the sign of       depends on the signs of its two factors 9</a:t>
            </a:r>
            <a:r>
              <a:rPr lang="en-US" sz="2000" i="1" smtClean="0">
                <a:latin typeface="Times New Roman" charset="0"/>
                <a:cs typeface="+mn-cs"/>
              </a:rPr>
              <a:t>x</a:t>
            </a:r>
            <a:r>
              <a:rPr lang="en-US" sz="2000" smtClean="0">
                <a:latin typeface="Times New Roman" charset="0"/>
                <a:cs typeface="+mn-cs"/>
              </a:rPr>
              <a:t> – 3 and 2</a:t>
            </a:r>
            <a:r>
              <a:rPr lang="en-US" sz="2000" i="1" smtClean="0">
                <a:latin typeface="Times New Roman" charset="0"/>
                <a:cs typeface="+mn-cs"/>
              </a:rPr>
              <a:t>x</a:t>
            </a:r>
            <a:r>
              <a:rPr lang="en-US" sz="2000" smtClean="0">
                <a:latin typeface="Times New Roman" charset="0"/>
                <a:cs typeface="+mn-cs"/>
              </a:rPr>
              <a:t> + 1, determine the signs of the factors of        over each interval.  Usually this is done by testing the sign of a factor at points selected from each interval.</a:t>
            </a:r>
          </a:p>
          <a:p>
            <a:pPr>
              <a:spcBef>
                <a:spcPct val="50000"/>
              </a:spcBef>
              <a:buFontTx/>
              <a:buChar char="•"/>
              <a:defRPr/>
            </a:pPr>
            <a:r>
              <a:rPr lang="en-US" sz="2000" smtClean="0">
                <a:latin typeface="Times New Roman" charset="0"/>
                <a:cs typeface="+mn-cs"/>
              </a:rPr>
              <a:t> In each interval, use a plus sign if the factor is positive and a minus sign if the factor is negative.  Then determine the sign of       over each interval by multiplying the signs of the factors and using</a:t>
            </a:r>
          </a:p>
        </p:txBody>
      </p:sp>
      <p:graphicFrame>
        <p:nvGraphicFramePr>
          <p:cNvPr id="52229" name="Object 7"/>
          <p:cNvGraphicFramePr>
            <a:graphicFrameLocks noChangeAspect="1"/>
          </p:cNvGraphicFramePr>
          <p:nvPr/>
        </p:nvGraphicFramePr>
        <p:xfrm>
          <a:off x="2667000" y="2133600"/>
          <a:ext cx="282575" cy="301625"/>
        </p:xfrm>
        <a:graphic>
          <a:graphicData uri="http://schemas.openxmlformats.org/presentationml/2006/ole">
            <mc:AlternateContent xmlns:mc="http://schemas.openxmlformats.org/markup-compatibility/2006">
              <mc:Choice xmlns:v="urn:schemas-microsoft-com:vml" Requires="v">
                <p:oleObj spid="_x0000_s52284" name="Equation" r:id="rId4" imgW="190417" imgH="203112" progId="Equation.3">
                  <p:embed/>
                </p:oleObj>
              </mc:Choice>
              <mc:Fallback>
                <p:oleObj name="Equation" r:id="rId4" imgW="190417" imgH="203112"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2133600"/>
                        <a:ext cx="282575" cy="3016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2230" name="Object 8"/>
          <p:cNvGraphicFramePr>
            <a:graphicFrameLocks noChangeAspect="1"/>
          </p:cNvGraphicFramePr>
          <p:nvPr/>
        </p:nvGraphicFramePr>
        <p:xfrm>
          <a:off x="4495800" y="2441575"/>
          <a:ext cx="282575" cy="301625"/>
        </p:xfrm>
        <a:graphic>
          <a:graphicData uri="http://schemas.openxmlformats.org/presentationml/2006/ole">
            <mc:AlternateContent xmlns:mc="http://schemas.openxmlformats.org/markup-compatibility/2006">
              <mc:Choice xmlns:v="urn:schemas-microsoft-com:vml" Requires="v">
                <p:oleObj spid="_x0000_s52285" name="Equation" r:id="rId6" imgW="190417" imgH="203112" progId="Equation.3">
                  <p:embed/>
                </p:oleObj>
              </mc:Choice>
              <mc:Fallback>
                <p:oleObj name="Equation" r:id="rId6" imgW="190417" imgH="203112" progId="Equation.3">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2441575"/>
                        <a:ext cx="282575" cy="3016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2231" name="Object 9"/>
          <p:cNvGraphicFramePr>
            <a:graphicFrameLocks noChangeAspect="1"/>
          </p:cNvGraphicFramePr>
          <p:nvPr/>
        </p:nvGraphicFramePr>
        <p:xfrm>
          <a:off x="5486400" y="3508375"/>
          <a:ext cx="282575" cy="301625"/>
        </p:xfrm>
        <a:graphic>
          <a:graphicData uri="http://schemas.openxmlformats.org/presentationml/2006/ole">
            <mc:AlternateContent xmlns:mc="http://schemas.openxmlformats.org/markup-compatibility/2006">
              <mc:Choice xmlns:v="urn:schemas-microsoft-com:vml" Requires="v">
                <p:oleObj spid="_x0000_s52286" name="Equation" r:id="rId7" imgW="190417" imgH="203112" progId="Equation.3">
                  <p:embed/>
                </p:oleObj>
              </mc:Choice>
              <mc:Fallback>
                <p:oleObj name="Equation" r:id="rId7" imgW="190417" imgH="203112" progId="Equation.3">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3508375"/>
                        <a:ext cx="282575" cy="3016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pic>
        <p:nvPicPr>
          <p:cNvPr id="528394" name="Picture 10" descr="Blue tissue pap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4191000"/>
            <a:ext cx="5781675" cy="363538"/>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528395" name="Text Box 11" descr="Blue tissue paper"/>
          <p:cNvSpPr txBox="1">
            <a:spLocks noChangeArrowheads="1"/>
          </p:cNvSpPr>
          <p:nvPr/>
        </p:nvSpPr>
        <p:spPr bwMode="auto">
          <a:xfrm>
            <a:off x="609600" y="4632325"/>
            <a:ext cx="8305800" cy="16160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buFontTx/>
              <a:buChar char="•"/>
              <a:defRPr/>
            </a:pPr>
            <a:r>
              <a:rPr lang="en-US" sz="2000" smtClean="0">
                <a:latin typeface="Times New Roman" charset="0"/>
                <a:cs typeface="+mn-cs"/>
              </a:rPr>
              <a:t> A plus sign of        corresponds to an increasing portion of the graph  </a:t>
            </a:r>
            <a:r>
              <a:rPr lang="en-US" sz="2000" i="1" smtClean="0">
                <a:latin typeface="Times New Roman" charset="0"/>
                <a:cs typeface="+mn-cs"/>
              </a:rPr>
              <a:t>f</a:t>
            </a:r>
            <a:r>
              <a:rPr lang="en-US" sz="2000" smtClean="0">
                <a:latin typeface="Times New Roman" charset="0"/>
                <a:cs typeface="+mn-cs"/>
              </a:rPr>
              <a:t> and a minus sign to a decreasing portion.  Denote an increasing portion with an upward arrow and a decreasing portion with a downward arrow.  The sequence of arrows should convey the general shape of the graph and, in particular, tell you whether or not your critical values correspond to extreme points.</a:t>
            </a:r>
          </a:p>
        </p:txBody>
      </p:sp>
      <p:graphicFrame>
        <p:nvGraphicFramePr>
          <p:cNvPr id="52234" name="Object 12"/>
          <p:cNvGraphicFramePr>
            <a:graphicFrameLocks noChangeAspect="1"/>
          </p:cNvGraphicFramePr>
          <p:nvPr/>
        </p:nvGraphicFramePr>
        <p:xfrm>
          <a:off x="2438400" y="4716463"/>
          <a:ext cx="282575" cy="301625"/>
        </p:xfrm>
        <a:graphic>
          <a:graphicData uri="http://schemas.openxmlformats.org/presentationml/2006/ole">
            <mc:AlternateContent xmlns:mc="http://schemas.openxmlformats.org/markup-compatibility/2006">
              <mc:Choice xmlns:v="urn:schemas-microsoft-com:vml" Requires="v">
                <p:oleObj spid="_x0000_s52287" name="Equation" r:id="rId9" imgW="190417" imgH="203112" progId="Equation.3">
                  <p:embed/>
                </p:oleObj>
              </mc:Choice>
              <mc:Fallback>
                <p:oleObj name="Equation" r:id="rId9" imgW="190417" imgH="203112" progId="Equation.3">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4716463"/>
                        <a:ext cx="282575" cy="3016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9410"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First Derivative Test</a:t>
            </a:r>
          </a:p>
        </p:txBody>
      </p:sp>
      <p:sp>
        <p:nvSpPr>
          <p:cNvPr id="529411" name="Text Box 3"/>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29413" name="Text Box 5" descr="Blue tissue paper"/>
          <p:cNvSpPr txBox="1">
            <a:spLocks noChangeArrowheads="1"/>
          </p:cNvSpPr>
          <p:nvPr/>
        </p:nvSpPr>
        <p:spPr bwMode="auto">
          <a:xfrm>
            <a:off x="152400" y="1219200"/>
            <a:ext cx="1600200" cy="366713"/>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smtClean="0">
                <a:effectLst>
                  <a:outerShdw blurRad="38100" dist="38100" dir="2700000" algn="tl">
                    <a:srgbClr val="DDDDDD"/>
                  </a:outerShdw>
                </a:effectLst>
                <a:latin typeface="Batang" charset="0"/>
                <a:cs typeface="+mn-cs"/>
              </a:rPr>
              <a:t>CONTINUED</a:t>
            </a:r>
          </a:p>
        </p:txBody>
      </p:sp>
      <p:sp>
        <p:nvSpPr>
          <p:cNvPr id="529414" name="Line 6"/>
          <p:cNvSpPr>
            <a:spLocks noChangeShapeType="1"/>
          </p:cNvSpPr>
          <p:nvPr/>
        </p:nvSpPr>
        <p:spPr bwMode="auto">
          <a:xfrm>
            <a:off x="3200400" y="1711325"/>
            <a:ext cx="0" cy="33528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529415" name="Line 7"/>
          <p:cNvSpPr>
            <a:spLocks noChangeShapeType="1"/>
          </p:cNvSpPr>
          <p:nvPr/>
        </p:nvSpPr>
        <p:spPr bwMode="auto">
          <a:xfrm>
            <a:off x="1905000" y="2397125"/>
            <a:ext cx="51054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529416" name="Line 8"/>
          <p:cNvSpPr>
            <a:spLocks noChangeShapeType="1"/>
          </p:cNvSpPr>
          <p:nvPr/>
        </p:nvSpPr>
        <p:spPr bwMode="auto">
          <a:xfrm>
            <a:off x="1905000" y="3006725"/>
            <a:ext cx="51054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529417" name="Line 9"/>
          <p:cNvSpPr>
            <a:spLocks noChangeShapeType="1"/>
          </p:cNvSpPr>
          <p:nvPr/>
        </p:nvSpPr>
        <p:spPr bwMode="auto">
          <a:xfrm>
            <a:off x="1905000" y="3616325"/>
            <a:ext cx="51054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529418" name="Line 10"/>
          <p:cNvSpPr>
            <a:spLocks noChangeShapeType="1"/>
          </p:cNvSpPr>
          <p:nvPr/>
        </p:nvSpPr>
        <p:spPr bwMode="auto">
          <a:xfrm>
            <a:off x="1905000" y="4302125"/>
            <a:ext cx="51054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529419" name="Text Box 11" descr="Blue tissue paper"/>
          <p:cNvSpPr txBox="1">
            <a:spLocks noChangeArrowheads="1"/>
          </p:cNvSpPr>
          <p:nvPr/>
        </p:nvSpPr>
        <p:spPr bwMode="auto">
          <a:xfrm>
            <a:off x="1828800" y="1693863"/>
            <a:ext cx="1447800" cy="703262"/>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600" smtClean="0">
                <a:latin typeface="Times New Roman" charset="0"/>
                <a:cs typeface="+mn-cs"/>
              </a:rPr>
              <a:t>Critical Points, </a:t>
            </a:r>
          </a:p>
          <a:p>
            <a:pPr>
              <a:spcBef>
                <a:spcPct val="50000"/>
              </a:spcBef>
              <a:defRPr/>
            </a:pPr>
            <a:r>
              <a:rPr lang="en-US" sz="1600" smtClean="0">
                <a:latin typeface="Times New Roman" charset="0"/>
                <a:cs typeface="+mn-cs"/>
              </a:rPr>
              <a:t>Intervals</a:t>
            </a:r>
          </a:p>
        </p:txBody>
      </p:sp>
      <p:sp>
        <p:nvSpPr>
          <p:cNvPr id="529420" name="Text Box 12" descr="Blue tissue paper"/>
          <p:cNvSpPr txBox="1">
            <a:spLocks noChangeArrowheads="1"/>
          </p:cNvSpPr>
          <p:nvPr/>
        </p:nvSpPr>
        <p:spPr bwMode="auto">
          <a:xfrm>
            <a:off x="2057400" y="2532063"/>
            <a:ext cx="685800" cy="336550"/>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600" smtClean="0">
                <a:latin typeface="Times New Roman" charset="0"/>
                <a:cs typeface="+mn-cs"/>
              </a:rPr>
              <a:t>9</a:t>
            </a:r>
            <a:r>
              <a:rPr lang="en-US" sz="1600" i="1" smtClean="0">
                <a:latin typeface="Times New Roman" charset="0"/>
                <a:cs typeface="+mn-cs"/>
              </a:rPr>
              <a:t>x</a:t>
            </a:r>
            <a:r>
              <a:rPr lang="en-US" sz="1600" smtClean="0">
                <a:latin typeface="Times New Roman" charset="0"/>
                <a:cs typeface="+mn-cs"/>
              </a:rPr>
              <a:t> - 3</a:t>
            </a:r>
          </a:p>
        </p:txBody>
      </p:sp>
      <p:sp>
        <p:nvSpPr>
          <p:cNvPr id="529421" name="Text Box 13" descr="Blue tissue paper"/>
          <p:cNvSpPr txBox="1">
            <a:spLocks noChangeArrowheads="1"/>
          </p:cNvSpPr>
          <p:nvPr/>
        </p:nvSpPr>
        <p:spPr bwMode="auto">
          <a:xfrm>
            <a:off x="2057400" y="3159125"/>
            <a:ext cx="762000" cy="336550"/>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600" smtClean="0">
                <a:latin typeface="Times New Roman" charset="0"/>
                <a:cs typeface="+mn-cs"/>
              </a:rPr>
              <a:t>2</a:t>
            </a:r>
            <a:r>
              <a:rPr lang="en-US" sz="1600" i="1" smtClean="0">
                <a:latin typeface="Times New Roman" charset="0"/>
                <a:cs typeface="+mn-cs"/>
              </a:rPr>
              <a:t>x</a:t>
            </a:r>
            <a:r>
              <a:rPr lang="en-US" sz="1600" smtClean="0">
                <a:latin typeface="Times New Roman" charset="0"/>
                <a:cs typeface="+mn-cs"/>
              </a:rPr>
              <a:t> + 1</a:t>
            </a:r>
          </a:p>
        </p:txBody>
      </p:sp>
      <p:graphicFrame>
        <p:nvGraphicFramePr>
          <p:cNvPr id="53260" name="Object 14"/>
          <p:cNvGraphicFramePr>
            <a:graphicFrameLocks noChangeAspect="1"/>
          </p:cNvGraphicFramePr>
          <p:nvPr/>
        </p:nvGraphicFramePr>
        <p:xfrm>
          <a:off x="2128838" y="4530725"/>
          <a:ext cx="430212" cy="282575"/>
        </p:xfrm>
        <a:graphic>
          <a:graphicData uri="http://schemas.openxmlformats.org/presentationml/2006/ole">
            <mc:AlternateContent xmlns:mc="http://schemas.openxmlformats.org/markup-compatibility/2006">
              <mc:Choice xmlns:v="urn:schemas-microsoft-com:vml" Requires="v">
                <p:oleObj spid="_x0000_s53376" name="Equation" r:id="rId4" imgW="330057" imgH="215806" progId="Equation.3">
                  <p:embed/>
                </p:oleObj>
              </mc:Choice>
              <mc:Fallback>
                <p:oleObj name="Equation" r:id="rId4" imgW="330057" imgH="215806" progId="Equation.3">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8838" y="4530725"/>
                        <a:ext cx="430212" cy="2825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3261" name="Object 15"/>
          <p:cNvGraphicFramePr>
            <a:graphicFrameLocks noChangeAspect="1"/>
          </p:cNvGraphicFramePr>
          <p:nvPr/>
        </p:nvGraphicFramePr>
        <p:xfrm>
          <a:off x="2133600" y="3768725"/>
          <a:ext cx="466725" cy="285750"/>
        </p:xfrm>
        <a:graphic>
          <a:graphicData uri="http://schemas.openxmlformats.org/presentationml/2006/ole">
            <mc:AlternateContent xmlns:mc="http://schemas.openxmlformats.org/markup-compatibility/2006">
              <mc:Choice xmlns:v="urn:schemas-microsoft-com:vml" Requires="v">
                <p:oleObj spid="_x0000_s53377" name="Equation" r:id="rId6" imgW="355292" imgH="215713" progId="Equation.3">
                  <p:embed/>
                </p:oleObj>
              </mc:Choice>
              <mc:Fallback>
                <p:oleObj name="Equation" r:id="rId6" imgW="355292" imgH="215713" progId="Equation.3">
                  <p:embed/>
                  <p:pic>
                    <p:nvPicPr>
                      <p:cNvPr id="0"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3768725"/>
                        <a:ext cx="466725" cy="2857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29424" name="Text Box 16" descr="Blue tissue paper"/>
          <p:cNvSpPr txBox="1">
            <a:spLocks noChangeArrowheads="1"/>
          </p:cNvSpPr>
          <p:nvPr/>
        </p:nvSpPr>
        <p:spPr bwMode="auto">
          <a:xfrm>
            <a:off x="3352800" y="1846263"/>
            <a:ext cx="838200" cy="336550"/>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600" i="1" smtClean="0">
                <a:latin typeface="Times New Roman" charset="0"/>
                <a:cs typeface="+mn-cs"/>
              </a:rPr>
              <a:t>x</a:t>
            </a:r>
            <a:r>
              <a:rPr lang="en-US" sz="1600" smtClean="0">
                <a:latin typeface="Times New Roman" charset="0"/>
                <a:cs typeface="+mn-cs"/>
              </a:rPr>
              <a:t> &lt; -1/2</a:t>
            </a:r>
          </a:p>
        </p:txBody>
      </p:sp>
      <p:sp>
        <p:nvSpPr>
          <p:cNvPr id="529425" name="Text Box 17" descr="Blue tissue paper"/>
          <p:cNvSpPr txBox="1">
            <a:spLocks noChangeArrowheads="1"/>
          </p:cNvSpPr>
          <p:nvPr/>
        </p:nvSpPr>
        <p:spPr bwMode="auto">
          <a:xfrm>
            <a:off x="4495800" y="1846263"/>
            <a:ext cx="1295400" cy="336550"/>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600" smtClean="0">
                <a:latin typeface="Times New Roman" charset="0"/>
                <a:cs typeface="+mn-cs"/>
              </a:rPr>
              <a:t>-1/2 &lt; </a:t>
            </a:r>
            <a:r>
              <a:rPr lang="en-US" sz="1600" i="1" smtClean="0">
                <a:latin typeface="Times New Roman" charset="0"/>
                <a:cs typeface="+mn-cs"/>
              </a:rPr>
              <a:t>x</a:t>
            </a:r>
            <a:r>
              <a:rPr lang="en-US" sz="1600" smtClean="0">
                <a:latin typeface="Times New Roman" charset="0"/>
                <a:cs typeface="+mn-cs"/>
              </a:rPr>
              <a:t> &lt; 1/3</a:t>
            </a:r>
          </a:p>
        </p:txBody>
      </p:sp>
      <p:sp>
        <p:nvSpPr>
          <p:cNvPr id="529426" name="Text Box 18" descr="Blue tissue paper"/>
          <p:cNvSpPr txBox="1">
            <a:spLocks noChangeArrowheads="1"/>
          </p:cNvSpPr>
          <p:nvPr/>
        </p:nvSpPr>
        <p:spPr bwMode="auto">
          <a:xfrm>
            <a:off x="6019800" y="1846263"/>
            <a:ext cx="762000" cy="336550"/>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600" i="1" smtClean="0">
                <a:latin typeface="Times New Roman" charset="0"/>
                <a:cs typeface="+mn-cs"/>
              </a:rPr>
              <a:t>x</a:t>
            </a:r>
            <a:r>
              <a:rPr lang="en-US" sz="1600" smtClean="0">
                <a:latin typeface="Times New Roman" charset="0"/>
                <a:cs typeface="+mn-cs"/>
              </a:rPr>
              <a:t> &gt; 1/3</a:t>
            </a:r>
          </a:p>
        </p:txBody>
      </p:sp>
      <p:sp>
        <p:nvSpPr>
          <p:cNvPr id="529427" name="Line 19"/>
          <p:cNvSpPr>
            <a:spLocks noChangeShapeType="1"/>
          </p:cNvSpPr>
          <p:nvPr/>
        </p:nvSpPr>
        <p:spPr bwMode="auto">
          <a:xfrm>
            <a:off x="4419600" y="1711325"/>
            <a:ext cx="0" cy="33528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529428" name="Line 20"/>
          <p:cNvSpPr>
            <a:spLocks noChangeShapeType="1"/>
          </p:cNvSpPr>
          <p:nvPr/>
        </p:nvSpPr>
        <p:spPr bwMode="auto">
          <a:xfrm>
            <a:off x="5943600" y="1711325"/>
            <a:ext cx="0" cy="33528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529429" name="Text Box 21" descr="Blue tissue paper"/>
          <p:cNvSpPr txBox="1">
            <a:spLocks noChangeArrowheads="1"/>
          </p:cNvSpPr>
          <p:nvPr/>
        </p:nvSpPr>
        <p:spPr bwMode="auto">
          <a:xfrm>
            <a:off x="3581400" y="2397125"/>
            <a:ext cx="457200" cy="336550"/>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600" smtClean="0">
                <a:latin typeface="Times New Roman" charset="0"/>
                <a:cs typeface="+mn-cs"/>
              </a:rPr>
              <a:t>__</a:t>
            </a:r>
          </a:p>
        </p:txBody>
      </p:sp>
      <p:sp>
        <p:nvSpPr>
          <p:cNvPr id="529430" name="Text Box 22" descr="Blue tissue paper"/>
          <p:cNvSpPr txBox="1">
            <a:spLocks noChangeArrowheads="1"/>
          </p:cNvSpPr>
          <p:nvPr/>
        </p:nvSpPr>
        <p:spPr bwMode="auto">
          <a:xfrm>
            <a:off x="3581400" y="3051175"/>
            <a:ext cx="457200" cy="336550"/>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600" smtClean="0">
                <a:latin typeface="Times New Roman" charset="0"/>
                <a:cs typeface="+mn-cs"/>
              </a:rPr>
              <a:t>__</a:t>
            </a:r>
          </a:p>
        </p:txBody>
      </p:sp>
      <p:sp>
        <p:nvSpPr>
          <p:cNvPr id="529431" name="Text Box 23" descr="Blue tissue paper"/>
          <p:cNvSpPr txBox="1">
            <a:spLocks noChangeArrowheads="1"/>
          </p:cNvSpPr>
          <p:nvPr/>
        </p:nvSpPr>
        <p:spPr bwMode="auto">
          <a:xfrm>
            <a:off x="6324600" y="2457450"/>
            <a:ext cx="457200"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a:t>
            </a:r>
          </a:p>
        </p:txBody>
      </p:sp>
      <p:sp>
        <p:nvSpPr>
          <p:cNvPr id="529432" name="Text Box 24" descr="Blue tissue paper"/>
          <p:cNvSpPr txBox="1">
            <a:spLocks noChangeArrowheads="1"/>
          </p:cNvSpPr>
          <p:nvPr/>
        </p:nvSpPr>
        <p:spPr bwMode="auto">
          <a:xfrm>
            <a:off x="6324600" y="3082925"/>
            <a:ext cx="457200"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a:t>
            </a:r>
          </a:p>
        </p:txBody>
      </p:sp>
      <p:sp>
        <p:nvSpPr>
          <p:cNvPr id="529433" name="Text Box 25" descr="Blue tissue paper"/>
          <p:cNvSpPr txBox="1">
            <a:spLocks noChangeArrowheads="1"/>
          </p:cNvSpPr>
          <p:nvPr/>
        </p:nvSpPr>
        <p:spPr bwMode="auto">
          <a:xfrm>
            <a:off x="6324600" y="3721100"/>
            <a:ext cx="457200"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a:t>
            </a:r>
          </a:p>
        </p:txBody>
      </p:sp>
      <p:sp>
        <p:nvSpPr>
          <p:cNvPr id="529434" name="Text Box 26" descr="Blue tissue paper"/>
          <p:cNvSpPr txBox="1">
            <a:spLocks noChangeArrowheads="1"/>
          </p:cNvSpPr>
          <p:nvPr/>
        </p:nvSpPr>
        <p:spPr bwMode="auto">
          <a:xfrm>
            <a:off x="3629025" y="3721100"/>
            <a:ext cx="457200"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a:t>
            </a:r>
          </a:p>
        </p:txBody>
      </p:sp>
      <p:sp>
        <p:nvSpPr>
          <p:cNvPr id="529435" name="Text Box 27" descr="Blue tissue paper"/>
          <p:cNvSpPr txBox="1">
            <a:spLocks noChangeArrowheads="1"/>
          </p:cNvSpPr>
          <p:nvPr/>
        </p:nvSpPr>
        <p:spPr bwMode="auto">
          <a:xfrm>
            <a:off x="4953000" y="2397125"/>
            <a:ext cx="457200" cy="336550"/>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600" smtClean="0">
                <a:latin typeface="Times New Roman" charset="0"/>
                <a:cs typeface="+mn-cs"/>
              </a:rPr>
              <a:t>__</a:t>
            </a:r>
          </a:p>
        </p:txBody>
      </p:sp>
      <p:sp>
        <p:nvSpPr>
          <p:cNvPr id="529436" name="Text Box 28" descr="Blue tissue paper"/>
          <p:cNvSpPr txBox="1">
            <a:spLocks noChangeArrowheads="1"/>
          </p:cNvSpPr>
          <p:nvPr/>
        </p:nvSpPr>
        <p:spPr bwMode="auto">
          <a:xfrm>
            <a:off x="5008563" y="3082925"/>
            <a:ext cx="457200"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a:t>
            </a:r>
          </a:p>
        </p:txBody>
      </p:sp>
      <p:sp>
        <p:nvSpPr>
          <p:cNvPr id="529437" name="Text Box 29" descr="Blue tissue paper"/>
          <p:cNvSpPr txBox="1">
            <a:spLocks noChangeArrowheads="1"/>
          </p:cNvSpPr>
          <p:nvPr/>
        </p:nvSpPr>
        <p:spPr bwMode="auto">
          <a:xfrm>
            <a:off x="4953000" y="3692525"/>
            <a:ext cx="457200" cy="336550"/>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600" smtClean="0">
                <a:latin typeface="Times New Roman" charset="0"/>
                <a:cs typeface="+mn-cs"/>
              </a:rPr>
              <a:t>__</a:t>
            </a:r>
          </a:p>
        </p:txBody>
      </p:sp>
      <p:sp>
        <p:nvSpPr>
          <p:cNvPr id="529438" name="Text Box 30" descr="Blue tissue paper"/>
          <p:cNvSpPr txBox="1">
            <a:spLocks noChangeArrowheads="1"/>
          </p:cNvSpPr>
          <p:nvPr/>
        </p:nvSpPr>
        <p:spPr bwMode="auto">
          <a:xfrm>
            <a:off x="3200400" y="4254500"/>
            <a:ext cx="1066800" cy="58102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600" smtClean="0">
                <a:latin typeface="Times New Roman" charset="0"/>
                <a:cs typeface="+mn-cs"/>
              </a:rPr>
              <a:t>Increasing on</a:t>
            </a:r>
          </a:p>
        </p:txBody>
      </p:sp>
      <p:sp>
        <p:nvSpPr>
          <p:cNvPr id="529439" name="Text Box 31" descr="Blue tissue paper"/>
          <p:cNvSpPr txBox="1">
            <a:spLocks noChangeArrowheads="1"/>
          </p:cNvSpPr>
          <p:nvPr/>
        </p:nvSpPr>
        <p:spPr bwMode="auto">
          <a:xfrm>
            <a:off x="5943600" y="4254500"/>
            <a:ext cx="1066800" cy="58102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600" smtClean="0">
                <a:latin typeface="Times New Roman" charset="0"/>
                <a:cs typeface="+mn-cs"/>
              </a:rPr>
              <a:t>Increasing on</a:t>
            </a:r>
          </a:p>
        </p:txBody>
      </p:sp>
      <p:graphicFrame>
        <p:nvGraphicFramePr>
          <p:cNvPr id="53278" name="Object 32"/>
          <p:cNvGraphicFramePr>
            <a:graphicFrameLocks noChangeAspect="1"/>
          </p:cNvGraphicFramePr>
          <p:nvPr/>
        </p:nvGraphicFramePr>
        <p:xfrm>
          <a:off x="3581400" y="4530725"/>
          <a:ext cx="850900" cy="571500"/>
        </p:xfrm>
        <a:graphic>
          <a:graphicData uri="http://schemas.openxmlformats.org/presentationml/2006/ole">
            <mc:AlternateContent xmlns:mc="http://schemas.openxmlformats.org/markup-compatibility/2006">
              <mc:Choice xmlns:v="urn:schemas-microsoft-com:vml" Requires="v">
                <p:oleObj spid="_x0000_s53378" name="Equation" r:id="rId8" imgW="647700" imgH="431800" progId="Equation.3">
                  <p:embed/>
                </p:oleObj>
              </mc:Choice>
              <mc:Fallback>
                <p:oleObj name="Equation" r:id="rId8" imgW="647700" imgH="431800" progId="Equation.3">
                  <p:embed/>
                  <p:pic>
                    <p:nvPicPr>
                      <p:cNvPr id="0" name="Object 3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81400" y="4530725"/>
                        <a:ext cx="850900" cy="5715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3279" name="Object 33"/>
          <p:cNvGraphicFramePr>
            <a:graphicFrameLocks noChangeAspect="1"/>
          </p:cNvGraphicFramePr>
          <p:nvPr/>
        </p:nvGraphicFramePr>
        <p:xfrm>
          <a:off x="6324600" y="4530725"/>
          <a:ext cx="600075" cy="571500"/>
        </p:xfrm>
        <a:graphic>
          <a:graphicData uri="http://schemas.openxmlformats.org/presentationml/2006/ole">
            <mc:AlternateContent xmlns:mc="http://schemas.openxmlformats.org/markup-compatibility/2006">
              <mc:Choice xmlns:v="urn:schemas-microsoft-com:vml" Requires="v">
                <p:oleObj spid="_x0000_s53379" name="Equation" r:id="rId10" imgW="457200" imgH="431800" progId="Equation.3">
                  <p:embed/>
                </p:oleObj>
              </mc:Choice>
              <mc:Fallback>
                <p:oleObj name="Equation" r:id="rId10" imgW="457200" imgH="431800" progId="Equation.3">
                  <p:embed/>
                  <p:pic>
                    <p:nvPicPr>
                      <p:cNvPr id="0" name="Object 3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24600" y="4530725"/>
                        <a:ext cx="600075" cy="5715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29442" name="Text Box 34" descr="Blue tissue paper"/>
          <p:cNvSpPr txBox="1">
            <a:spLocks noChangeArrowheads="1"/>
          </p:cNvSpPr>
          <p:nvPr/>
        </p:nvSpPr>
        <p:spPr bwMode="auto">
          <a:xfrm>
            <a:off x="4419600" y="4251325"/>
            <a:ext cx="1143000" cy="58102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600" smtClean="0">
                <a:latin typeface="Times New Roman" charset="0"/>
                <a:cs typeface="+mn-cs"/>
              </a:rPr>
              <a:t>Decreasing on</a:t>
            </a:r>
          </a:p>
        </p:txBody>
      </p:sp>
      <p:graphicFrame>
        <p:nvGraphicFramePr>
          <p:cNvPr id="53281" name="Object 35"/>
          <p:cNvGraphicFramePr>
            <a:graphicFrameLocks noChangeAspect="1"/>
          </p:cNvGraphicFramePr>
          <p:nvPr/>
        </p:nvGraphicFramePr>
        <p:xfrm>
          <a:off x="4810125" y="4525963"/>
          <a:ext cx="733425" cy="571500"/>
        </p:xfrm>
        <a:graphic>
          <a:graphicData uri="http://schemas.openxmlformats.org/presentationml/2006/ole">
            <mc:AlternateContent xmlns:mc="http://schemas.openxmlformats.org/markup-compatibility/2006">
              <mc:Choice xmlns:v="urn:schemas-microsoft-com:vml" Requires="v">
                <p:oleObj spid="_x0000_s53380" name="Equation" r:id="rId12" imgW="558558" imgH="431613" progId="Equation.3">
                  <p:embed/>
                </p:oleObj>
              </mc:Choice>
              <mc:Fallback>
                <p:oleObj name="Equation" r:id="rId12" imgW="558558" imgH="431613" progId="Equation.3">
                  <p:embed/>
                  <p:pic>
                    <p:nvPicPr>
                      <p:cNvPr id="0" name="Object 3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10125" y="4525963"/>
                        <a:ext cx="733425" cy="5715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29444" name="Line 36"/>
          <p:cNvSpPr>
            <a:spLocks noChangeShapeType="1"/>
          </p:cNvSpPr>
          <p:nvPr/>
        </p:nvSpPr>
        <p:spPr bwMode="auto">
          <a:xfrm flipV="1">
            <a:off x="3505200" y="5292725"/>
            <a:ext cx="685800" cy="3810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529445" name="Line 37"/>
          <p:cNvSpPr>
            <a:spLocks noChangeShapeType="1"/>
          </p:cNvSpPr>
          <p:nvPr/>
        </p:nvSpPr>
        <p:spPr bwMode="auto">
          <a:xfrm flipV="1">
            <a:off x="6553200" y="5292725"/>
            <a:ext cx="457200" cy="346075"/>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529446" name="Line 38"/>
          <p:cNvSpPr>
            <a:spLocks noChangeShapeType="1"/>
          </p:cNvSpPr>
          <p:nvPr/>
        </p:nvSpPr>
        <p:spPr bwMode="auto">
          <a:xfrm flipH="1" flipV="1">
            <a:off x="4953000" y="5292725"/>
            <a:ext cx="381000" cy="346075"/>
          </a:xfrm>
          <a:prstGeom prst="line">
            <a:avLst/>
          </a:prstGeom>
          <a:noFill/>
          <a:ln w="9525">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529447" name="Text Box 39" descr="Blue tissue paper"/>
          <p:cNvSpPr txBox="1">
            <a:spLocks noChangeArrowheads="1"/>
          </p:cNvSpPr>
          <p:nvPr/>
        </p:nvSpPr>
        <p:spPr bwMode="auto">
          <a:xfrm>
            <a:off x="4114800" y="1374775"/>
            <a:ext cx="533400" cy="336550"/>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600" smtClean="0">
                <a:latin typeface="Times New Roman" charset="0"/>
                <a:cs typeface="+mn-cs"/>
              </a:rPr>
              <a:t>-1/2</a:t>
            </a:r>
          </a:p>
        </p:txBody>
      </p:sp>
      <p:sp>
        <p:nvSpPr>
          <p:cNvPr id="529448" name="Text Box 40"/>
          <p:cNvSpPr txBox="1">
            <a:spLocks noChangeArrowheads="1"/>
          </p:cNvSpPr>
          <p:nvPr/>
        </p:nvSpPr>
        <p:spPr bwMode="auto">
          <a:xfrm>
            <a:off x="5715000" y="1371600"/>
            <a:ext cx="457200" cy="336550"/>
          </a:xfrm>
          <a:prstGeom prst="rect">
            <a:avLst/>
          </a:prstGeom>
          <a:noFill/>
          <a:ln>
            <a:noFill/>
          </a:ln>
          <a:effectLst/>
          <a:extLst>
            <a:ext uri="{909E8E84-426E-40dd-AFC4-6F175D3DCCD1}">
              <a14:hiddenFill xmlns="" xmlns:a14="http://schemas.microsoft.com/office/drawing/2010/main">
                <a:solidFill>
                  <a:srgbClr val="CCEC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600" smtClean="0">
                <a:latin typeface="Times New Roman" charset="0"/>
                <a:cs typeface="+mn-cs"/>
              </a:rPr>
              <a:t>1/3</a:t>
            </a:r>
          </a:p>
        </p:txBody>
      </p:sp>
      <p:sp>
        <p:nvSpPr>
          <p:cNvPr id="529449" name="Text Box 41" descr="Blue tissue paper"/>
          <p:cNvSpPr txBox="1">
            <a:spLocks noChangeArrowheads="1"/>
          </p:cNvSpPr>
          <p:nvPr/>
        </p:nvSpPr>
        <p:spPr bwMode="auto">
          <a:xfrm>
            <a:off x="4038600" y="5245100"/>
            <a:ext cx="1066800" cy="58102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lgn="ctr">
              <a:spcBef>
                <a:spcPct val="50000"/>
              </a:spcBef>
              <a:defRPr/>
            </a:pPr>
            <a:r>
              <a:rPr lang="en-US" sz="1600" smtClean="0">
                <a:latin typeface="Times New Roman" charset="0"/>
                <a:cs typeface="+mn-cs"/>
              </a:rPr>
              <a:t>Local maximum</a:t>
            </a:r>
          </a:p>
        </p:txBody>
      </p:sp>
      <p:sp>
        <p:nvSpPr>
          <p:cNvPr id="529450" name="Text Box 42" descr="Blue tissue paper"/>
          <p:cNvSpPr txBox="1">
            <a:spLocks noChangeArrowheads="1"/>
          </p:cNvSpPr>
          <p:nvPr/>
        </p:nvSpPr>
        <p:spPr bwMode="auto">
          <a:xfrm>
            <a:off x="5410200" y="5240338"/>
            <a:ext cx="1066800" cy="58102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lgn="ctr">
              <a:spcBef>
                <a:spcPct val="50000"/>
              </a:spcBef>
              <a:defRPr/>
            </a:pPr>
            <a:r>
              <a:rPr lang="en-US" sz="1600" smtClean="0">
                <a:latin typeface="Times New Roman" charset="0"/>
                <a:cs typeface="+mn-cs"/>
              </a:rPr>
              <a:t>Local minimum</a:t>
            </a:r>
          </a:p>
        </p:txBody>
      </p:sp>
      <p:graphicFrame>
        <p:nvGraphicFramePr>
          <p:cNvPr id="53289" name="Object 43"/>
          <p:cNvGraphicFramePr>
            <a:graphicFrameLocks noChangeAspect="1"/>
          </p:cNvGraphicFramePr>
          <p:nvPr/>
        </p:nvGraphicFramePr>
        <p:xfrm>
          <a:off x="4141788" y="5753100"/>
          <a:ext cx="833437" cy="571500"/>
        </p:xfrm>
        <a:graphic>
          <a:graphicData uri="http://schemas.openxmlformats.org/presentationml/2006/ole">
            <mc:AlternateContent xmlns:mc="http://schemas.openxmlformats.org/markup-compatibility/2006">
              <mc:Choice xmlns:v="urn:schemas-microsoft-com:vml" Requires="v">
                <p:oleObj spid="_x0000_s53381" name="Equation" r:id="rId14" imgW="634725" imgH="431613" progId="Equation.3">
                  <p:embed/>
                </p:oleObj>
              </mc:Choice>
              <mc:Fallback>
                <p:oleObj name="Equation" r:id="rId14" imgW="634725" imgH="431613" progId="Equation.3">
                  <p:embed/>
                  <p:pic>
                    <p:nvPicPr>
                      <p:cNvPr id="0" name="Object 4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41788" y="5753100"/>
                        <a:ext cx="833437" cy="5715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3290" name="Object 44"/>
          <p:cNvGraphicFramePr>
            <a:graphicFrameLocks noChangeAspect="1"/>
          </p:cNvGraphicFramePr>
          <p:nvPr/>
        </p:nvGraphicFramePr>
        <p:xfrm>
          <a:off x="5641975" y="5751513"/>
          <a:ext cx="682625" cy="571500"/>
        </p:xfrm>
        <a:graphic>
          <a:graphicData uri="http://schemas.openxmlformats.org/presentationml/2006/ole">
            <mc:AlternateContent xmlns:mc="http://schemas.openxmlformats.org/markup-compatibility/2006">
              <mc:Choice xmlns:v="urn:schemas-microsoft-com:vml" Requires="v">
                <p:oleObj spid="_x0000_s53382" name="Equation" r:id="rId16" imgW="520474" imgH="431613" progId="Equation.3">
                  <p:embed/>
                </p:oleObj>
              </mc:Choice>
              <mc:Fallback>
                <p:oleObj name="Equation" r:id="rId16" imgW="520474" imgH="431613" progId="Equation.3">
                  <p:embed/>
                  <p:pic>
                    <p:nvPicPr>
                      <p:cNvPr id="0" name="Object 4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641975" y="5751513"/>
                        <a:ext cx="682625" cy="5715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0434"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First Derivative Test</a:t>
            </a:r>
          </a:p>
        </p:txBody>
      </p:sp>
      <p:sp>
        <p:nvSpPr>
          <p:cNvPr id="530435" name="Text Box 3"/>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30437" name="Text Box 5" descr="Blue tissue paper"/>
          <p:cNvSpPr txBox="1">
            <a:spLocks noChangeArrowheads="1"/>
          </p:cNvSpPr>
          <p:nvPr/>
        </p:nvSpPr>
        <p:spPr bwMode="auto">
          <a:xfrm>
            <a:off x="152400" y="1219200"/>
            <a:ext cx="1600200" cy="366713"/>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smtClean="0">
                <a:effectLst>
                  <a:outerShdw blurRad="38100" dist="38100" dir="2700000" algn="tl">
                    <a:srgbClr val="DDDDDD"/>
                  </a:outerShdw>
                </a:effectLst>
                <a:latin typeface="Batang" charset="0"/>
                <a:cs typeface="+mn-cs"/>
              </a:rPr>
              <a:t>CONTINUED</a:t>
            </a:r>
          </a:p>
        </p:txBody>
      </p:sp>
      <p:sp>
        <p:nvSpPr>
          <p:cNvPr id="530438" name="Text Box 6" descr="Blue tissue paper"/>
          <p:cNvSpPr txBox="1">
            <a:spLocks noChangeArrowheads="1"/>
          </p:cNvSpPr>
          <p:nvPr/>
        </p:nvSpPr>
        <p:spPr bwMode="auto">
          <a:xfrm>
            <a:off x="609600" y="1660525"/>
            <a:ext cx="8305800" cy="16160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You can see from the chart that the sign of          varies from positive to negative at </a:t>
            </a:r>
            <a:r>
              <a:rPr lang="en-US" sz="2000" i="1" smtClean="0">
                <a:latin typeface="Times New Roman" charset="0"/>
                <a:cs typeface="+mn-cs"/>
              </a:rPr>
              <a:t>x</a:t>
            </a:r>
            <a:r>
              <a:rPr lang="en-US" sz="2000" smtClean="0">
                <a:latin typeface="Times New Roman" charset="0"/>
                <a:cs typeface="+mn-cs"/>
              </a:rPr>
              <a:t> = -1/2.  Thus, according to the first derivative test,  </a:t>
            </a:r>
            <a:r>
              <a:rPr lang="en-US" sz="2000" i="1" smtClean="0">
                <a:latin typeface="Times New Roman" charset="0"/>
                <a:cs typeface="+mn-cs"/>
              </a:rPr>
              <a:t>f</a:t>
            </a:r>
            <a:r>
              <a:rPr lang="en-US" sz="2000" smtClean="0">
                <a:latin typeface="Times New Roman" charset="0"/>
                <a:cs typeface="+mn-cs"/>
              </a:rPr>
              <a:t>  has a local maximum at </a:t>
            </a:r>
            <a:r>
              <a:rPr lang="en-US" sz="2000" i="1" smtClean="0">
                <a:latin typeface="Times New Roman" charset="0"/>
                <a:cs typeface="+mn-cs"/>
              </a:rPr>
              <a:t>x</a:t>
            </a:r>
            <a:r>
              <a:rPr lang="en-US" sz="2000" smtClean="0">
                <a:latin typeface="Times New Roman" charset="0"/>
                <a:cs typeface="+mn-cs"/>
              </a:rPr>
              <a:t> = -1/2.  Also, the sign of          varies from negative to positive at </a:t>
            </a:r>
            <a:r>
              <a:rPr lang="en-US" sz="2000" i="1" smtClean="0">
                <a:latin typeface="Times New Roman" charset="0"/>
                <a:cs typeface="+mn-cs"/>
              </a:rPr>
              <a:t>x</a:t>
            </a:r>
            <a:r>
              <a:rPr lang="en-US" sz="2000" smtClean="0">
                <a:latin typeface="Times New Roman" charset="0"/>
                <a:cs typeface="+mn-cs"/>
              </a:rPr>
              <a:t> = 1/3; and so  </a:t>
            </a:r>
            <a:r>
              <a:rPr lang="en-US" sz="2000" i="1" smtClean="0">
                <a:latin typeface="Times New Roman" charset="0"/>
                <a:cs typeface="+mn-cs"/>
              </a:rPr>
              <a:t>f</a:t>
            </a:r>
            <a:r>
              <a:rPr lang="en-US" sz="2000" smtClean="0">
                <a:latin typeface="Times New Roman" charset="0"/>
                <a:cs typeface="+mn-cs"/>
              </a:rPr>
              <a:t>  has a local minimum at </a:t>
            </a:r>
            <a:r>
              <a:rPr lang="en-US" sz="2000" i="1" smtClean="0">
                <a:latin typeface="Times New Roman" charset="0"/>
                <a:cs typeface="+mn-cs"/>
              </a:rPr>
              <a:t>x</a:t>
            </a:r>
            <a:r>
              <a:rPr lang="en-US" sz="2000" smtClean="0">
                <a:latin typeface="Times New Roman" charset="0"/>
                <a:cs typeface="+mn-cs"/>
              </a:rPr>
              <a:t> = 1/3.  In conclusion,  </a:t>
            </a:r>
            <a:r>
              <a:rPr lang="en-US" sz="2000" i="1" smtClean="0">
                <a:latin typeface="Times New Roman" charset="0"/>
                <a:cs typeface="+mn-cs"/>
              </a:rPr>
              <a:t>f</a:t>
            </a:r>
            <a:r>
              <a:rPr lang="en-US" sz="2000" smtClean="0">
                <a:latin typeface="Times New Roman" charset="0"/>
                <a:cs typeface="+mn-cs"/>
              </a:rPr>
              <a:t>  has a local maximum at (-1/2, 33/8) and a local minimum at (1/3, 43/18).</a:t>
            </a:r>
          </a:p>
        </p:txBody>
      </p:sp>
      <p:graphicFrame>
        <p:nvGraphicFramePr>
          <p:cNvPr id="54277" name="Object 7"/>
          <p:cNvGraphicFramePr>
            <a:graphicFrameLocks noChangeAspect="1"/>
          </p:cNvGraphicFramePr>
          <p:nvPr/>
        </p:nvGraphicFramePr>
        <p:xfrm>
          <a:off x="4791075" y="2339975"/>
          <a:ext cx="466725" cy="285750"/>
        </p:xfrm>
        <a:graphic>
          <a:graphicData uri="http://schemas.openxmlformats.org/presentationml/2006/ole">
            <mc:AlternateContent xmlns:mc="http://schemas.openxmlformats.org/markup-compatibility/2006">
              <mc:Choice xmlns:v="urn:schemas-microsoft-com:vml" Requires="v">
                <p:oleObj spid="_x0000_s54305" name="Equation" r:id="rId4" imgW="355292" imgH="215713" progId="Equation.3">
                  <p:embed/>
                </p:oleObj>
              </mc:Choice>
              <mc:Fallback>
                <p:oleObj name="Equation" r:id="rId4" imgW="355292" imgH="215713"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1075" y="2339975"/>
                        <a:ext cx="466725" cy="2857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4278" name="Object 8"/>
          <p:cNvGraphicFramePr>
            <a:graphicFrameLocks noChangeAspect="1"/>
          </p:cNvGraphicFramePr>
          <p:nvPr/>
        </p:nvGraphicFramePr>
        <p:xfrm>
          <a:off x="5095875" y="1736725"/>
          <a:ext cx="466725" cy="285750"/>
        </p:xfrm>
        <a:graphic>
          <a:graphicData uri="http://schemas.openxmlformats.org/presentationml/2006/ole">
            <mc:AlternateContent xmlns:mc="http://schemas.openxmlformats.org/markup-compatibility/2006">
              <mc:Choice xmlns:v="urn:schemas-microsoft-com:vml" Requires="v">
                <p:oleObj spid="_x0000_s54306" name="Equation" r:id="rId6" imgW="355292" imgH="215713" progId="Equation.3">
                  <p:embed/>
                </p:oleObj>
              </mc:Choice>
              <mc:Fallback>
                <p:oleObj name="Equation" r:id="rId6" imgW="355292" imgH="215713" progId="Equation.3">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5875" y="1736725"/>
                        <a:ext cx="466725" cy="2857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30441" name="Text Box 9" descr="Blue tissue paper"/>
          <p:cNvSpPr txBox="1">
            <a:spLocks noChangeArrowheads="1"/>
          </p:cNvSpPr>
          <p:nvPr/>
        </p:nvSpPr>
        <p:spPr bwMode="auto">
          <a:xfrm>
            <a:off x="609600" y="3565525"/>
            <a:ext cx="8305800" cy="13112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NOTE:  Upon the analyzing the various intervals, had any two consecutive intervals not alternated between </a:t>
            </a:r>
            <a:r>
              <a:rPr lang="ja-JP" altLang="en-US" sz="2000" smtClean="0">
                <a:latin typeface="Arial"/>
                <a:cs typeface="+mn-cs"/>
              </a:rPr>
              <a:t>“</a:t>
            </a:r>
            <a:r>
              <a:rPr lang="en-US" sz="2000" smtClean="0">
                <a:latin typeface="Times New Roman" charset="0"/>
                <a:cs typeface="+mn-cs"/>
              </a:rPr>
              <a:t>increasing</a:t>
            </a:r>
            <a:r>
              <a:rPr lang="ja-JP" altLang="en-US" sz="2000" smtClean="0">
                <a:latin typeface="Arial"/>
                <a:cs typeface="+mn-cs"/>
              </a:rPr>
              <a:t>”</a:t>
            </a:r>
            <a:r>
              <a:rPr lang="en-US" sz="2000" smtClean="0">
                <a:latin typeface="Times New Roman" charset="0"/>
                <a:cs typeface="+mn-cs"/>
              </a:rPr>
              <a:t> and </a:t>
            </a:r>
            <a:r>
              <a:rPr lang="ja-JP" altLang="en-US" sz="2000" smtClean="0">
                <a:latin typeface="Arial"/>
                <a:cs typeface="+mn-cs"/>
              </a:rPr>
              <a:t>“</a:t>
            </a:r>
            <a:r>
              <a:rPr lang="en-US" sz="2000" smtClean="0">
                <a:latin typeface="Times New Roman" charset="0"/>
                <a:cs typeface="+mn-cs"/>
              </a:rPr>
              <a:t>decreasing</a:t>
            </a:r>
            <a:r>
              <a:rPr lang="ja-JP" altLang="en-US" sz="2000" smtClean="0">
                <a:latin typeface="Arial"/>
                <a:cs typeface="+mn-cs"/>
              </a:rPr>
              <a:t>”</a:t>
            </a:r>
            <a:r>
              <a:rPr lang="en-US" sz="2000" smtClean="0">
                <a:latin typeface="Times New Roman" charset="0"/>
                <a:cs typeface="+mn-cs"/>
              </a:rPr>
              <a:t>, there would </a:t>
            </a:r>
            <a:r>
              <a:rPr lang="en-US" sz="2000" i="1" smtClean="0">
                <a:latin typeface="Times New Roman" charset="0"/>
                <a:cs typeface="+mn-cs"/>
              </a:rPr>
              <a:t>not</a:t>
            </a:r>
            <a:r>
              <a:rPr lang="en-US" sz="2000" smtClean="0">
                <a:latin typeface="Times New Roman" charset="0"/>
                <a:cs typeface="+mn-cs"/>
              </a:rPr>
              <a:t> have been a relative maximum or minimum at the value for </a:t>
            </a:r>
            <a:r>
              <a:rPr lang="en-US" sz="2000" i="1" smtClean="0">
                <a:latin typeface="Times New Roman" charset="0"/>
                <a:cs typeface="+mn-cs"/>
              </a:rPr>
              <a:t>x</a:t>
            </a:r>
            <a:r>
              <a:rPr lang="en-US" sz="2000" smtClean="0">
                <a:latin typeface="Times New Roman" charset="0"/>
                <a:cs typeface="+mn-cs"/>
              </a:rPr>
              <a:t> separating those two intervals.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30441"/>
                                        </p:tgtEl>
                                        <p:attrNameLst>
                                          <p:attrName>style.visibility</p:attrName>
                                        </p:attrNameLst>
                                      </p:cBhvr>
                                      <p:to>
                                        <p:strVal val="visible"/>
                                      </p:to>
                                    </p:set>
                                    <p:anim calcmode="lin" valueType="num">
                                      <p:cBhvr>
                                        <p:cTn id="7" dur="500" fill="hold"/>
                                        <p:tgtEl>
                                          <p:spTgt spid="530441"/>
                                        </p:tgtEl>
                                        <p:attrNameLst>
                                          <p:attrName>ppt_w</p:attrName>
                                        </p:attrNameLst>
                                      </p:cBhvr>
                                      <p:tavLst>
                                        <p:tav tm="0">
                                          <p:val>
                                            <p:strVal val="#ppt_w*0.05"/>
                                          </p:val>
                                        </p:tav>
                                        <p:tav tm="100000">
                                          <p:val>
                                            <p:strVal val="#ppt_w"/>
                                          </p:val>
                                        </p:tav>
                                      </p:tavLst>
                                    </p:anim>
                                    <p:anim calcmode="lin" valueType="num">
                                      <p:cBhvr>
                                        <p:cTn id="8" dur="500" fill="hold"/>
                                        <p:tgtEl>
                                          <p:spTgt spid="530441"/>
                                        </p:tgtEl>
                                        <p:attrNameLst>
                                          <p:attrName>ppt_h</p:attrName>
                                        </p:attrNameLst>
                                      </p:cBhvr>
                                      <p:tavLst>
                                        <p:tav tm="0">
                                          <p:val>
                                            <p:strVal val="#ppt_h"/>
                                          </p:val>
                                        </p:tav>
                                        <p:tav tm="100000">
                                          <p:val>
                                            <p:strVal val="#ppt_h"/>
                                          </p:val>
                                        </p:tav>
                                      </p:tavLst>
                                    </p:anim>
                                    <p:anim calcmode="lin" valueType="num">
                                      <p:cBhvr>
                                        <p:cTn id="9" dur="500" fill="hold"/>
                                        <p:tgtEl>
                                          <p:spTgt spid="530441"/>
                                        </p:tgtEl>
                                        <p:attrNameLst>
                                          <p:attrName>ppt_x</p:attrName>
                                        </p:attrNameLst>
                                      </p:cBhvr>
                                      <p:tavLst>
                                        <p:tav tm="0">
                                          <p:val>
                                            <p:strVal val="#ppt_x-.2"/>
                                          </p:val>
                                        </p:tav>
                                        <p:tav tm="100000">
                                          <p:val>
                                            <p:strVal val="#ppt_x"/>
                                          </p:val>
                                        </p:tav>
                                      </p:tavLst>
                                    </p:anim>
                                    <p:anim calcmode="lin" valueType="num">
                                      <p:cBhvr>
                                        <p:cTn id="10" dur="500" fill="hold"/>
                                        <p:tgtEl>
                                          <p:spTgt spid="530441"/>
                                        </p:tgtEl>
                                        <p:attrNameLst>
                                          <p:attrName>ppt_y</p:attrName>
                                        </p:attrNameLst>
                                      </p:cBhvr>
                                      <p:tavLst>
                                        <p:tav tm="0">
                                          <p:val>
                                            <p:strVal val="#ppt_y"/>
                                          </p:val>
                                        </p:tav>
                                        <p:tav tm="100000">
                                          <p:val>
                                            <p:strVal val="#ppt_y"/>
                                          </p:val>
                                        </p:tav>
                                      </p:tavLst>
                                    </p:anim>
                                    <p:animEffect transition="in" filter="fade">
                                      <p:cBhvr>
                                        <p:cTn id="11" dur="500"/>
                                        <p:tgtEl>
                                          <p:spTgt spid="530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0441"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solidFill>
          <a:srgbClr val="FFFFCC"/>
        </a:solidFill>
        <a:effectLst/>
      </p:bgPr>
    </p:bg>
    <p:spTree>
      <p:nvGrpSpPr>
        <p:cNvPr id="1" name=""/>
        <p:cNvGrpSpPr/>
        <p:nvPr/>
      </p:nvGrpSpPr>
      <p:grpSpPr>
        <a:xfrm>
          <a:off x="0" y="0"/>
          <a:ext cx="0" cy="0"/>
          <a:chOff x="0" y="0"/>
          <a:chExt cx="0" cy="0"/>
        </a:xfrm>
      </p:grpSpPr>
      <p:sp>
        <p:nvSpPr>
          <p:cNvPr id="176132" name="Text Box 4" descr="Blue tissue paper"/>
          <p:cNvSpPr txBox="1">
            <a:spLocks noChangeArrowheads="1"/>
          </p:cNvSpPr>
          <p:nvPr/>
        </p:nvSpPr>
        <p:spPr bwMode="auto">
          <a:xfrm>
            <a:off x="1447800" y="2895600"/>
            <a:ext cx="6705600" cy="2903538"/>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buSzPct val="50000"/>
              <a:buFont typeface="Wingdings" charset="0"/>
              <a:buChar char="q"/>
              <a:defRPr/>
            </a:pPr>
            <a:r>
              <a:rPr lang="en-US" sz="1600" dirty="0" smtClean="0">
                <a:latin typeface="Arial" panose="020B0604020202020204" pitchFamily="34" charset="0"/>
                <a:cs typeface="Arial" panose="020B0604020202020204" pitchFamily="34" charset="0"/>
              </a:rPr>
              <a:t>Increasing and Decreasing Functions</a:t>
            </a:r>
          </a:p>
          <a:p>
            <a:pPr>
              <a:spcBef>
                <a:spcPct val="50000"/>
              </a:spcBef>
              <a:buSzPct val="50000"/>
              <a:buFont typeface="Wingdings" charset="0"/>
              <a:buChar char="q"/>
              <a:defRPr/>
            </a:pPr>
            <a:r>
              <a:rPr lang="en-US" sz="1600" dirty="0" smtClean="0">
                <a:latin typeface="Arial" panose="020B0604020202020204" pitchFamily="34" charset="0"/>
                <a:cs typeface="Arial" panose="020B0604020202020204" pitchFamily="34" charset="0"/>
              </a:rPr>
              <a:t>Relative and Absolute Extrema</a:t>
            </a:r>
          </a:p>
          <a:p>
            <a:pPr>
              <a:spcBef>
                <a:spcPct val="50000"/>
              </a:spcBef>
              <a:buSzPct val="50000"/>
              <a:buFont typeface="Wingdings" charset="0"/>
              <a:buChar char="q"/>
              <a:defRPr/>
            </a:pPr>
            <a:r>
              <a:rPr lang="en-US" sz="1600" dirty="0" smtClean="0">
                <a:latin typeface="Arial" panose="020B0604020202020204" pitchFamily="34" charset="0"/>
                <a:cs typeface="Arial" panose="020B0604020202020204" pitchFamily="34" charset="0"/>
              </a:rPr>
              <a:t>Changing Slope</a:t>
            </a:r>
          </a:p>
          <a:p>
            <a:pPr>
              <a:spcBef>
                <a:spcPct val="50000"/>
              </a:spcBef>
              <a:buSzPct val="50000"/>
              <a:buFont typeface="Wingdings" charset="0"/>
              <a:buChar char="q"/>
              <a:defRPr/>
            </a:pPr>
            <a:r>
              <a:rPr lang="en-US" sz="1600" dirty="0" smtClean="0">
                <a:latin typeface="Arial" panose="020B0604020202020204" pitchFamily="34" charset="0"/>
                <a:cs typeface="Arial" panose="020B0604020202020204" pitchFamily="34" charset="0"/>
              </a:rPr>
              <a:t>Concavity</a:t>
            </a:r>
          </a:p>
          <a:p>
            <a:pPr>
              <a:spcBef>
                <a:spcPct val="50000"/>
              </a:spcBef>
              <a:buSzPct val="50000"/>
              <a:buFont typeface="Wingdings" charset="0"/>
              <a:buChar char="q"/>
              <a:defRPr/>
            </a:pPr>
            <a:r>
              <a:rPr lang="en-US" sz="1600" dirty="0" smtClean="0">
                <a:latin typeface="Arial" panose="020B0604020202020204" pitchFamily="34" charset="0"/>
                <a:cs typeface="Arial" panose="020B0604020202020204" pitchFamily="34" charset="0"/>
              </a:rPr>
              <a:t>Inflection Points</a:t>
            </a:r>
          </a:p>
          <a:p>
            <a:pPr>
              <a:spcBef>
                <a:spcPct val="50000"/>
              </a:spcBef>
              <a:buSzPct val="50000"/>
              <a:buFont typeface="Wingdings" charset="0"/>
              <a:buChar char="q"/>
              <a:defRPr/>
            </a:pPr>
            <a:r>
              <a:rPr lang="en-US" sz="1600" i="1" dirty="0" smtClean="0">
                <a:latin typeface="Arial" panose="020B0604020202020204" pitchFamily="34" charset="0"/>
                <a:cs typeface="Arial" panose="020B0604020202020204" pitchFamily="34" charset="0"/>
              </a:rPr>
              <a:t>x</a:t>
            </a:r>
            <a:r>
              <a:rPr lang="en-US" sz="1600" dirty="0" smtClean="0">
                <a:latin typeface="Arial" panose="020B0604020202020204" pitchFamily="34" charset="0"/>
                <a:cs typeface="Arial" panose="020B0604020202020204" pitchFamily="34" charset="0"/>
              </a:rPr>
              <a:t>- and </a:t>
            </a:r>
            <a:r>
              <a:rPr lang="en-US" sz="1600" i="1" dirty="0" smtClean="0">
                <a:latin typeface="Arial" panose="020B0604020202020204" pitchFamily="34" charset="0"/>
                <a:cs typeface="Arial" panose="020B0604020202020204" pitchFamily="34" charset="0"/>
              </a:rPr>
              <a:t>y</a:t>
            </a:r>
            <a:r>
              <a:rPr lang="en-US" sz="1600" dirty="0" smtClean="0">
                <a:latin typeface="Arial" panose="020B0604020202020204" pitchFamily="34" charset="0"/>
                <a:cs typeface="Arial" panose="020B0604020202020204" pitchFamily="34" charset="0"/>
              </a:rPr>
              <a:t>-Intercepts</a:t>
            </a:r>
          </a:p>
          <a:p>
            <a:pPr>
              <a:spcBef>
                <a:spcPct val="50000"/>
              </a:spcBef>
              <a:buSzPct val="50000"/>
              <a:buFont typeface="Wingdings" charset="0"/>
              <a:buChar char="q"/>
              <a:defRPr/>
            </a:pPr>
            <a:r>
              <a:rPr lang="en-US" sz="1600" dirty="0" smtClean="0">
                <a:latin typeface="Arial" panose="020B0604020202020204" pitchFamily="34" charset="0"/>
                <a:cs typeface="Arial" panose="020B0604020202020204" pitchFamily="34" charset="0"/>
              </a:rPr>
              <a:t>Asymptotes</a:t>
            </a:r>
          </a:p>
          <a:p>
            <a:pPr>
              <a:spcBef>
                <a:spcPct val="50000"/>
              </a:spcBef>
              <a:buSzPct val="50000"/>
              <a:buFont typeface="Wingdings" charset="0"/>
              <a:buChar char="q"/>
              <a:defRPr/>
            </a:pPr>
            <a:r>
              <a:rPr lang="en-US" sz="1600" dirty="0" smtClean="0">
                <a:latin typeface="Arial" panose="020B0604020202020204" pitchFamily="34" charset="0"/>
                <a:cs typeface="Arial" panose="020B0604020202020204" pitchFamily="34" charset="0"/>
              </a:rPr>
              <a:t>Describing Graphs</a:t>
            </a:r>
          </a:p>
        </p:txBody>
      </p:sp>
      <p:sp>
        <p:nvSpPr>
          <p:cNvPr id="176134" name="Rectangle 6"/>
          <p:cNvSpPr>
            <a:spLocks noGrp="1" noChangeArrowheads="1"/>
          </p:cNvSpPr>
          <p:nvPr>
            <p:ph type="title"/>
          </p:nvPr>
        </p:nvSpPr>
        <p:spPr>
          <a:xfrm>
            <a:off x="1443038" y="1371600"/>
            <a:ext cx="4348162" cy="1143000"/>
          </a:xfrm>
        </p:spPr>
        <p:txBody>
          <a:bodyPr/>
          <a:lstStyle/>
          <a:p>
            <a:pPr algn="l" eaLnBrk="1" hangingPunct="1">
              <a:defRPr/>
            </a:pPr>
            <a:r>
              <a:rPr lang="en-US" b="1" smtClean="0">
                <a:cs typeface="+mj-cs"/>
              </a:rPr>
              <a:t>Section Outline</a:t>
            </a:r>
          </a:p>
        </p:txBody>
      </p:sp>
      <p:sp>
        <p:nvSpPr>
          <p:cNvPr id="176136" name="Text Box 8"/>
          <p:cNvSpPr txBox="1">
            <a:spLocks noChangeArrowheads="1"/>
          </p:cNvSpPr>
          <p:nvPr/>
        </p:nvSpPr>
        <p:spPr bwMode="auto">
          <a:xfrm>
            <a:off x="0" y="528638"/>
            <a:ext cx="9144000" cy="385762"/>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1458"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Second Derivative Test</a:t>
            </a:r>
          </a:p>
        </p:txBody>
      </p:sp>
      <p:sp>
        <p:nvSpPr>
          <p:cNvPr id="531459" name="Text Box 3"/>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75" y="1600200"/>
            <a:ext cx="8772525" cy="138303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226" y="3200400"/>
            <a:ext cx="7603548" cy="3004628"/>
          </a:xfrm>
          <a:prstGeom prst="rect">
            <a:avLst/>
          </a:prstGeom>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482"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Second Derivative Test</a:t>
            </a:r>
          </a:p>
        </p:txBody>
      </p:sp>
      <p:sp>
        <p:nvSpPr>
          <p:cNvPr id="532483" name="Text Box 3" descr="Blue tissue paper"/>
          <p:cNvSpPr txBox="1">
            <a:spLocks noChangeArrowheads="1"/>
          </p:cNvSpPr>
          <p:nvPr/>
        </p:nvSpPr>
        <p:spPr bwMode="auto">
          <a:xfrm>
            <a:off x="152400" y="1066800"/>
            <a:ext cx="1447800" cy="366713"/>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smtClean="0">
                <a:effectLst>
                  <a:outerShdw blurRad="38100" dist="38100" dir="2700000" algn="tl">
                    <a:srgbClr val="DDDDDD"/>
                  </a:outerShdw>
                </a:effectLst>
                <a:latin typeface="Batang" charset="0"/>
                <a:cs typeface="+mn-cs"/>
              </a:rPr>
              <a:t>EXAMPLE</a:t>
            </a:r>
          </a:p>
        </p:txBody>
      </p:sp>
      <p:sp>
        <p:nvSpPr>
          <p:cNvPr id="532484" name="Text Box 4" descr="Blue tissue paper"/>
          <p:cNvSpPr txBox="1">
            <a:spLocks noChangeArrowheads="1"/>
          </p:cNvSpPr>
          <p:nvPr/>
        </p:nvSpPr>
        <p:spPr bwMode="auto">
          <a:xfrm>
            <a:off x="152400" y="2809875"/>
            <a:ext cx="1524000" cy="366713"/>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smtClean="0">
                <a:effectLst>
                  <a:outerShdw blurRad="38100" dist="38100" dir="2700000" algn="tl">
                    <a:srgbClr val="DDDDDD"/>
                  </a:outerShdw>
                </a:effectLst>
                <a:latin typeface="Batang" charset="0"/>
                <a:cs typeface="+mn-cs"/>
              </a:rPr>
              <a:t>SOLUTION</a:t>
            </a:r>
          </a:p>
        </p:txBody>
      </p:sp>
      <p:sp>
        <p:nvSpPr>
          <p:cNvPr id="532485" name="Text Box 5" descr="Blue tissue paper"/>
          <p:cNvSpPr txBox="1">
            <a:spLocks noChangeArrowheads="1"/>
          </p:cNvSpPr>
          <p:nvPr/>
        </p:nvSpPr>
        <p:spPr bwMode="auto">
          <a:xfrm>
            <a:off x="609600" y="1524000"/>
            <a:ext cx="7467600"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Locate all possible relative extreme points on the graph of the function</a:t>
            </a:r>
          </a:p>
        </p:txBody>
      </p:sp>
      <p:sp>
        <p:nvSpPr>
          <p:cNvPr id="532486" name="Text Box 6"/>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32488" name="Text Box 8" descr="Blue tissue paper"/>
          <p:cNvSpPr txBox="1">
            <a:spLocks noChangeArrowheads="1"/>
          </p:cNvSpPr>
          <p:nvPr/>
        </p:nvSpPr>
        <p:spPr bwMode="auto">
          <a:xfrm>
            <a:off x="609600" y="3251200"/>
            <a:ext cx="1143000"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We have</a:t>
            </a:r>
          </a:p>
        </p:txBody>
      </p:sp>
      <p:graphicFrame>
        <p:nvGraphicFramePr>
          <p:cNvPr id="56327" name="Object 9"/>
          <p:cNvGraphicFramePr>
            <a:graphicFrameLocks noChangeAspect="1"/>
          </p:cNvGraphicFramePr>
          <p:nvPr/>
        </p:nvGraphicFramePr>
        <p:xfrm>
          <a:off x="685800" y="1951038"/>
          <a:ext cx="1900238" cy="339725"/>
        </p:xfrm>
        <a:graphic>
          <a:graphicData uri="http://schemas.openxmlformats.org/presentationml/2006/ole">
            <mc:AlternateContent xmlns:mc="http://schemas.openxmlformats.org/markup-compatibility/2006">
              <mc:Choice xmlns:v="urn:schemas-microsoft-com:vml" Requires="v">
                <p:oleObj spid="_x0000_s56409" name="Equation" r:id="rId4" imgW="1282700" imgH="228600" progId="Equation.3">
                  <p:embed/>
                </p:oleObj>
              </mc:Choice>
              <mc:Fallback>
                <p:oleObj name="Equation" r:id="rId4" imgW="1282700" imgH="228600" progId="Equation.3">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951038"/>
                        <a:ext cx="1900238" cy="3397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32490" name="Text Box 10" descr="Blue tissue paper"/>
          <p:cNvSpPr txBox="1">
            <a:spLocks noChangeArrowheads="1"/>
          </p:cNvSpPr>
          <p:nvPr/>
        </p:nvSpPr>
        <p:spPr bwMode="auto">
          <a:xfrm>
            <a:off x="2667000" y="1889125"/>
            <a:ext cx="6324600"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Check the concavity at these points and use this information</a:t>
            </a:r>
          </a:p>
        </p:txBody>
      </p:sp>
      <p:sp>
        <p:nvSpPr>
          <p:cNvPr id="532491" name="Text Box 11" descr="Blue tissue paper"/>
          <p:cNvSpPr txBox="1">
            <a:spLocks noChangeArrowheads="1"/>
          </p:cNvSpPr>
          <p:nvPr/>
        </p:nvSpPr>
        <p:spPr bwMode="auto">
          <a:xfrm>
            <a:off x="609600" y="2270125"/>
            <a:ext cx="2971800"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to sketch the graph of  </a:t>
            </a:r>
            <a:r>
              <a:rPr lang="en-US" sz="2000" i="1" smtClean="0">
                <a:latin typeface="Times New Roman" charset="0"/>
                <a:cs typeface="+mn-cs"/>
              </a:rPr>
              <a:t>f</a:t>
            </a:r>
            <a:r>
              <a:rPr lang="en-US" sz="1000" smtClean="0">
                <a:latin typeface="Times New Roman" charset="0"/>
                <a:cs typeface="+mn-cs"/>
              </a:rPr>
              <a:t> </a:t>
            </a:r>
            <a:r>
              <a:rPr lang="en-US" sz="2000" smtClean="0">
                <a:latin typeface="Times New Roman" charset="0"/>
                <a:cs typeface="+mn-cs"/>
              </a:rPr>
              <a:t>(</a:t>
            </a:r>
            <a:r>
              <a:rPr lang="en-US" sz="2000" i="1" smtClean="0">
                <a:latin typeface="Times New Roman" charset="0"/>
                <a:cs typeface="+mn-cs"/>
              </a:rPr>
              <a:t>x</a:t>
            </a:r>
            <a:r>
              <a:rPr lang="en-US" sz="2000" smtClean="0">
                <a:latin typeface="Times New Roman" charset="0"/>
                <a:cs typeface="+mn-cs"/>
              </a:rPr>
              <a:t>).</a:t>
            </a:r>
          </a:p>
        </p:txBody>
      </p:sp>
      <p:graphicFrame>
        <p:nvGraphicFramePr>
          <p:cNvPr id="532492" name="Object 12"/>
          <p:cNvGraphicFramePr>
            <a:graphicFrameLocks noChangeAspect="1"/>
          </p:cNvGraphicFramePr>
          <p:nvPr/>
        </p:nvGraphicFramePr>
        <p:xfrm>
          <a:off x="3595688" y="3816350"/>
          <a:ext cx="1881187" cy="339725"/>
        </p:xfrm>
        <a:graphic>
          <a:graphicData uri="http://schemas.openxmlformats.org/presentationml/2006/ole">
            <mc:AlternateContent xmlns:mc="http://schemas.openxmlformats.org/markup-compatibility/2006">
              <mc:Choice xmlns:v="urn:schemas-microsoft-com:vml" Requires="v">
                <p:oleObj spid="_x0000_s56410" name="Equation" r:id="rId6" imgW="1270000" imgH="228600" progId="Equation.3">
                  <p:embed/>
                </p:oleObj>
              </mc:Choice>
              <mc:Fallback>
                <p:oleObj name="Equation" r:id="rId6" imgW="1270000" imgH="228600" progId="Equation.3">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95688" y="3816350"/>
                        <a:ext cx="1881187" cy="3397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32493" name="Object 13"/>
          <p:cNvGraphicFramePr>
            <a:graphicFrameLocks noChangeAspect="1"/>
          </p:cNvGraphicFramePr>
          <p:nvPr/>
        </p:nvGraphicFramePr>
        <p:xfrm>
          <a:off x="3554413" y="4230688"/>
          <a:ext cx="1900237" cy="339725"/>
        </p:xfrm>
        <a:graphic>
          <a:graphicData uri="http://schemas.openxmlformats.org/presentationml/2006/ole">
            <mc:AlternateContent xmlns:mc="http://schemas.openxmlformats.org/markup-compatibility/2006">
              <mc:Choice xmlns:v="urn:schemas-microsoft-com:vml" Requires="v">
                <p:oleObj spid="_x0000_s56411" name="Equation" r:id="rId8" imgW="1282700" imgH="228600" progId="Equation.3">
                  <p:embed/>
                </p:oleObj>
              </mc:Choice>
              <mc:Fallback>
                <p:oleObj name="Equation" r:id="rId8" imgW="1282700" imgH="228600" progId="Equation.3">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54413" y="4230688"/>
                        <a:ext cx="1900237" cy="3397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32494" name="Object 14"/>
          <p:cNvGraphicFramePr>
            <a:graphicFrameLocks noChangeAspect="1"/>
          </p:cNvGraphicFramePr>
          <p:nvPr/>
        </p:nvGraphicFramePr>
        <p:xfrm>
          <a:off x="3500438" y="4659313"/>
          <a:ext cx="1468437" cy="320675"/>
        </p:xfrm>
        <a:graphic>
          <a:graphicData uri="http://schemas.openxmlformats.org/presentationml/2006/ole">
            <mc:AlternateContent xmlns:mc="http://schemas.openxmlformats.org/markup-compatibility/2006">
              <mc:Choice xmlns:v="urn:schemas-microsoft-com:vml" Requires="v">
                <p:oleObj spid="_x0000_s56412" name="Equation" r:id="rId10" imgW="990170" imgH="215806" progId="Equation.3">
                  <p:embed/>
                </p:oleObj>
              </mc:Choice>
              <mc:Fallback>
                <p:oleObj name="Equation" r:id="rId10" imgW="990170" imgH="215806" progId="Equation.3">
                  <p:embed/>
                  <p:pic>
                    <p:nvPicPr>
                      <p:cNvPr id="0"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00438" y="4659313"/>
                        <a:ext cx="1468437" cy="3206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32495" name="Text Box 15" descr="Blue tissue paper"/>
          <p:cNvSpPr txBox="1">
            <a:spLocks noChangeArrowheads="1"/>
          </p:cNvSpPr>
          <p:nvPr/>
        </p:nvSpPr>
        <p:spPr bwMode="auto">
          <a:xfrm>
            <a:off x="609600" y="5207000"/>
            <a:ext cx="7467600"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The easiest way to find the critical values is to factor the expression for</a:t>
            </a:r>
          </a:p>
        </p:txBody>
      </p:sp>
      <p:graphicFrame>
        <p:nvGraphicFramePr>
          <p:cNvPr id="532496" name="Object 16"/>
          <p:cNvGraphicFramePr>
            <a:graphicFrameLocks noChangeAspect="1"/>
          </p:cNvGraphicFramePr>
          <p:nvPr/>
        </p:nvGraphicFramePr>
        <p:xfrm>
          <a:off x="7989888" y="5283200"/>
          <a:ext cx="620712" cy="320675"/>
        </p:xfrm>
        <a:graphic>
          <a:graphicData uri="http://schemas.openxmlformats.org/presentationml/2006/ole">
            <mc:AlternateContent xmlns:mc="http://schemas.openxmlformats.org/markup-compatibility/2006">
              <mc:Choice xmlns:v="urn:schemas-microsoft-com:vml" Requires="v">
                <p:oleObj spid="_x0000_s56413" name="Equation" r:id="rId12" imgW="418918" imgH="215806" progId="Equation.3">
                  <p:embed/>
                </p:oleObj>
              </mc:Choice>
              <mc:Fallback>
                <p:oleObj name="Equation" r:id="rId12" imgW="418918" imgH="215806" progId="Equation.3">
                  <p:embed/>
                  <p:pic>
                    <p:nvPicPr>
                      <p:cNvPr id="0" name="Object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89888" y="5283200"/>
                        <a:ext cx="620712" cy="3206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32497" name="Object 17"/>
          <p:cNvGraphicFramePr>
            <a:graphicFrameLocks noChangeAspect="1"/>
          </p:cNvGraphicFramePr>
          <p:nvPr/>
        </p:nvGraphicFramePr>
        <p:xfrm>
          <a:off x="3214688" y="5756275"/>
          <a:ext cx="2690812" cy="339725"/>
        </p:xfrm>
        <a:graphic>
          <a:graphicData uri="http://schemas.openxmlformats.org/presentationml/2006/ole">
            <mc:AlternateContent xmlns:mc="http://schemas.openxmlformats.org/markup-compatibility/2006">
              <mc:Choice xmlns:v="urn:schemas-microsoft-com:vml" Requires="v">
                <p:oleObj spid="_x0000_s56414" name="Equation" r:id="rId14" imgW="1816100" imgH="228600" progId="Equation.3">
                  <p:embed/>
                </p:oleObj>
              </mc:Choice>
              <mc:Fallback>
                <p:oleObj name="Equation" r:id="rId14" imgW="1816100" imgH="228600" progId="Equation.3">
                  <p:embed/>
                  <p:pic>
                    <p:nvPicPr>
                      <p:cNvPr id="0" name="Object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14688" y="5756275"/>
                        <a:ext cx="2690812" cy="3397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32488"/>
                                        </p:tgtEl>
                                        <p:attrNameLst>
                                          <p:attrName>style.visibility</p:attrName>
                                        </p:attrNameLst>
                                      </p:cBhvr>
                                      <p:to>
                                        <p:strVal val="visible"/>
                                      </p:to>
                                    </p:set>
                                    <p:anim calcmode="lin" valueType="num">
                                      <p:cBhvr>
                                        <p:cTn id="7" dur="500" fill="hold"/>
                                        <p:tgtEl>
                                          <p:spTgt spid="532488"/>
                                        </p:tgtEl>
                                        <p:attrNameLst>
                                          <p:attrName>ppt_w</p:attrName>
                                        </p:attrNameLst>
                                      </p:cBhvr>
                                      <p:tavLst>
                                        <p:tav tm="0">
                                          <p:val>
                                            <p:strVal val="#ppt_w*0.05"/>
                                          </p:val>
                                        </p:tav>
                                        <p:tav tm="100000">
                                          <p:val>
                                            <p:strVal val="#ppt_w"/>
                                          </p:val>
                                        </p:tav>
                                      </p:tavLst>
                                    </p:anim>
                                    <p:anim calcmode="lin" valueType="num">
                                      <p:cBhvr>
                                        <p:cTn id="8" dur="500" fill="hold"/>
                                        <p:tgtEl>
                                          <p:spTgt spid="532488"/>
                                        </p:tgtEl>
                                        <p:attrNameLst>
                                          <p:attrName>ppt_h</p:attrName>
                                        </p:attrNameLst>
                                      </p:cBhvr>
                                      <p:tavLst>
                                        <p:tav tm="0">
                                          <p:val>
                                            <p:strVal val="#ppt_h"/>
                                          </p:val>
                                        </p:tav>
                                        <p:tav tm="100000">
                                          <p:val>
                                            <p:strVal val="#ppt_h"/>
                                          </p:val>
                                        </p:tav>
                                      </p:tavLst>
                                    </p:anim>
                                    <p:anim calcmode="lin" valueType="num">
                                      <p:cBhvr>
                                        <p:cTn id="9" dur="500" fill="hold"/>
                                        <p:tgtEl>
                                          <p:spTgt spid="532488"/>
                                        </p:tgtEl>
                                        <p:attrNameLst>
                                          <p:attrName>ppt_x</p:attrName>
                                        </p:attrNameLst>
                                      </p:cBhvr>
                                      <p:tavLst>
                                        <p:tav tm="0">
                                          <p:val>
                                            <p:strVal val="#ppt_x-.2"/>
                                          </p:val>
                                        </p:tav>
                                        <p:tav tm="100000">
                                          <p:val>
                                            <p:strVal val="#ppt_x"/>
                                          </p:val>
                                        </p:tav>
                                      </p:tavLst>
                                    </p:anim>
                                    <p:anim calcmode="lin" valueType="num">
                                      <p:cBhvr>
                                        <p:cTn id="10" dur="500" fill="hold"/>
                                        <p:tgtEl>
                                          <p:spTgt spid="532488"/>
                                        </p:tgtEl>
                                        <p:attrNameLst>
                                          <p:attrName>ppt_y</p:attrName>
                                        </p:attrNameLst>
                                      </p:cBhvr>
                                      <p:tavLst>
                                        <p:tav tm="0">
                                          <p:val>
                                            <p:strVal val="#ppt_y"/>
                                          </p:val>
                                        </p:tav>
                                        <p:tav tm="100000">
                                          <p:val>
                                            <p:strVal val="#ppt_y"/>
                                          </p:val>
                                        </p:tav>
                                      </p:tavLst>
                                    </p:anim>
                                    <p:animEffect transition="in" filter="fade">
                                      <p:cBhvr>
                                        <p:cTn id="11" dur="500"/>
                                        <p:tgtEl>
                                          <p:spTgt spid="532488"/>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532492"/>
                                        </p:tgtEl>
                                        <p:attrNameLst>
                                          <p:attrName>style.visibility</p:attrName>
                                        </p:attrNameLst>
                                      </p:cBhvr>
                                      <p:to>
                                        <p:strVal val="visible"/>
                                      </p:to>
                                    </p:set>
                                    <p:anim calcmode="lin" valueType="num">
                                      <p:cBhvr>
                                        <p:cTn id="14" dur="500" fill="hold"/>
                                        <p:tgtEl>
                                          <p:spTgt spid="532492"/>
                                        </p:tgtEl>
                                        <p:attrNameLst>
                                          <p:attrName>ppt_w</p:attrName>
                                        </p:attrNameLst>
                                      </p:cBhvr>
                                      <p:tavLst>
                                        <p:tav tm="0">
                                          <p:val>
                                            <p:strVal val="#ppt_w*0.05"/>
                                          </p:val>
                                        </p:tav>
                                        <p:tav tm="100000">
                                          <p:val>
                                            <p:strVal val="#ppt_w"/>
                                          </p:val>
                                        </p:tav>
                                      </p:tavLst>
                                    </p:anim>
                                    <p:anim calcmode="lin" valueType="num">
                                      <p:cBhvr>
                                        <p:cTn id="15" dur="500" fill="hold"/>
                                        <p:tgtEl>
                                          <p:spTgt spid="532492"/>
                                        </p:tgtEl>
                                        <p:attrNameLst>
                                          <p:attrName>ppt_h</p:attrName>
                                        </p:attrNameLst>
                                      </p:cBhvr>
                                      <p:tavLst>
                                        <p:tav tm="0">
                                          <p:val>
                                            <p:strVal val="#ppt_h"/>
                                          </p:val>
                                        </p:tav>
                                        <p:tav tm="100000">
                                          <p:val>
                                            <p:strVal val="#ppt_h"/>
                                          </p:val>
                                        </p:tav>
                                      </p:tavLst>
                                    </p:anim>
                                    <p:anim calcmode="lin" valueType="num">
                                      <p:cBhvr>
                                        <p:cTn id="16" dur="500" fill="hold"/>
                                        <p:tgtEl>
                                          <p:spTgt spid="532492"/>
                                        </p:tgtEl>
                                        <p:attrNameLst>
                                          <p:attrName>ppt_x</p:attrName>
                                        </p:attrNameLst>
                                      </p:cBhvr>
                                      <p:tavLst>
                                        <p:tav tm="0">
                                          <p:val>
                                            <p:strVal val="#ppt_x-.2"/>
                                          </p:val>
                                        </p:tav>
                                        <p:tav tm="100000">
                                          <p:val>
                                            <p:strVal val="#ppt_x"/>
                                          </p:val>
                                        </p:tav>
                                      </p:tavLst>
                                    </p:anim>
                                    <p:anim calcmode="lin" valueType="num">
                                      <p:cBhvr>
                                        <p:cTn id="17" dur="500" fill="hold"/>
                                        <p:tgtEl>
                                          <p:spTgt spid="532492"/>
                                        </p:tgtEl>
                                        <p:attrNameLst>
                                          <p:attrName>ppt_y</p:attrName>
                                        </p:attrNameLst>
                                      </p:cBhvr>
                                      <p:tavLst>
                                        <p:tav tm="0">
                                          <p:val>
                                            <p:strVal val="#ppt_y"/>
                                          </p:val>
                                        </p:tav>
                                        <p:tav tm="100000">
                                          <p:val>
                                            <p:strVal val="#ppt_y"/>
                                          </p:val>
                                        </p:tav>
                                      </p:tavLst>
                                    </p:anim>
                                    <p:animEffect transition="in" filter="fade">
                                      <p:cBhvr>
                                        <p:cTn id="18" dur="500"/>
                                        <p:tgtEl>
                                          <p:spTgt spid="532492"/>
                                        </p:tgtEl>
                                      </p:cBhvr>
                                    </p:animEffect>
                                  </p:childTnLst>
                                </p:cTn>
                              </p:par>
                              <p:par>
                                <p:cTn id="19" presetID="54" presetClass="entr" presetSubtype="0" accel="100000" fill="hold" nodeType="withEffect">
                                  <p:stCondLst>
                                    <p:cond delay="0"/>
                                  </p:stCondLst>
                                  <p:childTnLst>
                                    <p:set>
                                      <p:cBhvr>
                                        <p:cTn id="20" dur="1" fill="hold">
                                          <p:stCondLst>
                                            <p:cond delay="0"/>
                                          </p:stCondLst>
                                        </p:cTn>
                                        <p:tgtEl>
                                          <p:spTgt spid="532493"/>
                                        </p:tgtEl>
                                        <p:attrNameLst>
                                          <p:attrName>style.visibility</p:attrName>
                                        </p:attrNameLst>
                                      </p:cBhvr>
                                      <p:to>
                                        <p:strVal val="visible"/>
                                      </p:to>
                                    </p:set>
                                    <p:anim calcmode="lin" valueType="num">
                                      <p:cBhvr>
                                        <p:cTn id="21" dur="500" fill="hold"/>
                                        <p:tgtEl>
                                          <p:spTgt spid="532493"/>
                                        </p:tgtEl>
                                        <p:attrNameLst>
                                          <p:attrName>ppt_w</p:attrName>
                                        </p:attrNameLst>
                                      </p:cBhvr>
                                      <p:tavLst>
                                        <p:tav tm="0">
                                          <p:val>
                                            <p:strVal val="#ppt_w*0.05"/>
                                          </p:val>
                                        </p:tav>
                                        <p:tav tm="100000">
                                          <p:val>
                                            <p:strVal val="#ppt_w"/>
                                          </p:val>
                                        </p:tav>
                                      </p:tavLst>
                                    </p:anim>
                                    <p:anim calcmode="lin" valueType="num">
                                      <p:cBhvr>
                                        <p:cTn id="22" dur="500" fill="hold"/>
                                        <p:tgtEl>
                                          <p:spTgt spid="532493"/>
                                        </p:tgtEl>
                                        <p:attrNameLst>
                                          <p:attrName>ppt_h</p:attrName>
                                        </p:attrNameLst>
                                      </p:cBhvr>
                                      <p:tavLst>
                                        <p:tav tm="0">
                                          <p:val>
                                            <p:strVal val="#ppt_h"/>
                                          </p:val>
                                        </p:tav>
                                        <p:tav tm="100000">
                                          <p:val>
                                            <p:strVal val="#ppt_h"/>
                                          </p:val>
                                        </p:tav>
                                      </p:tavLst>
                                    </p:anim>
                                    <p:anim calcmode="lin" valueType="num">
                                      <p:cBhvr>
                                        <p:cTn id="23" dur="500" fill="hold"/>
                                        <p:tgtEl>
                                          <p:spTgt spid="532493"/>
                                        </p:tgtEl>
                                        <p:attrNameLst>
                                          <p:attrName>ppt_x</p:attrName>
                                        </p:attrNameLst>
                                      </p:cBhvr>
                                      <p:tavLst>
                                        <p:tav tm="0">
                                          <p:val>
                                            <p:strVal val="#ppt_x-.2"/>
                                          </p:val>
                                        </p:tav>
                                        <p:tav tm="100000">
                                          <p:val>
                                            <p:strVal val="#ppt_x"/>
                                          </p:val>
                                        </p:tav>
                                      </p:tavLst>
                                    </p:anim>
                                    <p:anim calcmode="lin" valueType="num">
                                      <p:cBhvr>
                                        <p:cTn id="24" dur="500" fill="hold"/>
                                        <p:tgtEl>
                                          <p:spTgt spid="532493"/>
                                        </p:tgtEl>
                                        <p:attrNameLst>
                                          <p:attrName>ppt_y</p:attrName>
                                        </p:attrNameLst>
                                      </p:cBhvr>
                                      <p:tavLst>
                                        <p:tav tm="0">
                                          <p:val>
                                            <p:strVal val="#ppt_y"/>
                                          </p:val>
                                        </p:tav>
                                        <p:tav tm="100000">
                                          <p:val>
                                            <p:strVal val="#ppt_y"/>
                                          </p:val>
                                        </p:tav>
                                      </p:tavLst>
                                    </p:anim>
                                    <p:animEffect transition="in" filter="fade">
                                      <p:cBhvr>
                                        <p:cTn id="25" dur="500"/>
                                        <p:tgtEl>
                                          <p:spTgt spid="532493"/>
                                        </p:tgtEl>
                                      </p:cBhvr>
                                    </p:animEffect>
                                  </p:childTnLst>
                                </p:cTn>
                              </p:par>
                              <p:par>
                                <p:cTn id="26" presetID="54" presetClass="entr" presetSubtype="0" accel="100000" fill="hold" nodeType="withEffect">
                                  <p:stCondLst>
                                    <p:cond delay="0"/>
                                  </p:stCondLst>
                                  <p:childTnLst>
                                    <p:set>
                                      <p:cBhvr>
                                        <p:cTn id="27" dur="1" fill="hold">
                                          <p:stCondLst>
                                            <p:cond delay="0"/>
                                          </p:stCondLst>
                                        </p:cTn>
                                        <p:tgtEl>
                                          <p:spTgt spid="532494"/>
                                        </p:tgtEl>
                                        <p:attrNameLst>
                                          <p:attrName>style.visibility</p:attrName>
                                        </p:attrNameLst>
                                      </p:cBhvr>
                                      <p:to>
                                        <p:strVal val="visible"/>
                                      </p:to>
                                    </p:set>
                                    <p:anim calcmode="lin" valueType="num">
                                      <p:cBhvr>
                                        <p:cTn id="28" dur="500" fill="hold"/>
                                        <p:tgtEl>
                                          <p:spTgt spid="532494"/>
                                        </p:tgtEl>
                                        <p:attrNameLst>
                                          <p:attrName>ppt_w</p:attrName>
                                        </p:attrNameLst>
                                      </p:cBhvr>
                                      <p:tavLst>
                                        <p:tav tm="0">
                                          <p:val>
                                            <p:strVal val="#ppt_w*0.05"/>
                                          </p:val>
                                        </p:tav>
                                        <p:tav tm="100000">
                                          <p:val>
                                            <p:strVal val="#ppt_w"/>
                                          </p:val>
                                        </p:tav>
                                      </p:tavLst>
                                    </p:anim>
                                    <p:anim calcmode="lin" valueType="num">
                                      <p:cBhvr>
                                        <p:cTn id="29" dur="500" fill="hold"/>
                                        <p:tgtEl>
                                          <p:spTgt spid="532494"/>
                                        </p:tgtEl>
                                        <p:attrNameLst>
                                          <p:attrName>ppt_h</p:attrName>
                                        </p:attrNameLst>
                                      </p:cBhvr>
                                      <p:tavLst>
                                        <p:tav tm="0">
                                          <p:val>
                                            <p:strVal val="#ppt_h"/>
                                          </p:val>
                                        </p:tav>
                                        <p:tav tm="100000">
                                          <p:val>
                                            <p:strVal val="#ppt_h"/>
                                          </p:val>
                                        </p:tav>
                                      </p:tavLst>
                                    </p:anim>
                                    <p:anim calcmode="lin" valueType="num">
                                      <p:cBhvr>
                                        <p:cTn id="30" dur="500" fill="hold"/>
                                        <p:tgtEl>
                                          <p:spTgt spid="532494"/>
                                        </p:tgtEl>
                                        <p:attrNameLst>
                                          <p:attrName>ppt_x</p:attrName>
                                        </p:attrNameLst>
                                      </p:cBhvr>
                                      <p:tavLst>
                                        <p:tav tm="0">
                                          <p:val>
                                            <p:strVal val="#ppt_x-.2"/>
                                          </p:val>
                                        </p:tav>
                                        <p:tav tm="100000">
                                          <p:val>
                                            <p:strVal val="#ppt_x"/>
                                          </p:val>
                                        </p:tav>
                                      </p:tavLst>
                                    </p:anim>
                                    <p:anim calcmode="lin" valueType="num">
                                      <p:cBhvr>
                                        <p:cTn id="31" dur="500" fill="hold"/>
                                        <p:tgtEl>
                                          <p:spTgt spid="532494"/>
                                        </p:tgtEl>
                                        <p:attrNameLst>
                                          <p:attrName>ppt_y</p:attrName>
                                        </p:attrNameLst>
                                      </p:cBhvr>
                                      <p:tavLst>
                                        <p:tav tm="0">
                                          <p:val>
                                            <p:strVal val="#ppt_y"/>
                                          </p:val>
                                        </p:tav>
                                        <p:tav tm="100000">
                                          <p:val>
                                            <p:strVal val="#ppt_y"/>
                                          </p:val>
                                        </p:tav>
                                      </p:tavLst>
                                    </p:anim>
                                    <p:animEffect transition="in" filter="fade">
                                      <p:cBhvr>
                                        <p:cTn id="32" dur="500"/>
                                        <p:tgtEl>
                                          <p:spTgt spid="53249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4" presetClass="entr" presetSubtype="0" accel="100000" fill="hold" grpId="0" nodeType="clickEffect">
                                  <p:stCondLst>
                                    <p:cond delay="0"/>
                                  </p:stCondLst>
                                  <p:childTnLst>
                                    <p:set>
                                      <p:cBhvr>
                                        <p:cTn id="36" dur="1" fill="hold">
                                          <p:stCondLst>
                                            <p:cond delay="0"/>
                                          </p:stCondLst>
                                        </p:cTn>
                                        <p:tgtEl>
                                          <p:spTgt spid="532495"/>
                                        </p:tgtEl>
                                        <p:attrNameLst>
                                          <p:attrName>style.visibility</p:attrName>
                                        </p:attrNameLst>
                                      </p:cBhvr>
                                      <p:to>
                                        <p:strVal val="visible"/>
                                      </p:to>
                                    </p:set>
                                    <p:anim calcmode="lin" valueType="num">
                                      <p:cBhvr>
                                        <p:cTn id="37" dur="500" fill="hold"/>
                                        <p:tgtEl>
                                          <p:spTgt spid="532495"/>
                                        </p:tgtEl>
                                        <p:attrNameLst>
                                          <p:attrName>ppt_w</p:attrName>
                                        </p:attrNameLst>
                                      </p:cBhvr>
                                      <p:tavLst>
                                        <p:tav tm="0">
                                          <p:val>
                                            <p:strVal val="#ppt_w*0.05"/>
                                          </p:val>
                                        </p:tav>
                                        <p:tav tm="100000">
                                          <p:val>
                                            <p:strVal val="#ppt_w"/>
                                          </p:val>
                                        </p:tav>
                                      </p:tavLst>
                                    </p:anim>
                                    <p:anim calcmode="lin" valueType="num">
                                      <p:cBhvr>
                                        <p:cTn id="38" dur="500" fill="hold"/>
                                        <p:tgtEl>
                                          <p:spTgt spid="532495"/>
                                        </p:tgtEl>
                                        <p:attrNameLst>
                                          <p:attrName>ppt_h</p:attrName>
                                        </p:attrNameLst>
                                      </p:cBhvr>
                                      <p:tavLst>
                                        <p:tav tm="0">
                                          <p:val>
                                            <p:strVal val="#ppt_h"/>
                                          </p:val>
                                        </p:tav>
                                        <p:tav tm="100000">
                                          <p:val>
                                            <p:strVal val="#ppt_h"/>
                                          </p:val>
                                        </p:tav>
                                      </p:tavLst>
                                    </p:anim>
                                    <p:anim calcmode="lin" valueType="num">
                                      <p:cBhvr>
                                        <p:cTn id="39" dur="500" fill="hold"/>
                                        <p:tgtEl>
                                          <p:spTgt spid="532495"/>
                                        </p:tgtEl>
                                        <p:attrNameLst>
                                          <p:attrName>ppt_x</p:attrName>
                                        </p:attrNameLst>
                                      </p:cBhvr>
                                      <p:tavLst>
                                        <p:tav tm="0">
                                          <p:val>
                                            <p:strVal val="#ppt_x-.2"/>
                                          </p:val>
                                        </p:tav>
                                        <p:tav tm="100000">
                                          <p:val>
                                            <p:strVal val="#ppt_x"/>
                                          </p:val>
                                        </p:tav>
                                      </p:tavLst>
                                    </p:anim>
                                    <p:anim calcmode="lin" valueType="num">
                                      <p:cBhvr>
                                        <p:cTn id="40" dur="500" fill="hold"/>
                                        <p:tgtEl>
                                          <p:spTgt spid="532495"/>
                                        </p:tgtEl>
                                        <p:attrNameLst>
                                          <p:attrName>ppt_y</p:attrName>
                                        </p:attrNameLst>
                                      </p:cBhvr>
                                      <p:tavLst>
                                        <p:tav tm="0">
                                          <p:val>
                                            <p:strVal val="#ppt_y"/>
                                          </p:val>
                                        </p:tav>
                                        <p:tav tm="100000">
                                          <p:val>
                                            <p:strVal val="#ppt_y"/>
                                          </p:val>
                                        </p:tav>
                                      </p:tavLst>
                                    </p:anim>
                                    <p:animEffect transition="in" filter="fade">
                                      <p:cBhvr>
                                        <p:cTn id="41" dur="500"/>
                                        <p:tgtEl>
                                          <p:spTgt spid="532495"/>
                                        </p:tgtEl>
                                      </p:cBhvr>
                                    </p:animEffect>
                                  </p:childTnLst>
                                </p:cTn>
                              </p:par>
                              <p:par>
                                <p:cTn id="42" presetID="54" presetClass="entr" presetSubtype="0" accel="100000" fill="hold" nodeType="withEffect">
                                  <p:stCondLst>
                                    <p:cond delay="0"/>
                                  </p:stCondLst>
                                  <p:childTnLst>
                                    <p:set>
                                      <p:cBhvr>
                                        <p:cTn id="43" dur="1" fill="hold">
                                          <p:stCondLst>
                                            <p:cond delay="0"/>
                                          </p:stCondLst>
                                        </p:cTn>
                                        <p:tgtEl>
                                          <p:spTgt spid="532496"/>
                                        </p:tgtEl>
                                        <p:attrNameLst>
                                          <p:attrName>style.visibility</p:attrName>
                                        </p:attrNameLst>
                                      </p:cBhvr>
                                      <p:to>
                                        <p:strVal val="visible"/>
                                      </p:to>
                                    </p:set>
                                    <p:anim calcmode="lin" valueType="num">
                                      <p:cBhvr>
                                        <p:cTn id="44" dur="500" fill="hold"/>
                                        <p:tgtEl>
                                          <p:spTgt spid="532496"/>
                                        </p:tgtEl>
                                        <p:attrNameLst>
                                          <p:attrName>ppt_w</p:attrName>
                                        </p:attrNameLst>
                                      </p:cBhvr>
                                      <p:tavLst>
                                        <p:tav tm="0">
                                          <p:val>
                                            <p:strVal val="#ppt_w*0.05"/>
                                          </p:val>
                                        </p:tav>
                                        <p:tav tm="100000">
                                          <p:val>
                                            <p:strVal val="#ppt_w"/>
                                          </p:val>
                                        </p:tav>
                                      </p:tavLst>
                                    </p:anim>
                                    <p:anim calcmode="lin" valueType="num">
                                      <p:cBhvr>
                                        <p:cTn id="45" dur="500" fill="hold"/>
                                        <p:tgtEl>
                                          <p:spTgt spid="532496"/>
                                        </p:tgtEl>
                                        <p:attrNameLst>
                                          <p:attrName>ppt_h</p:attrName>
                                        </p:attrNameLst>
                                      </p:cBhvr>
                                      <p:tavLst>
                                        <p:tav tm="0">
                                          <p:val>
                                            <p:strVal val="#ppt_h"/>
                                          </p:val>
                                        </p:tav>
                                        <p:tav tm="100000">
                                          <p:val>
                                            <p:strVal val="#ppt_h"/>
                                          </p:val>
                                        </p:tav>
                                      </p:tavLst>
                                    </p:anim>
                                    <p:anim calcmode="lin" valueType="num">
                                      <p:cBhvr>
                                        <p:cTn id="46" dur="500" fill="hold"/>
                                        <p:tgtEl>
                                          <p:spTgt spid="532496"/>
                                        </p:tgtEl>
                                        <p:attrNameLst>
                                          <p:attrName>ppt_x</p:attrName>
                                        </p:attrNameLst>
                                      </p:cBhvr>
                                      <p:tavLst>
                                        <p:tav tm="0">
                                          <p:val>
                                            <p:strVal val="#ppt_x-.2"/>
                                          </p:val>
                                        </p:tav>
                                        <p:tav tm="100000">
                                          <p:val>
                                            <p:strVal val="#ppt_x"/>
                                          </p:val>
                                        </p:tav>
                                      </p:tavLst>
                                    </p:anim>
                                    <p:anim calcmode="lin" valueType="num">
                                      <p:cBhvr>
                                        <p:cTn id="47" dur="500" fill="hold"/>
                                        <p:tgtEl>
                                          <p:spTgt spid="532496"/>
                                        </p:tgtEl>
                                        <p:attrNameLst>
                                          <p:attrName>ppt_y</p:attrName>
                                        </p:attrNameLst>
                                      </p:cBhvr>
                                      <p:tavLst>
                                        <p:tav tm="0">
                                          <p:val>
                                            <p:strVal val="#ppt_y"/>
                                          </p:val>
                                        </p:tav>
                                        <p:tav tm="100000">
                                          <p:val>
                                            <p:strVal val="#ppt_y"/>
                                          </p:val>
                                        </p:tav>
                                      </p:tavLst>
                                    </p:anim>
                                    <p:animEffect transition="in" filter="fade">
                                      <p:cBhvr>
                                        <p:cTn id="48" dur="500"/>
                                        <p:tgtEl>
                                          <p:spTgt spid="532496"/>
                                        </p:tgtEl>
                                      </p:cBhvr>
                                    </p:animEffect>
                                  </p:childTnLst>
                                </p:cTn>
                              </p:par>
                              <p:par>
                                <p:cTn id="49" presetID="54" presetClass="entr" presetSubtype="0" accel="100000" fill="hold" nodeType="withEffect">
                                  <p:stCondLst>
                                    <p:cond delay="0"/>
                                  </p:stCondLst>
                                  <p:childTnLst>
                                    <p:set>
                                      <p:cBhvr>
                                        <p:cTn id="50" dur="1" fill="hold">
                                          <p:stCondLst>
                                            <p:cond delay="0"/>
                                          </p:stCondLst>
                                        </p:cTn>
                                        <p:tgtEl>
                                          <p:spTgt spid="532497"/>
                                        </p:tgtEl>
                                        <p:attrNameLst>
                                          <p:attrName>style.visibility</p:attrName>
                                        </p:attrNameLst>
                                      </p:cBhvr>
                                      <p:to>
                                        <p:strVal val="visible"/>
                                      </p:to>
                                    </p:set>
                                    <p:anim calcmode="lin" valueType="num">
                                      <p:cBhvr>
                                        <p:cTn id="51" dur="500" fill="hold"/>
                                        <p:tgtEl>
                                          <p:spTgt spid="532497"/>
                                        </p:tgtEl>
                                        <p:attrNameLst>
                                          <p:attrName>ppt_w</p:attrName>
                                        </p:attrNameLst>
                                      </p:cBhvr>
                                      <p:tavLst>
                                        <p:tav tm="0">
                                          <p:val>
                                            <p:strVal val="#ppt_w*0.05"/>
                                          </p:val>
                                        </p:tav>
                                        <p:tav tm="100000">
                                          <p:val>
                                            <p:strVal val="#ppt_w"/>
                                          </p:val>
                                        </p:tav>
                                      </p:tavLst>
                                    </p:anim>
                                    <p:anim calcmode="lin" valueType="num">
                                      <p:cBhvr>
                                        <p:cTn id="52" dur="500" fill="hold"/>
                                        <p:tgtEl>
                                          <p:spTgt spid="532497"/>
                                        </p:tgtEl>
                                        <p:attrNameLst>
                                          <p:attrName>ppt_h</p:attrName>
                                        </p:attrNameLst>
                                      </p:cBhvr>
                                      <p:tavLst>
                                        <p:tav tm="0">
                                          <p:val>
                                            <p:strVal val="#ppt_h"/>
                                          </p:val>
                                        </p:tav>
                                        <p:tav tm="100000">
                                          <p:val>
                                            <p:strVal val="#ppt_h"/>
                                          </p:val>
                                        </p:tav>
                                      </p:tavLst>
                                    </p:anim>
                                    <p:anim calcmode="lin" valueType="num">
                                      <p:cBhvr>
                                        <p:cTn id="53" dur="500" fill="hold"/>
                                        <p:tgtEl>
                                          <p:spTgt spid="532497"/>
                                        </p:tgtEl>
                                        <p:attrNameLst>
                                          <p:attrName>ppt_x</p:attrName>
                                        </p:attrNameLst>
                                      </p:cBhvr>
                                      <p:tavLst>
                                        <p:tav tm="0">
                                          <p:val>
                                            <p:strVal val="#ppt_x-.2"/>
                                          </p:val>
                                        </p:tav>
                                        <p:tav tm="100000">
                                          <p:val>
                                            <p:strVal val="#ppt_x"/>
                                          </p:val>
                                        </p:tav>
                                      </p:tavLst>
                                    </p:anim>
                                    <p:anim calcmode="lin" valueType="num">
                                      <p:cBhvr>
                                        <p:cTn id="54" dur="500" fill="hold"/>
                                        <p:tgtEl>
                                          <p:spTgt spid="532497"/>
                                        </p:tgtEl>
                                        <p:attrNameLst>
                                          <p:attrName>ppt_y</p:attrName>
                                        </p:attrNameLst>
                                      </p:cBhvr>
                                      <p:tavLst>
                                        <p:tav tm="0">
                                          <p:val>
                                            <p:strVal val="#ppt_y"/>
                                          </p:val>
                                        </p:tav>
                                        <p:tav tm="100000">
                                          <p:val>
                                            <p:strVal val="#ppt_y"/>
                                          </p:val>
                                        </p:tav>
                                      </p:tavLst>
                                    </p:anim>
                                    <p:animEffect transition="in" filter="fade">
                                      <p:cBhvr>
                                        <p:cTn id="55" dur="500"/>
                                        <p:tgtEl>
                                          <p:spTgt spid="5324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88" grpId="0"/>
      <p:bldP spid="532495" grpId="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3506"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Second Derivative Test</a:t>
            </a:r>
          </a:p>
        </p:txBody>
      </p:sp>
      <p:sp>
        <p:nvSpPr>
          <p:cNvPr id="533507" name="Text Box 3" descr="Blue tissue paper"/>
          <p:cNvSpPr txBox="1">
            <a:spLocks noChangeArrowheads="1"/>
          </p:cNvSpPr>
          <p:nvPr/>
        </p:nvSpPr>
        <p:spPr bwMode="auto">
          <a:xfrm>
            <a:off x="609600" y="1584325"/>
            <a:ext cx="8305800" cy="16160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From this factorization it is clear that           will be zero if and only if </a:t>
            </a:r>
            <a:r>
              <a:rPr lang="en-US" sz="2000" i="1" smtClean="0">
                <a:latin typeface="Times New Roman" charset="0"/>
                <a:cs typeface="+mn-cs"/>
              </a:rPr>
              <a:t>x</a:t>
            </a:r>
            <a:r>
              <a:rPr lang="en-US" sz="2000" smtClean="0">
                <a:latin typeface="Times New Roman" charset="0"/>
                <a:cs typeface="+mn-cs"/>
              </a:rPr>
              <a:t> = -3 or </a:t>
            </a:r>
            <a:r>
              <a:rPr lang="en-US" sz="2000" i="1" smtClean="0">
                <a:latin typeface="Times New Roman" charset="0"/>
                <a:cs typeface="+mn-cs"/>
              </a:rPr>
              <a:t>x</a:t>
            </a:r>
            <a:r>
              <a:rPr lang="en-US" sz="2000" smtClean="0">
                <a:latin typeface="Times New Roman" charset="0"/>
                <a:cs typeface="+mn-cs"/>
              </a:rPr>
              <a:t> = -1.  In other words, the graph will have horizontal tangent lines when </a:t>
            </a:r>
            <a:r>
              <a:rPr lang="en-US" sz="2000" i="1" smtClean="0">
                <a:latin typeface="Times New Roman" charset="0"/>
                <a:cs typeface="+mn-cs"/>
              </a:rPr>
              <a:t>x</a:t>
            </a:r>
            <a:r>
              <a:rPr lang="en-US" sz="2000" smtClean="0">
                <a:latin typeface="Times New Roman" charset="0"/>
                <a:cs typeface="+mn-cs"/>
              </a:rPr>
              <a:t> = -3 and </a:t>
            </a:r>
            <a:r>
              <a:rPr lang="en-US" sz="2000" i="1" smtClean="0">
                <a:latin typeface="Times New Roman" charset="0"/>
                <a:cs typeface="+mn-cs"/>
              </a:rPr>
              <a:t>x</a:t>
            </a:r>
            <a:r>
              <a:rPr lang="en-US" sz="2000" smtClean="0">
                <a:latin typeface="Times New Roman" charset="0"/>
                <a:cs typeface="+mn-cs"/>
              </a:rPr>
              <a:t> = -1, and no where else.  To plot the points on the graph where </a:t>
            </a:r>
            <a:r>
              <a:rPr lang="en-US" sz="2000" i="1" smtClean="0">
                <a:latin typeface="Times New Roman" charset="0"/>
                <a:cs typeface="+mn-cs"/>
              </a:rPr>
              <a:t>x</a:t>
            </a:r>
            <a:r>
              <a:rPr lang="en-US" sz="2000" smtClean="0">
                <a:latin typeface="Times New Roman" charset="0"/>
                <a:cs typeface="+mn-cs"/>
              </a:rPr>
              <a:t> = -3 and </a:t>
            </a:r>
            <a:r>
              <a:rPr lang="en-US" sz="2000" i="1" smtClean="0">
                <a:latin typeface="Times New Roman" charset="0"/>
                <a:cs typeface="+mn-cs"/>
              </a:rPr>
              <a:t>x</a:t>
            </a:r>
            <a:r>
              <a:rPr lang="en-US" sz="2000" smtClean="0">
                <a:latin typeface="Times New Roman" charset="0"/>
                <a:cs typeface="+mn-cs"/>
              </a:rPr>
              <a:t> = -1, we substitute these values back into the original expression for  </a:t>
            </a:r>
            <a:r>
              <a:rPr lang="en-US" sz="2000" i="1" smtClean="0">
                <a:latin typeface="Times New Roman" charset="0"/>
                <a:cs typeface="+mn-cs"/>
              </a:rPr>
              <a:t>f</a:t>
            </a:r>
            <a:r>
              <a:rPr lang="en-US" sz="1000" smtClean="0">
                <a:latin typeface="Times New Roman" charset="0"/>
                <a:cs typeface="+mn-cs"/>
              </a:rPr>
              <a:t> </a:t>
            </a:r>
            <a:r>
              <a:rPr lang="en-US" sz="2000" smtClean="0">
                <a:latin typeface="Times New Roman" charset="0"/>
                <a:cs typeface="+mn-cs"/>
              </a:rPr>
              <a:t>(</a:t>
            </a:r>
            <a:r>
              <a:rPr lang="en-US" sz="2000" i="1" smtClean="0">
                <a:latin typeface="Times New Roman" charset="0"/>
                <a:cs typeface="+mn-cs"/>
              </a:rPr>
              <a:t>x</a:t>
            </a:r>
            <a:r>
              <a:rPr lang="en-US" sz="2000" smtClean="0">
                <a:latin typeface="Times New Roman" charset="0"/>
                <a:cs typeface="+mn-cs"/>
              </a:rPr>
              <a:t>).  That is, we compute</a:t>
            </a:r>
          </a:p>
        </p:txBody>
      </p:sp>
      <p:sp>
        <p:nvSpPr>
          <p:cNvPr id="533508"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graphicFrame>
        <p:nvGraphicFramePr>
          <p:cNvPr id="533510" name="Object 6"/>
          <p:cNvGraphicFramePr>
            <a:graphicFrameLocks noChangeAspect="1"/>
          </p:cNvGraphicFramePr>
          <p:nvPr/>
        </p:nvGraphicFramePr>
        <p:xfrm>
          <a:off x="2947988" y="3267075"/>
          <a:ext cx="3179762" cy="358775"/>
        </p:xfrm>
        <a:graphic>
          <a:graphicData uri="http://schemas.openxmlformats.org/presentationml/2006/ole">
            <mc:AlternateContent xmlns:mc="http://schemas.openxmlformats.org/markup-compatibility/2006">
              <mc:Choice xmlns:v="urn:schemas-microsoft-com:vml" Requires="v">
                <p:oleObj spid="_x0000_s57432" name="Equation" r:id="rId4" imgW="2146300" imgH="241300" progId="Equation.3">
                  <p:embed/>
                </p:oleObj>
              </mc:Choice>
              <mc:Fallback>
                <p:oleObj name="Equation" r:id="rId4" imgW="2146300" imgH="2413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7988" y="3267075"/>
                        <a:ext cx="3179762" cy="3587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7349" name="Object 7"/>
          <p:cNvGraphicFramePr>
            <a:graphicFrameLocks noChangeAspect="1"/>
          </p:cNvGraphicFramePr>
          <p:nvPr/>
        </p:nvGraphicFramePr>
        <p:xfrm>
          <a:off x="4533900" y="1660525"/>
          <a:ext cx="527050" cy="320675"/>
        </p:xfrm>
        <a:graphic>
          <a:graphicData uri="http://schemas.openxmlformats.org/presentationml/2006/ole">
            <mc:AlternateContent xmlns:mc="http://schemas.openxmlformats.org/markup-compatibility/2006">
              <mc:Choice xmlns:v="urn:schemas-microsoft-com:vml" Requires="v">
                <p:oleObj spid="_x0000_s57433" name="Equation" r:id="rId6" imgW="355292" imgH="215713" progId="Equation.3">
                  <p:embed/>
                </p:oleObj>
              </mc:Choice>
              <mc:Fallback>
                <p:oleObj name="Equation" r:id="rId6" imgW="355292" imgH="215713"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3900" y="1660525"/>
                        <a:ext cx="527050" cy="3206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33512" name="Object 8"/>
          <p:cNvGraphicFramePr>
            <a:graphicFrameLocks noChangeAspect="1"/>
          </p:cNvGraphicFramePr>
          <p:nvPr/>
        </p:nvGraphicFramePr>
        <p:xfrm>
          <a:off x="3505200" y="4687888"/>
          <a:ext cx="565150" cy="320675"/>
        </p:xfrm>
        <a:graphic>
          <a:graphicData uri="http://schemas.openxmlformats.org/presentationml/2006/ole">
            <mc:AlternateContent xmlns:mc="http://schemas.openxmlformats.org/markup-compatibility/2006">
              <mc:Choice xmlns:v="urn:schemas-microsoft-com:vml" Requires="v">
                <p:oleObj spid="_x0000_s57434" name="Equation" r:id="rId8" imgW="380835" imgH="215806" progId="Equation.3">
                  <p:embed/>
                </p:oleObj>
              </mc:Choice>
              <mc:Fallback>
                <p:oleObj name="Equation" r:id="rId8" imgW="380835" imgH="215806" progId="Equation.3">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4687888"/>
                        <a:ext cx="565150" cy="3206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33513" name="Text Box 9" descr="Blue tissue paper"/>
          <p:cNvSpPr txBox="1">
            <a:spLocks noChangeArrowheads="1"/>
          </p:cNvSpPr>
          <p:nvPr/>
        </p:nvSpPr>
        <p:spPr bwMode="auto">
          <a:xfrm>
            <a:off x="609600" y="4191000"/>
            <a:ext cx="6781800"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Therefore, the slope of  </a:t>
            </a:r>
            <a:r>
              <a:rPr lang="en-US" sz="2000" i="1" smtClean="0">
                <a:latin typeface="Times New Roman" charset="0"/>
                <a:cs typeface="+mn-cs"/>
              </a:rPr>
              <a:t>f</a:t>
            </a:r>
            <a:r>
              <a:rPr lang="en-US" sz="1000" smtClean="0">
                <a:latin typeface="Times New Roman" charset="0"/>
                <a:cs typeface="+mn-cs"/>
              </a:rPr>
              <a:t> </a:t>
            </a:r>
            <a:r>
              <a:rPr lang="en-US" sz="2000" smtClean="0">
                <a:latin typeface="Times New Roman" charset="0"/>
                <a:cs typeface="+mn-cs"/>
              </a:rPr>
              <a:t>(</a:t>
            </a:r>
            <a:r>
              <a:rPr lang="en-US" sz="2000" i="1" smtClean="0">
                <a:latin typeface="Times New Roman" charset="0"/>
                <a:cs typeface="+mn-cs"/>
              </a:rPr>
              <a:t>x</a:t>
            </a:r>
            <a:r>
              <a:rPr lang="en-US" sz="2000" smtClean="0">
                <a:latin typeface="Times New Roman" charset="0"/>
                <a:cs typeface="+mn-cs"/>
              </a:rPr>
              <a:t>) is 0 at the points (-3, 0) and (-1, -4).</a:t>
            </a:r>
          </a:p>
        </p:txBody>
      </p:sp>
      <p:sp>
        <p:nvSpPr>
          <p:cNvPr id="533514" name="Text Box 10" descr="Blue tissue paper"/>
          <p:cNvSpPr txBox="1">
            <a:spLocks noChangeArrowheads="1"/>
          </p:cNvSpPr>
          <p:nvPr/>
        </p:nvSpPr>
        <p:spPr bwMode="auto">
          <a:xfrm>
            <a:off x="152400" y="1219200"/>
            <a:ext cx="1600200" cy="366713"/>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smtClean="0">
                <a:effectLst>
                  <a:outerShdw blurRad="38100" dist="38100" dir="2700000" algn="tl">
                    <a:srgbClr val="DDDDDD"/>
                  </a:outerShdw>
                </a:effectLst>
                <a:latin typeface="Batang" charset="0"/>
                <a:cs typeface="+mn-cs"/>
              </a:rPr>
              <a:t>CONTINUED</a:t>
            </a:r>
          </a:p>
        </p:txBody>
      </p:sp>
      <p:graphicFrame>
        <p:nvGraphicFramePr>
          <p:cNvPr id="533515" name="Object 11"/>
          <p:cNvGraphicFramePr>
            <a:graphicFrameLocks noChangeAspect="1"/>
          </p:cNvGraphicFramePr>
          <p:nvPr/>
        </p:nvGraphicFramePr>
        <p:xfrm>
          <a:off x="2954338" y="3756025"/>
          <a:ext cx="3236912" cy="358775"/>
        </p:xfrm>
        <a:graphic>
          <a:graphicData uri="http://schemas.openxmlformats.org/presentationml/2006/ole">
            <mc:AlternateContent xmlns:mc="http://schemas.openxmlformats.org/markup-compatibility/2006">
              <mc:Choice xmlns:v="urn:schemas-microsoft-com:vml" Requires="v">
                <p:oleObj spid="_x0000_s57435" name="Equation" r:id="rId10" imgW="2184400" imgH="241300" progId="Equation.3">
                  <p:embed/>
                </p:oleObj>
              </mc:Choice>
              <mc:Fallback>
                <p:oleObj name="Equation" r:id="rId10" imgW="2184400" imgH="241300" progId="Equation.3">
                  <p:embed/>
                  <p:pic>
                    <p:nvPicPr>
                      <p:cNvPr id="0"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54338" y="3756025"/>
                        <a:ext cx="3236912" cy="3587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33516" name="Text Box 12" descr="Blue tissue paper"/>
          <p:cNvSpPr txBox="1">
            <a:spLocks noChangeArrowheads="1"/>
          </p:cNvSpPr>
          <p:nvPr/>
        </p:nvSpPr>
        <p:spPr bwMode="auto">
          <a:xfrm>
            <a:off x="609600" y="4632325"/>
            <a:ext cx="8305800" cy="7016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Next, we check the sign of            at </a:t>
            </a:r>
            <a:r>
              <a:rPr lang="en-US" sz="2000" i="1" smtClean="0">
                <a:latin typeface="Times New Roman" charset="0"/>
                <a:cs typeface="+mn-cs"/>
              </a:rPr>
              <a:t>x</a:t>
            </a:r>
            <a:r>
              <a:rPr lang="en-US" sz="2000" smtClean="0">
                <a:latin typeface="Times New Roman" charset="0"/>
                <a:cs typeface="+mn-cs"/>
              </a:rPr>
              <a:t> = -3 and at </a:t>
            </a:r>
            <a:r>
              <a:rPr lang="en-US" sz="2000" i="1" smtClean="0">
                <a:latin typeface="Times New Roman" charset="0"/>
                <a:cs typeface="+mn-cs"/>
              </a:rPr>
              <a:t>x</a:t>
            </a:r>
            <a:r>
              <a:rPr lang="en-US" sz="2000" smtClean="0">
                <a:latin typeface="Times New Roman" charset="0"/>
                <a:cs typeface="+mn-cs"/>
              </a:rPr>
              <a:t> = -1 and apply the second derivative test:</a:t>
            </a:r>
          </a:p>
        </p:txBody>
      </p:sp>
      <p:graphicFrame>
        <p:nvGraphicFramePr>
          <p:cNvPr id="533517" name="Object 13"/>
          <p:cNvGraphicFramePr>
            <a:graphicFrameLocks noChangeAspect="1"/>
          </p:cNvGraphicFramePr>
          <p:nvPr/>
        </p:nvGraphicFramePr>
        <p:xfrm>
          <a:off x="2895600" y="5394325"/>
          <a:ext cx="2633663" cy="320675"/>
        </p:xfrm>
        <a:graphic>
          <a:graphicData uri="http://schemas.openxmlformats.org/presentationml/2006/ole">
            <mc:AlternateContent xmlns:mc="http://schemas.openxmlformats.org/markup-compatibility/2006">
              <mc:Choice xmlns:v="urn:schemas-microsoft-com:vml" Requires="v">
                <p:oleObj spid="_x0000_s57436" name="Equation" r:id="rId12" imgW="1777229" imgH="215806" progId="Equation.3">
                  <p:embed/>
                </p:oleObj>
              </mc:Choice>
              <mc:Fallback>
                <p:oleObj name="Equation" r:id="rId12" imgW="1777229" imgH="215806" progId="Equation.3">
                  <p:embed/>
                  <p:pic>
                    <p:nvPicPr>
                      <p:cNvPr id="0"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95600" y="5394325"/>
                        <a:ext cx="2633663" cy="3206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33518" name="Object 14"/>
          <p:cNvGraphicFramePr>
            <a:graphicFrameLocks noChangeAspect="1"/>
          </p:cNvGraphicFramePr>
          <p:nvPr/>
        </p:nvGraphicFramePr>
        <p:xfrm>
          <a:off x="2924175" y="5851525"/>
          <a:ext cx="2446338" cy="320675"/>
        </p:xfrm>
        <a:graphic>
          <a:graphicData uri="http://schemas.openxmlformats.org/presentationml/2006/ole">
            <mc:AlternateContent xmlns:mc="http://schemas.openxmlformats.org/markup-compatibility/2006">
              <mc:Choice xmlns:v="urn:schemas-microsoft-com:vml" Requires="v">
                <p:oleObj spid="_x0000_s57437" name="Equation" r:id="rId14" imgW="1651000" imgH="215900" progId="Equation.3">
                  <p:embed/>
                </p:oleObj>
              </mc:Choice>
              <mc:Fallback>
                <p:oleObj name="Equation" r:id="rId14" imgW="1651000" imgH="215900" progId="Equation.3">
                  <p:embed/>
                  <p:pic>
                    <p:nvPicPr>
                      <p:cNvPr id="0" name="Object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24175" y="5851525"/>
                        <a:ext cx="2446338" cy="3206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33519" name="Text Box 15" descr="Blue tissue paper"/>
          <p:cNvSpPr txBox="1">
            <a:spLocks noChangeArrowheads="1"/>
          </p:cNvSpPr>
          <p:nvPr/>
        </p:nvSpPr>
        <p:spPr bwMode="auto">
          <a:xfrm>
            <a:off x="5562600" y="5334000"/>
            <a:ext cx="1981200"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(local maximum)</a:t>
            </a:r>
          </a:p>
        </p:txBody>
      </p:sp>
      <p:sp>
        <p:nvSpPr>
          <p:cNvPr id="533520" name="Text Box 16" descr="Blue tissue paper"/>
          <p:cNvSpPr txBox="1">
            <a:spLocks noChangeArrowheads="1"/>
          </p:cNvSpPr>
          <p:nvPr/>
        </p:nvSpPr>
        <p:spPr bwMode="auto">
          <a:xfrm>
            <a:off x="5562600" y="5775325"/>
            <a:ext cx="1981200"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(local minimum).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533510"/>
                                        </p:tgtEl>
                                        <p:attrNameLst>
                                          <p:attrName>style.visibility</p:attrName>
                                        </p:attrNameLst>
                                      </p:cBhvr>
                                      <p:to>
                                        <p:strVal val="visible"/>
                                      </p:to>
                                    </p:set>
                                    <p:anim calcmode="lin" valueType="num">
                                      <p:cBhvr>
                                        <p:cTn id="7" dur="500" fill="hold"/>
                                        <p:tgtEl>
                                          <p:spTgt spid="533510"/>
                                        </p:tgtEl>
                                        <p:attrNameLst>
                                          <p:attrName>ppt_w</p:attrName>
                                        </p:attrNameLst>
                                      </p:cBhvr>
                                      <p:tavLst>
                                        <p:tav tm="0">
                                          <p:val>
                                            <p:strVal val="#ppt_w*0.05"/>
                                          </p:val>
                                        </p:tav>
                                        <p:tav tm="100000">
                                          <p:val>
                                            <p:strVal val="#ppt_w"/>
                                          </p:val>
                                        </p:tav>
                                      </p:tavLst>
                                    </p:anim>
                                    <p:anim calcmode="lin" valueType="num">
                                      <p:cBhvr>
                                        <p:cTn id="8" dur="500" fill="hold"/>
                                        <p:tgtEl>
                                          <p:spTgt spid="533510"/>
                                        </p:tgtEl>
                                        <p:attrNameLst>
                                          <p:attrName>ppt_h</p:attrName>
                                        </p:attrNameLst>
                                      </p:cBhvr>
                                      <p:tavLst>
                                        <p:tav tm="0">
                                          <p:val>
                                            <p:strVal val="#ppt_h"/>
                                          </p:val>
                                        </p:tav>
                                        <p:tav tm="100000">
                                          <p:val>
                                            <p:strVal val="#ppt_h"/>
                                          </p:val>
                                        </p:tav>
                                      </p:tavLst>
                                    </p:anim>
                                    <p:anim calcmode="lin" valueType="num">
                                      <p:cBhvr>
                                        <p:cTn id="9" dur="500" fill="hold"/>
                                        <p:tgtEl>
                                          <p:spTgt spid="533510"/>
                                        </p:tgtEl>
                                        <p:attrNameLst>
                                          <p:attrName>ppt_x</p:attrName>
                                        </p:attrNameLst>
                                      </p:cBhvr>
                                      <p:tavLst>
                                        <p:tav tm="0">
                                          <p:val>
                                            <p:strVal val="#ppt_x-.2"/>
                                          </p:val>
                                        </p:tav>
                                        <p:tav tm="100000">
                                          <p:val>
                                            <p:strVal val="#ppt_x"/>
                                          </p:val>
                                        </p:tav>
                                      </p:tavLst>
                                    </p:anim>
                                    <p:anim calcmode="lin" valueType="num">
                                      <p:cBhvr>
                                        <p:cTn id="10" dur="500" fill="hold"/>
                                        <p:tgtEl>
                                          <p:spTgt spid="533510"/>
                                        </p:tgtEl>
                                        <p:attrNameLst>
                                          <p:attrName>ppt_y</p:attrName>
                                        </p:attrNameLst>
                                      </p:cBhvr>
                                      <p:tavLst>
                                        <p:tav tm="0">
                                          <p:val>
                                            <p:strVal val="#ppt_y"/>
                                          </p:val>
                                        </p:tav>
                                        <p:tav tm="100000">
                                          <p:val>
                                            <p:strVal val="#ppt_y"/>
                                          </p:val>
                                        </p:tav>
                                      </p:tavLst>
                                    </p:anim>
                                    <p:animEffect transition="in" filter="fade">
                                      <p:cBhvr>
                                        <p:cTn id="11" dur="500"/>
                                        <p:tgtEl>
                                          <p:spTgt spid="533510"/>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533515"/>
                                        </p:tgtEl>
                                        <p:attrNameLst>
                                          <p:attrName>style.visibility</p:attrName>
                                        </p:attrNameLst>
                                      </p:cBhvr>
                                      <p:to>
                                        <p:strVal val="visible"/>
                                      </p:to>
                                    </p:set>
                                    <p:anim calcmode="lin" valueType="num">
                                      <p:cBhvr>
                                        <p:cTn id="14" dur="500" fill="hold"/>
                                        <p:tgtEl>
                                          <p:spTgt spid="533515"/>
                                        </p:tgtEl>
                                        <p:attrNameLst>
                                          <p:attrName>ppt_w</p:attrName>
                                        </p:attrNameLst>
                                      </p:cBhvr>
                                      <p:tavLst>
                                        <p:tav tm="0">
                                          <p:val>
                                            <p:strVal val="#ppt_w*0.05"/>
                                          </p:val>
                                        </p:tav>
                                        <p:tav tm="100000">
                                          <p:val>
                                            <p:strVal val="#ppt_w"/>
                                          </p:val>
                                        </p:tav>
                                      </p:tavLst>
                                    </p:anim>
                                    <p:anim calcmode="lin" valueType="num">
                                      <p:cBhvr>
                                        <p:cTn id="15" dur="500" fill="hold"/>
                                        <p:tgtEl>
                                          <p:spTgt spid="533515"/>
                                        </p:tgtEl>
                                        <p:attrNameLst>
                                          <p:attrName>ppt_h</p:attrName>
                                        </p:attrNameLst>
                                      </p:cBhvr>
                                      <p:tavLst>
                                        <p:tav tm="0">
                                          <p:val>
                                            <p:strVal val="#ppt_h"/>
                                          </p:val>
                                        </p:tav>
                                        <p:tav tm="100000">
                                          <p:val>
                                            <p:strVal val="#ppt_h"/>
                                          </p:val>
                                        </p:tav>
                                      </p:tavLst>
                                    </p:anim>
                                    <p:anim calcmode="lin" valueType="num">
                                      <p:cBhvr>
                                        <p:cTn id="16" dur="500" fill="hold"/>
                                        <p:tgtEl>
                                          <p:spTgt spid="533515"/>
                                        </p:tgtEl>
                                        <p:attrNameLst>
                                          <p:attrName>ppt_x</p:attrName>
                                        </p:attrNameLst>
                                      </p:cBhvr>
                                      <p:tavLst>
                                        <p:tav tm="0">
                                          <p:val>
                                            <p:strVal val="#ppt_x-.2"/>
                                          </p:val>
                                        </p:tav>
                                        <p:tav tm="100000">
                                          <p:val>
                                            <p:strVal val="#ppt_x"/>
                                          </p:val>
                                        </p:tav>
                                      </p:tavLst>
                                    </p:anim>
                                    <p:anim calcmode="lin" valueType="num">
                                      <p:cBhvr>
                                        <p:cTn id="17" dur="500" fill="hold"/>
                                        <p:tgtEl>
                                          <p:spTgt spid="533515"/>
                                        </p:tgtEl>
                                        <p:attrNameLst>
                                          <p:attrName>ppt_y</p:attrName>
                                        </p:attrNameLst>
                                      </p:cBhvr>
                                      <p:tavLst>
                                        <p:tav tm="0">
                                          <p:val>
                                            <p:strVal val="#ppt_y"/>
                                          </p:val>
                                        </p:tav>
                                        <p:tav tm="100000">
                                          <p:val>
                                            <p:strVal val="#ppt_y"/>
                                          </p:val>
                                        </p:tav>
                                      </p:tavLst>
                                    </p:anim>
                                    <p:animEffect transition="in" filter="fade">
                                      <p:cBhvr>
                                        <p:cTn id="18" dur="500"/>
                                        <p:tgtEl>
                                          <p:spTgt spid="53351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4" presetClass="entr" presetSubtype="0" accel="100000" fill="hold" grpId="0" nodeType="clickEffect">
                                  <p:stCondLst>
                                    <p:cond delay="0"/>
                                  </p:stCondLst>
                                  <p:childTnLst>
                                    <p:set>
                                      <p:cBhvr>
                                        <p:cTn id="22" dur="1" fill="hold">
                                          <p:stCondLst>
                                            <p:cond delay="0"/>
                                          </p:stCondLst>
                                        </p:cTn>
                                        <p:tgtEl>
                                          <p:spTgt spid="533513"/>
                                        </p:tgtEl>
                                        <p:attrNameLst>
                                          <p:attrName>style.visibility</p:attrName>
                                        </p:attrNameLst>
                                      </p:cBhvr>
                                      <p:to>
                                        <p:strVal val="visible"/>
                                      </p:to>
                                    </p:set>
                                    <p:anim calcmode="lin" valueType="num">
                                      <p:cBhvr>
                                        <p:cTn id="23" dur="500" fill="hold"/>
                                        <p:tgtEl>
                                          <p:spTgt spid="533513"/>
                                        </p:tgtEl>
                                        <p:attrNameLst>
                                          <p:attrName>ppt_w</p:attrName>
                                        </p:attrNameLst>
                                      </p:cBhvr>
                                      <p:tavLst>
                                        <p:tav tm="0">
                                          <p:val>
                                            <p:strVal val="#ppt_w*0.05"/>
                                          </p:val>
                                        </p:tav>
                                        <p:tav tm="100000">
                                          <p:val>
                                            <p:strVal val="#ppt_w"/>
                                          </p:val>
                                        </p:tav>
                                      </p:tavLst>
                                    </p:anim>
                                    <p:anim calcmode="lin" valueType="num">
                                      <p:cBhvr>
                                        <p:cTn id="24" dur="500" fill="hold"/>
                                        <p:tgtEl>
                                          <p:spTgt spid="533513"/>
                                        </p:tgtEl>
                                        <p:attrNameLst>
                                          <p:attrName>ppt_h</p:attrName>
                                        </p:attrNameLst>
                                      </p:cBhvr>
                                      <p:tavLst>
                                        <p:tav tm="0">
                                          <p:val>
                                            <p:strVal val="#ppt_h"/>
                                          </p:val>
                                        </p:tav>
                                        <p:tav tm="100000">
                                          <p:val>
                                            <p:strVal val="#ppt_h"/>
                                          </p:val>
                                        </p:tav>
                                      </p:tavLst>
                                    </p:anim>
                                    <p:anim calcmode="lin" valueType="num">
                                      <p:cBhvr>
                                        <p:cTn id="25" dur="500" fill="hold"/>
                                        <p:tgtEl>
                                          <p:spTgt spid="533513"/>
                                        </p:tgtEl>
                                        <p:attrNameLst>
                                          <p:attrName>ppt_x</p:attrName>
                                        </p:attrNameLst>
                                      </p:cBhvr>
                                      <p:tavLst>
                                        <p:tav tm="0">
                                          <p:val>
                                            <p:strVal val="#ppt_x-.2"/>
                                          </p:val>
                                        </p:tav>
                                        <p:tav tm="100000">
                                          <p:val>
                                            <p:strVal val="#ppt_x"/>
                                          </p:val>
                                        </p:tav>
                                      </p:tavLst>
                                    </p:anim>
                                    <p:anim calcmode="lin" valueType="num">
                                      <p:cBhvr>
                                        <p:cTn id="26" dur="500" fill="hold"/>
                                        <p:tgtEl>
                                          <p:spTgt spid="533513"/>
                                        </p:tgtEl>
                                        <p:attrNameLst>
                                          <p:attrName>ppt_y</p:attrName>
                                        </p:attrNameLst>
                                      </p:cBhvr>
                                      <p:tavLst>
                                        <p:tav tm="0">
                                          <p:val>
                                            <p:strVal val="#ppt_y"/>
                                          </p:val>
                                        </p:tav>
                                        <p:tav tm="100000">
                                          <p:val>
                                            <p:strVal val="#ppt_y"/>
                                          </p:val>
                                        </p:tav>
                                      </p:tavLst>
                                    </p:anim>
                                    <p:animEffect transition="in" filter="fade">
                                      <p:cBhvr>
                                        <p:cTn id="27" dur="500"/>
                                        <p:tgtEl>
                                          <p:spTgt spid="5335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4" presetClass="entr" presetSubtype="0" accel="100000" fill="hold" nodeType="clickEffect">
                                  <p:stCondLst>
                                    <p:cond delay="0"/>
                                  </p:stCondLst>
                                  <p:childTnLst>
                                    <p:set>
                                      <p:cBhvr>
                                        <p:cTn id="31" dur="1" fill="hold">
                                          <p:stCondLst>
                                            <p:cond delay="0"/>
                                          </p:stCondLst>
                                        </p:cTn>
                                        <p:tgtEl>
                                          <p:spTgt spid="533512"/>
                                        </p:tgtEl>
                                        <p:attrNameLst>
                                          <p:attrName>style.visibility</p:attrName>
                                        </p:attrNameLst>
                                      </p:cBhvr>
                                      <p:to>
                                        <p:strVal val="visible"/>
                                      </p:to>
                                    </p:set>
                                    <p:anim calcmode="lin" valueType="num">
                                      <p:cBhvr>
                                        <p:cTn id="32" dur="500" fill="hold"/>
                                        <p:tgtEl>
                                          <p:spTgt spid="533512"/>
                                        </p:tgtEl>
                                        <p:attrNameLst>
                                          <p:attrName>ppt_w</p:attrName>
                                        </p:attrNameLst>
                                      </p:cBhvr>
                                      <p:tavLst>
                                        <p:tav tm="0">
                                          <p:val>
                                            <p:strVal val="#ppt_w*0.05"/>
                                          </p:val>
                                        </p:tav>
                                        <p:tav tm="100000">
                                          <p:val>
                                            <p:strVal val="#ppt_w"/>
                                          </p:val>
                                        </p:tav>
                                      </p:tavLst>
                                    </p:anim>
                                    <p:anim calcmode="lin" valueType="num">
                                      <p:cBhvr>
                                        <p:cTn id="33" dur="500" fill="hold"/>
                                        <p:tgtEl>
                                          <p:spTgt spid="533512"/>
                                        </p:tgtEl>
                                        <p:attrNameLst>
                                          <p:attrName>ppt_h</p:attrName>
                                        </p:attrNameLst>
                                      </p:cBhvr>
                                      <p:tavLst>
                                        <p:tav tm="0">
                                          <p:val>
                                            <p:strVal val="#ppt_h"/>
                                          </p:val>
                                        </p:tav>
                                        <p:tav tm="100000">
                                          <p:val>
                                            <p:strVal val="#ppt_h"/>
                                          </p:val>
                                        </p:tav>
                                      </p:tavLst>
                                    </p:anim>
                                    <p:anim calcmode="lin" valueType="num">
                                      <p:cBhvr>
                                        <p:cTn id="34" dur="500" fill="hold"/>
                                        <p:tgtEl>
                                          <p:spTgt spid="533512"/>
                                        </p:tgtEl>
                                        <p:attrNameLst>
                                          <p:attrName>ppt_x</p:attrName>
                                        </p:attrNameLst>
                                      </p:cBhvr>
                                      <p:tavLst>
                                        <p:tav tm="0">
                                          <p:val>
                                            <p:strVal val="#ppt_x-.2"/>
                                          </p:val>
                                        </p:tav>
                                        <p:tav tm="100000">
                                          <p:val>
                                            <p:strVal val="#ppt_x"/>
                                          </p:val>
                                        </p:tav>
                                      </p:tavLst>
                                    </p:anim>
                                    <p:anim calcmode="lin" valueType="num">
                                      <p:cBhvr>
                                        <p:cTn id="35" dur="500" fill="hold"/>
                                        <p:tgtEl>
                                          <p:spTgt spid="533512"/>
                                        </p:tgtEl>
                                        <p:attrNameLst>
                                          <p:attrName>ppt_y</p:attrName>
                                        </p:attrNameLst>
                                      </p:cBhvr>
                                      <p:tavLst>
                                        <p:tav tm="0">
                                          <p:val>
                                            <p:strVal val="#ppt_y"/>
                                          </p:val>
                                        </p:tav>
                                        <p:tav tm="100000">
                                          <p:val>
                                            <p:strVal val="#ppt_y"/>
                                          </p:val>
                                        </p:tav>
                                      </p:tavLst>
                                    </p:anim>
                                    <p:animEffect transition="in" filter="fade">
                                      <p:cBhvr>
                                        <p:cTn id="36" dur="500"/>
                                        <p:tgtEl>
                                          <p:spTgt spid="533512"/>
                                        </p:tgtEl>
                                      </p:cBhvr>
                                    </p:animEffect>
                                  </p:childTnLst>
                                </p:cTn>
                              </p:par>
                              <p:par>
                                <p:cTn id="37" presetID="54" presetClass="entr" presetSubtype="0" accel="100000" fill="hold" grpId="0" nodeType="withEffect">
                                  <p:stCondLst>
                                    <p:cond delay="0"/>
                                  </p:stCondLst>
                                  <p:childTnLst>
                                    <p:set>
                                      <p:cBhvr>
                                        <p:cTn id="38" dur="1" fill="hold">
                                          <p:stCondLst>
                                            <p:cond delay="0"/>
                                          </p:stCondLst>
                                        </p:cTn>
                                        <p:tgtEl>
                                          <p:spTgt spid="533516"/>
                                        </p:tgtEl>
                                        <p:attrNameLst>
                                          <p:attrName>style.visibility</p:attrName>
                                        </p:attrNameLst>
                                      </p:cBhvr>
                                      <p:to>
                                        <p:strVal val="visible"/>
                                      </p:to>
                                    </p:set>
                                    <p:anim calcmode="lin" valueType="num">
                                      <p:cBhvr>
                                        <p:cTn id="39" dur="500" fill="hold"/>
                                        <p:tgtEl>
                                          <p:spTgt spid="533516"/>
                                        </p:tgtEl>
                                        <p:attrNameLst>
                                          <p:attrName>ppt_w</p:attrName>
                                        </p:attrNameLst>
                                      </p:cBhvr>
                                      <p:tavLst>
                                        <p:tav tm="0">
                                          <p:val>
                                            <p:strVal val="#ppt_w*0.05"/>
                                          </p:val>
                                        </p:tav>
                                        <p:tav tm="100000">
                                          <p:val>
                                            <p:strVal val="#ppt_w"/>
                                          </p:val>
                                        </p:tav>
                                      </p:tavLst>
                                    </p:anim>
                                    <p:anim calcmode="lin" valueType="num">
                                      <p:cBhvr>
                                        <p:cTn id="40" dur="500" fill="hold"/>
                                        <p:tgtEl>
                                          <p:spTgt spid="533516"/>
                                        </p:tgtEl>
                                        <p:attrNameLst>
                                          <p:attrName>ppt_h</p:attrName>
                                        </p:attrNameLst>
                                      </p:cBhvr>
                                      <p:tavLst>
                                        <p:tav tm="0">
                                          <p:val>
                                            <p:strVal val="#ppt_h"/>
                                          </p:val>
                                        </p:tav>
                                        <p:tav tm="100000">
                                          <p:val>
                                            <p:strVal val="#ppt_h"/>
                                          </p:val>
                                        </p:tav>
                                      </p:tavLst>
                                    </p:anim>
                                    <p:anim calcmode="lin" valueType="num">
                                      <p:cBhvr>
                                        <p:cTn id="41" dur="500" fill="hold"/>
                                        <p:tgtEl>
                                          <p:spTgt spid="533516"/>
                                        </p:tgtEl>
                                        <p:attrNameLst>
                                          <p:attrName>ppt_x</p:attrName>
                                        </p:attrNameLst>
                                      </p:cBhvr>
                                      <p:tavLst>
                                        <p:tav tm="0">
                                          <p:val>
                                            <p:strVal val="#ppt_x-.2"/>
                                          </p:val>
                                        </p:tav>
                                        <p:tav tm="100000">
                                          <p:val>
                                            <p:strVal val="#ppt_x"/>
                                          </p:val>
                                        </p:tav>
                                      </p:tavLst>
                                    </p:anim>
                                    <p:anim calcmode="lin" valueType="num">
                                      <p:cBhvr>
                                        <p:cTn id="42" dur="500" fill="hold"/>
                                        <p:tgtEl>
                                          <p:spTgt spid="533516"/>
                                        </p:tgtEl>
                                        <p:attrNameLst>
                                          <p:attrName>ppt_y</p:attrName>
                                        </p:attrNameLst>
                                      </p:cBhvr>
                                      <p:tavLst>
                                        <p:tav tm="0">
                                          <p:val>
                                            <p:strVal val="#ppt_y"/>
                                          </p:val>
                                        </p:tav>
                                        <p:tav tm="100000">
                                          <p:val>
                                            <p:strVal val="#ppt_y"/>
                                          </p:val>
                                        </p:tav>
                                      </p:tavLst>
                                    </p:anim>
                                    <p:animEffect transition="in" filter="fade">
                                      <p:cBhvr>
                                        <p:cTn id="43" dur="500"/>
                                        <p:tgtEl>
                                          <p:spTgt spid="53351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4" presetClass="entr" presetSubtype="0" accel="100000" fill="hold" nodeType="clickEffect">
                                  <p:stCondLst>
                                    <p:cond delay="0"/>
                                  </p:stCondLst>
                                  <p:childTnLst>
                                    <p:set>
                                      <p:cBhvr>
                                        <p:cTn id="47" dur="1" fill="hold">
                                          <p:stCondLst>
                                            <p:cond delay="0"/>
                                          </p:stCondLst>
                                        </p:cTn>
                                        <p:tgtEl>
                                          <p:spTgt spid="533517"/>
                                        </p:tgtEl>
                                        <p:attrNameLst>
                                          <p:attrName>style.visibility</p:attrName>
                                        </p:attrNameLst>
                                      </p:cBhvr>
                                      <p:to>
                                        <p:strVal val="visible"/>
                                      </p:to>
                                    </p:set>
                                    <p:anim calcmode="lin" valueType="num">
                                      <p:cBhvr>
                                        <p:cTn id="48" dur="500" fill="hold"/>
                                        <p:tgtEl>
                                          <p:spTgt spid="533517"/>
                                        </p:tgtEl>
                                        <p:attrNameLst>
                                          <p:attrName>ppt_w</p:attrName>
                                        </p:attrNameLst>
                                      </p:cBhvr>
                                      <p:tavLst>
                                        <p:tav tm="0">
                                          <p:val>
                                            <p:strVal val="#ppt_w*0.05"/>
                                          </p:val>
                                        </p:tav>
                                        <p:tav tm="100000">
                                          <p:val>
                                            <p:strVal val="#ppt_w"/>
                                          </p:val>
                                        </p:tav>
                                      </p:tavLst>
                                    </p:anim>
                                    <p:anim calcmode="lin" valueType="num">
                                      <p:cBhvr>
                                        <p:cTn id="49" dur="500" fill="hold"/>
                                        <p:tgtEl>
                                          <p:spTgt spid="533517"/>
                                        </p:tgtEl>
                                        <p:attrNameLst>
                                          <p:attrName>ppt_h</p:attrName>
                                        </p:attrNameLst>
                                      </p:cBhvr>
                                      <p:tavLst>
                                        <p:tav tm="0">
                                          <p:val>
                                            <p:strVal val="#ppt_h"/>
                                          </p:val>
                                        </p:tav>
                                        <p:tav tm="100000">
                                          <p:val>
                                            <p:strVal val="#ppt_h"/>
                                          </p:val>
                                        </p:tav>
                                      </p:tavLst>
                                    </p:anim>
                                    <p:anim calcmode="lin" valueType="num">
                                      <p:cBhvr>
                                        <p:cTn id="50" dur="500" fill="hold"/>
                                        <p:tgtEl>
                                          <p:spTgt spid="533517"/>
                                        </p:tgtEl>
                                        <p:attrNameLst>
                                          <p:attrName>ppt_x</p:attrName>
                                        </p:attrNameLst>
                                      </p:cBhvr>
                                      <p:tavLst>
                                        <p:tav tm="0">
                                          <p:val>
                                            <p:strVal val="#ppt_x-.2"/>
                                          </p:val>
                                        </p:tav>
                                        <p:tav tm="100000">
                                          <p:val>
                                            <p:strVal val="#ppt_x"/>
                                          </p:val>
                                        </p:tav>
                                      </p:tavLst>
                                    </p:anim>
                                    <p:anim calcmode="lin" valueType="num">
                                      <p:cBhvr>
                                        <p:cTn id="51" dur="500" fill="hold"/>
                                        <p:tgtEl>
                                          <p:spTgt spid="533517"/>
                                        </p:tgtEl>
                                        <p:attrNameLst>
                                          <p:attrName>ppt_y</p:attrName>
                                        </p:attrNameLst>
                                      </p:cBhvr>
                                      <p:tavLst>
                                        <p:tav tm="0">
                                          <p:val>
                                            <p:strVal val="#ppt_y"/>
                                          </p:val>
                                        </p:tav>
                                        <p:tav tm="100000">
                                          <p:val>
                                            <p:strVal val="#ppt_y"/>
                                          </p:val>
                                        </p:tav>
                                      </p:tavLst>
                                    </p:anim>
                                    <p:animEffect transition="in" filter="fade">
                                      <p:cBhvr>
                                        <p:cTn id="52" dur="500"/>
                                        <p:tgtEl>
                                          <p:spTgt spid="533517"/>
                                        </p:tgtEl>
                                      </p:cBhvr>
                                    </p:animEffect>
                                  </p:childTnLst>
                                </p:cTn>
                              </p:par>
                              <p:par>
                                <p:cTn id="53" presetID="54" presetClass="entr" presetSubtype="0" accel="100000" fill="hold" nodeType="withEffect">
                                  <p:stCondLst>
                                    <p:cond delay="0"/>
                                  </p:stCondLst>
                                  <p:childTnLst>
                                    <p:set>
                                      <p:cBhvr>
                                        <p:cTn id="54" dur="1" fill="hold">
                                          <p:stCondLst>
                                            <p:cond delay="0"/>
                                          </p:stCondLst>
                                        </p:cTn>
                                        <p:tgtEl>
                                          <p:spTgt spid="533518"/>
                                        </p:tgtEl>
                                        <p:attrNameLst>
                                          <p:attrName>style.visibility</p:attrName>
                                        </p:attrNameLst>
                                      </p:cBhvr>
                                      <p:to>
                                        <p:strVal val="visible"/>
                                      </p:to>
                                    </p:set>
                                    <p:anim calcmode="lin" valueType="num">
                                      <p:cBhvr>
                                        <p:cTn id="55" dur="500" fill="hold"/>
                                        <p:tgtEl>
                                          <p:spTgt spid="533518"/>
                                        </p:tgtEl>
                                        <p:attrNameLst>
                                          <p:attrName>ppt_w</p:attrName>
                                        </p:attrNameLst>
                                      </p:cBhvr>
                                      <p:tavLst>
                                        <p:tav tm="0">
                                          <p:val>
                                            <p:strVal val="#ppt_w*0.05"/>
                                          </p:val>
                                        </p:tav>
                                        <p:tav tm="100000">
                                          <p:val>
                                            <p:strVal val="#ppt_w"/>
                                          </p:val>
                                        </p:tav>
                                      </p:tavLst>
                                    </p:anim>
                                    <p:anim calcmode="lin" valueType="num">
                                      <p:cBhvr>
                                        <p:cTn id="56" dur="500" fill="hold"/>
                                        <p:tgtEl>
                                          <p:spTgt spid="533518"/>
                                        </p:tgtEl>
                                        <p:attrNameLst>
                                          <p:attrName>ppt_h</p:attrName>
                                        </p:attrNameLst>
                                      </p:cBhvr>
                                      <p:tavLst>
                                        <p:tav tm="0">
                                          <p:val>
                                            <p:strVal val="#ppt_h"/>
                                          </p:val>
                                        </p:tav>
                                        <p:tav tm="100000">
                                          <p:val>
                                            <p:strVal val="#ppt_h"/>
                                          </p:val>
                                        </p:tav>
                                      </p:tavLst>
                                    </p:anim>
                                    <p:anim calcmode="lin" valueType="num">
                                      <p:cBhvr>
                                        <p:cTn id="57" dur="500" fill="hold"/>
                                        <p:tgtEl>
                                          <p:spTgt spid="533518"/>
                                        </p:tgtEl>
                                        <p:attrNameLst>
                                          <p:attrName>ppt_x</p:attrName>
                                        </p:attrNameLst>
                                      </p:cBhvr>
                                      <p:tavLst>
                                        <p:tav tm="0">
                                          <p:val>
                                            <p:strVal val="#ppt_x-.2"/>
                                          </p:val>
                                        </p:tav>
                                        <p:tav tm="100000">
                                          <p:val>
                                            <p:strVal val="#ppt_x"/>
                                          </p:val>
                                        </p:tav>
                                      </p:tavLst>
                                    </p:anim>
                                    <p:anim calcmode="lin" valueType="num">
                                      <p:cBhvr>
                                        <p:cTn id="58" dur="500" fill="hold"/>
                                        <p:tgtEl>
                                          <p:spTgt spid="533518"/>
                                        </p:tgtEl>
                                        <p:attrNameLst>
                                          <p:attrName>ppt_y</p:attrName>
                                        </p:attrNameLst>
                                      </p:cBhvr>
                                      <p:tavLst>
                                        <p:tav tm="0">
                                          <p:val>
                                            <p:strVal val="#ppt_y"/>
                                          </p:val>
                                        </p:tav>
                                        <p:tav tm="100000">
                                          <p:val>
                                            <p:strVal val="#ppt_y"/>
                                          </p:val>
                                        </p:tav>
                                      </p:tavLst>
                                    </p:anim>
                                    <p:animEffect transition="in" filter="fade">
                                      <p:cBhvr>
                                        <p:cTn id="59" dur="500"/>
                                        <p:tgtEl>
                                          <p:spTgt spid="533518"/>
                                        </p:tgtEl>
                                      </p:cBhvr>
                                    </p:animEffect>
                                  </p:childTnLst>
                                </p:cTn>
                              </p:par>
                              <p:par>
                                <p:cTn id="60" presetID="54" presetClass="entr" presetSubtype="0" accel="100000" fill="hold" grpId="0" nodeType="withEffect">
                                  <p:stCondLst>
                                    <p:cond delay="0"/>
                                  </p:stCondLst>
                                  <p:childTnLst>
                                    <p:set>
                                      <p:cBhvr>
                                        <p:cTn id="61" dur="1" fill="hold">
                                          <p:stCondLst>
                                            <p:cond delay="0"/>
                                          </p:stCondLst>
                                        </p:cTn>
                                        <p:tgtEl>
                                          <p:spTgt spid="533519"/>
                                        </p:tgtEl>
                                        <p:attrNameLst>
                                          <p:attrName>style.visibility</p:attrName>
                                        </p:attrNameLst>
                                      </p:cBhvr>
                                      <p:to>
                                        <p:strVal val="visible"/>
                                      </p:to>
                                    </p:set>
                                    <p:anim calcmode="lin" valueType="num">
                                      <p:cBhvr>
                                        <p:cTn id="62" dur="500" fill="hold"/>
                                        <p:tgtEl>
                                          <p:spTgt spid="533519"/>
                                        </p:tgtEl>
                                        <p:attrNameLst>
                                          <p:attrName>ppt_w</p:attrName>
                                        </p:attrNameLst>
                                      </p:cBhvr>
                                      <p:tavLst>
                                        <p:tav tm="0">
                                          <p:val>
                                            <p:strVal val="#ppt_w*0.05"/>
                                          </p:val>
                                        </p:tav>
                                        <p:tav tm="100000">
                                          <p:val>
                                            <p:strVal val="#ppt_w"/>
                                          </p:val>
                                        </p:tav>
                                      </p:tavLst>
                                    </p:anim>
                                    <p:anim calcmode="lin" valueType="num">
                                      <p:cBhvr>
                                        <p:cTn id="63" dur="500" fill="hold"/>
                                        <p:tgtEl>
                                          <p:spTgt spid="533519"/>
                                        </p:tgtEl>
                                        <p:attrNameLst>
                                          <p:attrName>ppt_h</p:attrName>
                                        </p:attrNameLst>
                                      </p:cBhvr>
                                      <p:tavLst>
                                        <p:tav tm="0">
                                          <p:val>
                                            <p:strVal val="#ppt_h"/>
                                          </p:val>
                                        </p:tav>
                                        <p:tav tm="100000">
                                          <p:val>
                                            <p:strVal val="#ppt_h"/>
                                          </p:val>
                                        </p:tav>
                                      </p:tavLst>
                                    </p:anim>
                                    <p:anim calcmode="lin" valueType="num">
                                      <p:cBhvr>
                                        <p:cTn id="64" dur="500" fill="hold"/>
                                        <p:tgtEl>
                                          <p:spTgt spid="533519"/>
                                        </p:tgtEl>
                                        <p:attrNameLst>
                                          <p:attrName>ppt_x</p:attrName>
                                        </p:attrNameLst>
                                      </p:cBhvr>
                                      <p:tavLst>
                                        <p:tav tm="0">
                                          <p:val>
                                            <p:strVal val="#ppt_x-.2"/>
                                          </p:val>
                                        </p:tav>
                                        <p:tav tm="100000">
                                          <p:val>
                                            <p:strVal val="#ppt_x"/>
                                          </p:val>
                                        </p:tav>
                                      </p:tavLst>
                                    </p:anim>
                                    <p:anim calcmode="lin" valueType="num">
                                      <p:cBhvr>
                                        <p:cTn id="65" dur="500" fill="hold"/>
                                        <p:tgtEl>
                                          <p:spTgt spid="533519"/>
                                        </p:tgtEl>
                                        <p:attrNameLst>
                                          <p:attrName>ppt_y</p:attrName>
                                        </p:attrNameLst>
                                      </p:cBhvr>
                                      <p:tavLst>
                                        <p:tav tm="0">
                                          <p:val>
                                            <p:strVal val="#ppt_y"/>
                                          </p:val>
                                        </p:tav>
                                        <p:tav tm="100000">
                                          <p:val>
                                            <p:strVal val="#ppt_y"/>
                                          </p:val>
                                        </p:tav>
                                      </p:tavLst>
                                    </p:anim>
                                    <p:animEffect transition="in" filter="fade">
                                      <p:cBhvr>
                                        <p:cTn id="66" dur="500"/>
                                        <p:tgtEl>
                                          <p:spTgt spid="533519"/>
                                        </p:tgtEl>
                                      </p:cBhvr>
                                    </p:animEffect>
                                  </p:childTnLst>
                                </p:cTn>
                              </p:par>
                              <p:par>
                                <p:cTn id="67" presetID="54" presetClass="entr" presetSubtype="0" accel="100000" fill="hold" grpId="0" nodeType="withEffect">
                                  <p:stCondLst>
                                    <p:cond delay="0"/>
                                  </p:stCondLst>
                                  <p:childTnLst>
                                    <p:set>
                                      <p:cBhvr>
                                        <p:cTn id="68" dur="1" fill="hold">
                                          <p:stCondLst>
                                            <p:cond delay="0"/>
                                          </p:stCondLst>
                                        </p:cTn>
                                        <p:tgtEl>
                                          <p:spTgt spid="533520"/>
                                        </p:tgtEl>
                                        <p:attrNameLst>
                                          <p:attrName>style.visibility</p:attrName>
                                        </p:attrNameLst>
                                      </p:cBhvr>
                                      <p:to>
                                        <p:strVal val="visible"/>
                                      </p:to>
                                    </p:set>
                                    <p:anim calcmode="lin" valueType="num">
                                      <p:cBhvr>
                                        <p:cTn id="69" dur="500" fill="hold"/>
                                        <p:tgtEl>
                                          <p:spTgt spid="533520"/>
                                        </p:tgtEl>
                                        <p:attrNameLst>
                                          <p:attrName>ppt_w</p:attrName>
                                        </p:attrNameLst>
                                      </p:cBhvr>
                                      <p:tavLst>
                                        <p:tav tm="0">
                                          <p:val>
                                            <p:strVal val="#ppt_w*0.05"/>
                                          </p:val>
                                        </p:tav>
                                        <p:tav tm="100000">
                                          <p:val>
                                            <p:strVal val="#ppt_w"/>
                                          </p:val>
                                        </p:tav>
                                      </p:tavLst>
                                    </p:anim>
                                    <p:anim calcmode="lin" valueType="num">
                                      <p:cBhvr>
                                        <p:cTn id="70" dur="500" fill="hold"/>
                                        <p:tgtEl>
                                          <p:spTgt spid="533520"/>
                                        </p:tgtEl>
                                        <p:attrNameLst>
                                          <p:attrName>ppt_h</p:attrName>
                                        </p:attrNameLst>
                                      </p:cBhvr>
                                      <p:tavLst>
                                        <p:tav tm="0">
                                          <p:val>
                                            <p:strVal val="#ppt_h"/>
                                          </p:val>
                                        </p:tav>
                                        <p:tav tm="100000">
                                          <p:val>
                                            <p:strVal val="#ppt_h"/>
                                          </p:val>
                                        </p:tav>
                                      </p:tavLst>
                                    </p:anim>
                                    <p:anim calcmode="lin" valueType="num">
                                      <p:cBhvr>
                                        <p:cTn id="71" dur="500" fill="hold"/>
                                        <p:tgtEl>
                                          <p:spTgt spid="533520"/>
                                        </p:tgtEl>
                                        <p:attrNameLst>
                                          <p:attrName>ppt_x</p:attrName>
                                        </p:attrNameLst>
                                      </p:cBhvr>
                                      <p:tavLst>
                                        <p:tav tm="0">
                                          <p:val>
                                            <p:strVal val="#ppt_x-.2"/>
                                          </p:val>
                                        </p:tav>
                                        <p:tav tm="100000">
                                          <p:val>
                                            <p:strVal val="#ppt_x"/>
                                          </p:val>
                                        </p:tav>
                                      </p:tavLst>
                                    </p:anim>
                                    <p:anim calcmode="lin" valueType="num">
                                      <p:cBhvr>
                                        <p:cTn id="72" dur="500" fill="hold"/>
                                        <p:tgtEl>
                                          <p:spTgt spid="533520"/>
                                        </p:tgtEl>
                                        <p:attrNameLst>
                                          <p:attrName>ppt_y</p:attrName>
                                        </p:attrNameLst>
                                      </p:cBhvr>
                                      <p:tavLst>
                                        <p:tav tm="0">
                                          <p:val>
                                            <p:strVal val="#ppt_y"/>
                                          </p:val>
                                        </p:tav>
                                        <p:tav tm="100000">
                                          <p:val>
                                            <p:strVal val="#ppt_y"/>
                                          </p:val>
                                        </p:tav>
                                      </p:tavLst>
                                    </p:anim>
                                    <p:animEffect transition="in" filter="fade">
                                      <p:cBhvr>
                                        <p:cTn id="73" dur="500"/>
                                        <p:tgtEl>
                                          <p:spTgt spid="533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3513" grpId="0"/>
      <p:bldP spid="533516" grpId="0"/>
      <p:bldP spid="533519" grpId="0"/>
      <p:bldP spid="533520" grpId="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4530"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Second Derivative Test</a:t>
            </a:r>
          </a:p>
        </p:txBody>
      </p:sp>
      <p:sp>
        <p:nvSpPr>
          <p:cNvPr id="534531" name="Text Box 3" descr="Blue tissue paper"/>
          <p:cNvSpPr txBox="1">
            <a:spLocks noChangeArrowheads="1"/>
          </p:cNvSpPr>
          <p:nvPr/>
        </p:nvSpPr>
        <p:spPr bwMode="auto">
          <a:xfrm>
            <a:off x="609600" y="1584325"/>
            <a:ext cx="4419600"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The following is a sketch of the function.</a:t>
            </a:r>
          </a:p>
        </p:txBody>
      </p:sp>
      <p:sp>
        <p:nvSpPr>
          <p:cNvPr id="534532"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34534" name="Text Box 6" descr="Blue tissue paper"/>
          <p:cNvSpPr txBox="1">
            <a:spLocks noChangeArrowheads="1"/>
          </p:cNvSpPr>
          <p:nvPr/>
        </p:nvSpPr>
        <p:spPr bwMode="auto">
          <a:xfrm>
            <a:off x="152400" y="1219200"/>
            <a:ext cx="1600200" cy="366713"/>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smtClean="0">
                <a:effectLst>
                  <a:outerShdw blurRad="38100" dist="38100" dir="2700000" algn="tl">
                    <a:srgbClr val="DDDDDD"/>
                  </a:outerShdw>
                </a:effectLst>
                <a:latin typeface="Batang" charset="0"/>
                <a:cs typeface="+mn-cs"/>
              </a:rPr>
              <a:t>CONTINUED</a:t>
            </a:r>
          </a:p>
        </p:txBody>
      </p:sp>
      <p:graphicFrame>
        <p:nvGraphicFramePr>
          <p:cNvPr id="58373" name="Object 7" descr="Blue tissue paper"/>
          <p:cNvGraphicFramePr>
            <a:graphicFrameLocks noChangeAspect="1"/>
          </p:cNvGraphicFramePr>
          <p:nvPr/>
        </p:nvGraphicFramePr>
        <p:xfrm>
          <a:off x="1981200" y="2300288"/>
          <a:ext cx="5195888" cy="3719512"/>
        </p:xfrm>
        <a:graphic>
          <a:graphicData uri="http://schemas.openxmlformats.org/presentationml/2006/ole">
            <mc:AlternateContent xmlns:mc="http://schemas.openxmlformats.org/markup-compatibility/2006">
              <mc:Choice xmlns:v="urn:schemas-microsoft-com:vml" Requires="v">
                <p:oleObj spid="_x0000_s58391" name="Chart" r:id="rId4" imgW="3695700" imgH="2654300" progId="Excel.Chart.8">
                  <p:embed/>
                </p:oleObj>
              </mc:Choice>
              <mc:Fallback>
                <p:oleObj name="Chart" r:id="rId4" imgW="3695700" imgH="2654300" progId="Excel.Chart.8">
                  <p:embed/>
                  <p:pic>
                    <p:nvPicPr>
                      <p:cNvPr id="0" name="Object 7" descr="Blue tissue pap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2300288"/>
                        <a:ext cx="5195888" cy="3719512"/>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534536" name="Oval 8"/>
          <p:cNvSpPr>
            <a:spLocks noChangeArrowheads="1"/>
          </p:cNvSpPr>
          <p:nvPr/>
        </p:nvSpPr>
        <p:spPr bwMode="auto">
          <a:xfrm>
            <a:off x="3962400" y="3962400"/>
            <a:ext cx="76200" cy="76200"/>
          </a:xfrm>
          <a:prstGeom prst="ellipse">
            <a:avLst/>
          </a:prstGeom>
          <a:solidFill>
            <a:srgbClr val="0000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534537" name="Oval 9"/>
          <p:cNvSpPr>
            <a:spLocks noChangeArrowheads="1"/>
          </p:cNvSpPr>
          <p:nvPr/>
        </p:nvSpPr>
        <p:spPr bwMode="auto">
          <a:xfrm>
            <a:off x="5127625" y="4203700"/>
            <a:ext cx="76200" cy="76200"/>
          </a:xfrm>
          <a:prstGeom prst="ellipse">
            <a:avLst/>
          </a:prstGeom>
          <a:solidFill>
            <a:srgbClr val="0000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534538" name="Text Box 10"/>
          <p:cNvSpPr txBox="1">
            <a:spLocks noChangeArrowheads="1"/>
          </p:cNvSpPr>
          <p:nvPr/>
        </p:nvSpPr>
        <p:spPr bwMode="auto">
          <a:xfrm>
            <a:off x="3657600" y="3657600"/>
            <a:ext cx="762000" cy="336550"/>
          </a:xfrm>
          <a:prstGeom prst="rect">
            <a:avLst/>
          </a:prstGeom>
          <a:noFill/>
          <a:ln>
            <a:noFill/>
          </a:ln>
          <a:effectLst/>
          <a:extLst>
            <a:ext uri="{909E8E84-426E-40dd-AFC4-6F175D3DCCD1}">
              <a14:hiddenFill xmlns="" xmlns:a14="http://schemas.microsoft.com/office/drawing/2010/main">
                <a:solidFill>
                  <a:srgbClr val="CCEC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600" smtClean="0">
                <a:latin typeface="Times New Roman" charset="0"/>
                <a:cs typeface="+mn-cs"/>
              </a:rPr>
              <a:t>(-3, 0)</a:t>
            </a:r>
          </a:p>
        </p:txBody>
      </p:sp>
      <p:sp>
        <p:nvSpPr>
          <p:cNvPr id="534539" name="Text Box 11"/>
          <p:cNvSpPr txBox="1">
            <a:spLocks noChangeArrowheads="1"/>
          </p:cNvSpPr>
          <p:nvPr/>
        </p:nvSpPr>
        <p:spPr bwMode="auto">
          <a:xfrm>
            <a:off x="4724400" y="4267200"/>
            <a:ext cx="762000" cy="336550"/>
          </a:xfrm>
          <a:prstGeom prst="rect">
            <a:avLst/>
          </a:prstGeom>
          <a:noFill/>
          <a:ln>
            <a:noFill/>
          </a:ln>
          <a:effectLst/>
          <a:extLst>
            <a:ext uri="{909E8E84-426E-40dd-AFC4-6F175D3DCCD1}">
              <a14:hiddenFill xmlns="" xmlns:a14="http://schemas.microsoft.com/office/drawing/2010/main">
                <a:solidFill>
                  <a:srgbClr val="CCEC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600" smtClean="0">
                <a:latin typeface="Times New Roman" charset="0"/>
                <a:cs typeface="+mn-cs"/>
              </a:rPr>
              <a:t>(-1, -4)</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5554"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Test for Inflection Points</a:t>
            </a:r>
          </a:p>
        </p:txBody>
      </p:sp>
      <p:sp>
        <p:nvSpPr>
          <p:cNvPr id="535555" name="Text Box 3"/>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35558" name="Text Box 6" descr="Blue tissue paper"/>
          <p:cNvSpPr txBox="1">
            <a:spLocks noChangeArrowheads="1"/>
          </p:cNvSpPr>
          <p:nvPr/>
        </p:nvSpPr>
        <p:spPr bwMode="auto">
          <a:xfrm>
            <a:off x="609600" y="1584325"/>
            <a:ext cx="4419600"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Locating Inflection Points:</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450" y="2286000"/>
            <a:ext cx="8743950" cy="902970"/>
          </a:xfrm>
          <a:prstGeom prst="rect">
            <a:avLst/>
          </a:prstGeom>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6578"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Second Derivative Test</a:t>
            </a:r>
          </a:p>
        </p:txBody>
      </p:sp>
      <p:sp>
        <p:nvSpPr>
          <p:cNvPr id="536579" name="Text Box 3" descr="Blue tissue paper"/>
          <p:cNvSpPr txBox="1">
            <a:spLocks noChangeArrowheads="1"/>
          </p:cNvSpPr>
          <p:nvPr/>
        </p:nvSpPr>
        <p:spPr bwMode="auto">
          <a:xfrm>
            <a:off x="152400" y="1066800"/>
            <a:ext cx="1447800" cy="366713"/>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smtClean="0">
                <a:effectLst>
                  <a:outerShdw blurRad="38100" dist="38100" dir="2700000" algn="tl">
                    <a:srgbClr val="DDDDDD"/>
                  </a:outerShdw>
                </a:effectLst>
                <a:latin typeface="Batang" charset="0"/>
                <a:cs typeface="+mn-cs"/>
              </a:rPr>
              <a:t>EXAMPLE</a:t>
            </a:r>
          </a:p>
        </p:txBody>
      </p:sp>
      <p:sp>
        <p:nvSpPr>
          <p:cNvPr id="536580" name="Text Box 4" descr="Blue tissue paper"/>
          <p:cNvSpPr txBox="1">
            <a:spLocks noChangeArrowheads="1"/>
          </p:cNvSpPr>
          <p:nvPr/>
        </p:nvSpPr>
        <p:spPr bwMode="auto">
          <a:xfrm>
            <a:off x="152400" y="2057400"/>
            <a:ext cx="1524000" cy="366713"/>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smtClean="0">
                <a:effectLst>
                  <a:outerShdw blurRad="38100" dist="38100" dir="2700000" algn="tl">
                    <a:srgbClr val="DDDDDD"/>
                  </a:outerShdw>
                </a:effectLst>
                <a:latin typeface="Batang" charset="0"/>
                <a:cs typeface="+mn-cs"/>
              </a:rPr>
              <a:t>SOLUTION</a:t>
            </a:r>
          </a:p>
        </p:txBody>
      </p:sp>
      <p:sp>
        <p:nvSpPr>
          <p:cNvPr id="536581" name="Text Box 5" descr="Blue tissue paper"/>
          <p:cNvSpPr txBox="1">
            <a:spLocks noChangeArrowheads="1"/>
          </p:cNvSpPr>
          <p:nvPr/>
        </p:nvSpPr>
        <p:spPr bwMode="auto">
          <a:xfrm>
            <a:off x="609600" y="1524000"/>
            <a:ext cx="2209800"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Sketch the graph of</a:t>
            </a:r>
          </a:p>
        </p:txBody>
      </p:sp>
      <p:sp>
        <p:nvSpPr>
          <p:cNvPr id="536582" name="Text Box 6"/>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36584" name="Text Box 8" descr="Blue tissue paper"/>
          <p:cNvSpPr txBox="1">
            <a:spLocks noChangeArrowheads="1"/>
          </p:cNvSpPr>
          <p:nvPr/>
        </p:nvSpPr>
        <p:spPr bwMode="auto">
          <a:xfrm>
            <a:off x="609600" y="2498725"/>
            <a:ext cx="1143000"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We have</a:t>
            </a:r>
          </a:p>
        </p:txBody>
      </p:sp>
      <p:graphicFrame>
        <p:nvGraphicFramePr>
          <p:cNvPr id="60423" name="Object 9"/>
          <p:cNvGraphicFramePr>
            <a:graphicFrameLocks noChangeAspect="1"/>
          </p:cNvGraphicFramePr>
          <p:nvPr/>
        </p:nvGraphicFramePr>
        <p:xfrm>
          <a:off x="2819400" y="1565275"/>
          <a:ext cx="1581150" cy="339725"/>
        </p:xfrm>
        <a:graphic>
          <a:graphicData uri="http://schemas.openxmlformats.org/presentationml/2006/ole">
            <mc:AlternateContent xmlns:mc="http://schemas.openxmlformats.org/markup-compatibility/2006">
              <mc:Choice xmlns:v="urn:schemas-microsoft-com:vml" Requires="v">
                <p:oleObj spid="_x0000_s60543" name="Equation" r:id="rId4" imgW="1066800" imgH="228600" progId="Equation.3">
                  <p:embed/>
                </p:oleObj>
              </mc:Choice>
              <mc:Fallback>
                <p:oleObj name="Equation" r:id="rId4" imgW="1066800" imgH="228600" progId="Equation.3">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1565275"/>
                        <a:ext cx="1581150" cy="3397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36586" name="Text Box 10" descr="Blue tissue paper"/>
          <p:cNvSpPr txBox="1">
            <a:spLocks noChangeArrowheads="1"/>
          </p:cNvSpPr>
          <p:nvPr/>
        </p:nvSpPr>
        <p:spPr bwMode="auto">
          <a:xfrm>
            <a:off x="609600" y="4191000"/>
            <a:ext cx="3657600"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We set                  and solve for </a:t>
            </a:r>
            <a:r>
              <a:rPr lang="en-US" sz="2000" i="1" smtClean="0">
                <a:latin typeface="Times New Roman" charset="0"/>
                <a:cs typeface="+mn-cs"/>
              </a:rPr>
              <a:t>x</a:t>
            </a:r>
            <a:r>
              <a:rPr lang="en-US" sz="2000" smtClean="0">
                <a:latin typeface="Times New Roman" charset="0"/>
                <a:cs typeface="+mn-cs"/>
              </a:rPr>
              <a:t>.</a:t>
            </a:r>
          </a:p>
        </p:txBody>
      </p:sp>
      <p:graphicFrame>
        <p:nvGraphicFramePr>
          <p:cNvPr id="536587" name="Object 11"/>
          <p:cNvGraphicFramePr>
            <a:graphicFrameLocks noChangeAspect="1"/>
          </p:cNvGraphicFramePr>
          <p:nvPr/>
        </p:nvGraphicFramePr>
        <p:xfrm>
          <a:off x="3771900" y="2784475"/>
          <a:ext cx="1543050" cy="339725"/>
        </p:xfrm>
        <a:graphic>
          <a:graphicData uri="http://schemas.openxmlformats.org/presentationml/2006/ole">
            <mc:AlternateContent xmlns:mc="http://schemas.openxmlformats.org/markup-compatibility/2006">
              <mc:Choice xmlns:v="urn:schemas-microsoft-com:vml" Requires="v">
                <p:oleObj spid="_x0000_s60544" name="Equation" r:id="rId6" imgW="1040948" imgH="228501" progId="Equation.3">
                  <p:embed/>
                </p:oleObj>
              </mc:Choice>
              <mc:Fallback>
                <p:oleObj name="Equation" r:id="rId6" imgW="1040948" imgH="228501" progId="Equation.3">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1900" y="2784475"/>
                        <a:ext cx="1543050" cy="3397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36588" name="Object 12"/>
          <p:cNvGraphicFramePr>
            <a:graphicFrameLocks noChangeAspect="1"/>
          </p:cNvGraphicFramePr>
          <p:nvPr/>
        </p:nvGraphicFramePr>
        <p:xfrm>
          <a:off x="3719513" y="3241675"/>
          <a:ext cx="1336675" cy="339725"/>
        </p:xfrm>
        <a:graphic>
          <a:graphicData uri="http://schemas.openxmlformats.org/presentationml/2006/ole">
            <mc:AlternateContent xmlns:mc="http://schemas.openxmlformats.org/markup-compatibility/2006">
              <mc:Choice xmlns:v="urn:schemas-microsoft-com:vml" Requires="v">
                <p:oleObj spid="_x0000_s60545" name="Equation" r:id="rId8" imgW="901309" imgH="228501" progId="Equation.3">
                  <p:embed/>
                </p:oleObj>
              </mc:Choice>
              <mc:Fallback>
                <p:oleObj name="Equation" r:id="rId8" imgW="901309" imgH="228501" progId="Equation.3">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19513" y="3241675"/>
                        <a:ext cx="1336675" cy="3397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36589" name="Object 13"/>
          <p:cNvGraphicFramePr>
            <a:graphicFrameLocks noChangeAspect="1"/>
          </p:cNvGraphicFramePr>
          <p:nvPr/>
        </p:nvGraphicFramePr>
        <p:xfrm>
          <a:off x="3692525" y="3717925"/>
          <a:ext cx="1054100" cy="320675"/>
        </p:xfrm>
        <a:graphic>
          <a:graphicData uri="http://schemas.openxmlformats.org/presentationml/2006/ole">
            <mc:AlternateContent xmlns:mc="http://schemas.openxmlformats.org/markup-compatibility/2006">
              <mc:Choice xmlns:v="urn:schemas-microsoft-com:vml" Requires="v">
                <p:oleObj spid="_x0000_s60546" name="Equation" r:id="rId10" imgW="710891" imgH="215806" progId="Equation.3">
                  <p:embed/>
                </p:oleObj>
              </mc:Choice>
              <mc:Fallback>
                <p:oleObj name="Equation" r:id="rId10" imgW="710891" imgH="215806" progId="Equation.3">
                  <p:embed/>
                  <p:pic>
                    <p:nvPicPr>
                      <p:cNvPr id="0" name="Object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92525" y="3717925"/>
                        <a:ext cx="1054100" cy="3206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36590" name="Object 14"/>
          <p:cNvGraphicFramePr>
            <a:graphicFrameLocks noChangeAspect="1"/>
          </p:cNvGraphicFramePr>
          <p:nvPr/>
        </p:nvGraphicFramePr>
        <p:xfrm>
          <a:off x="1524000" y="4267200"/>
          <a:ext cx="866775" cy="320675"/>
        </p:xfrm>
        <a:graphic>
          <a:graphicData uri="http://schemas.openxmlformats.org/presentationml/2006/ole">
            <mc:AlternateContent xmlns:mc="http://schemas.openxmlformats.org/markup-compatibility/2006">
              <mc:Choice xmlns:v="urn:schemas-microsoft-com:vml" Requires="v">
                <p:oleObj spid="_x0000_s60547" name="Equation" r:id="rId12" imgW="583693" imgH="215713" progId="Equation.3">
                  <p:embed/>
                </p:oleObj>
              </mc:Choice>
              <mc:Fallback>
                <p:oleObj name="Equation" r:id="rId12" imgW="583693" imgH="215713" progId="Equation.3">
                  <p:embed/>
                  <p:pic>
                    <p:nvPicPr>
                      <p:cNvPr id="0" name="Object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24000" y="4267200"/>
                        <a:ext cx="866775" cy="3206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36591" name="Object 15"/>
          <p:cNvGraphicFramePr>
            <a:graphicFrameLocks noChangeAspect="1"/>
          </p:cNvGraphicFramePr>
          <p:nvPr/>
        </p:nvGraphicFramePr>
        <p:xfrm>
          <a:off x="3903663" y="4632325"/>
          <a:ext cx="996950" cy="301625"/>
        </p:xfrm>
        <a:graphic>
          <a:graphicData uri="http://schemas.openxmlformats.org/presentationml/2006/ole">
            <mc:AlternateContent xmlns:mc="http://schemas.openxmlformats.org/markup-compatibility/2006">
              <mc:Choice xmlns:v="urn:schemas-microsoft-com:vml" Requires="v">
                <p:oleObj spid="_x0000_s60548" name="Equation" r:id="rId14" imgW="672808" imgH="203112" progId="Equation.3">
                  <p:embed/>
                </p:oleObj>
              </mc:Choice>
              <mc:Fallback>
                <p:oleObj name="Equation" r:id="rId14" imgW="672808" imgH="203112" progId="Equation.3">
                  <p:embed/>
                  <p:pic>
                    <p:nvPicPr>
                      <p:cNvPr id="0" name="Object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03663" y="4632325"/>
                        <a:ext cx="996950" cy="3016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36592" name="Object 16"/>
          <p:cNvGraphicFramePr>
            <a:graphicFrameLocks noChangeAspect="1"/>
          </p:cNvGraphicFramePr>
          <p:nvPr/>
        </p:nvGraphicFramePr>
        <p:xfrm>
          <a:off x="4167188" y="4953000"/>
          <a:ext cx="676275" cy="301625"/>
        </p:xfrm>
        <a:graphic>
          <a:graphicData uri="http://schemas.openxmlformats.org/presentationml/2006/ole">
            <mc:AlternateContent xmlns:mc="http://schemas.openxmlformats.org/markup-compatibility/2006">
              <mc:Choice xmlns:v="urn:schemas-microsoft-com:vml" Requires="v">
                <p:oleObj spid="_x0000_s60549" name="Equation" r:id="rId16" imgW="457002" imgH="203112" progId="Equation.3">
                  <p:embed/>
                </p:oleObj>
              </mc:Choice>
              <mc:Fallback>
                <p:oleObj name="Equation" r:id="rId16" imgW="457002" imgH="203112" progId="Equation.3">
                  <p:embed/>
                  <p:pic>
                    <p:nvPicPr>
                      <p:cNvPr id="0" name="Object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67188" y="4953000"/>
                        <a:ext cx="676275" cy="3016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36593" name="Object 17"/>
          <p:cNvGraphicFramePr>
            <a:graphicFrameLocks noChangeAspect="1"/>
          </p:cNvGraphicFramePr>
          <p:nvPr/>
        </p:nvGraphicFramePr>
        <p:xfrm>
          <a:off x="4276725" y="5337175"/>
          <a:ext cx="808038" cy="301625"/>
        </p:xfrm>
        <a:graphic>
          <a:graphicData uri="http://schemas.openxmlformats.org/presentationml/2006/ole">
            <mc:AlternateContent xmlns:mc="http://schemas.openxmlformats.org/markup-compatibility/2006">
              <mc:Choice xmlns:v="urn:schemas-microsoft-com:vml" Requires="v">
                <p:oleObj spid="_x0000_s60550" name="Equation" r:id="rId18" imgW="545626" imgH="203024" progId="Equation.3">
                  <p:embed/>
                </p:oleObj>
              </mc:Choice>
              <mc:Fallback>
                <p:oleObj name="Equation" r:id="rId18" imgW="545626" imgH="203024" progId="Equation.3">
                  <p:embed/>
                  <p:pic>
                    <p:nvPicPr>
                      <p:cNvPr id="0" name="Object 1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276725" y="5337175"/>
                        <a:ext cx="808038" cy="3016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36594" name="Object 18"/>
          <p:cNvGraphicFramePr>
            <a:graphicFrameLocks noChangeAspect="1"/>
          </p:cNvGraphicFramePr>
          <p:nvPr/>
        </p:nvGraphicFramePr>
        <p:xfrm>
          <a:off x="4375150" y="5683250"/>
          <a:ext cx="882650" cy="641350"/>
        </p:xfrm>
        <a:graphic>
          <a:graphicData uri="http://schemas.openxmlformats.org/presentationml/2006/ole">
            <mc:AlternateContent xmlns:mc="http://schemas.openxmlformats.org/markup-compatibility/2006">
              <mc:Choice xmlns:v="urn:schemas-microsoft-com:vml" Requires="v">
                <p:oleObj spid="_x0000_s60551" name="Equation" r:id="rId20" imgW="596900" imgH="431800" progId="Equation.3">
                  <p:embed/>
                </p:oleObj>
              </mc:Choice>
              <mc:Fallback>
                <p:oleObj name="Equation" r:id="rId20" imgW="596900" imgH="431800" progId="Equation.3">
                  <p:embed/>
                  <p:pic>
                    <p:nvPicPr>
                      <p:cNvPr id="0" name="Object 1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375150" y="5683250"/>
                        <a:ext cx="882650" cy="6413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36595" name="Text Box 19" descr="Blue tissue paper"/>
          <p:cNvSpPr txBox="1">
            <a:spLocks noChangeArrowheads="1"/>
          </p:cNvSpPr>
          <p:nvPr/>
        </p:nvSpPr>
        <p:spPr bwMode="auto">
          <a:xfrm>
            <a:off x="5562600" y="5791200"/>
            <a:ext cx="1828800"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(critical values)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36584"/>
                                        </p:tgtEl>
                                        <p:attrNameLst>
                                          <p:attrName>style.visibility</p:attrName>
                                        </p:attrNameLst>
                                      </p:cBhvr>
                                      <p:to>
                                        <p:strVal val="visible"/>
                                      </p:to>
                                    </p:set>
                                    <p:anim calcmode="lin" valueType="num">
                                      <p:cBhvr>
                                        <p:cTn id="7" dur="500" fill="hold"/>
                                        <p:tgtEl>
                                          <p:spTgt spid="536584"/>
                                        </p:tgtEl>
                                        <p:attrNameLst>
                                          <p:attrName>ppt_w</p:attrName>
                                        </p:attrNameLst>
                                      </p:cBhvr>
                                      <p:tavLst>
                                        <p:tav tm="0">
                                          <p:val>
                                            <p:strVal val="#ppt_w*0.05"/>
                                          </p:val>
                                        </p:tav>
                                        <p:tav tm="100000">
                                          <p:val>
                                            <p:strVal val="#ppt_w"/>
                                          </p:val>
                                        </p:tav>
                                      </p:tavLst>
                                    </p:anim>
                                    <p:anim calcmode="lin" valueType="num">
                                      <p:cBhvr>
                                        <p:cTn id="8" dur="500" fill="hold"/>
                                        <p:tgtEl>
                                          <p:spTgt spid="536584"/>
                                        </p:tgtEl>
                                        <p:attrNameLst>
                                          <p:attrName>ppt_h</p:attrName>
                                        </p:attrNameLst>
                                      </p:cBhvr>
                                      <p:tavLst>
                                        <p:tav tm="0">
                                          <p:val>
                                            <p:strVal val="#ppt_h"/>
                                          </p:val>
                                        </p:tav>
                                        <p:tav tm="100000">
                                          <p:val>
                                            <p:strVal val="#ppt_h"/>
                                          </p:val>
                                        </p:tav>
                                      </p:tavLst>
                                    </p:anim>
                                    <p:anim calcmode="lin" valueType="num">
                                      <p:cBhvr>
                                        <p:cTn id="9" dur="500" fill="hold"/>
                                        <p:tgtEl>
                                          <p:spTgt spid="536584"/>
                                        </p:tgtEl>
                                        <p:attrNameLst>
                                          <p:attrName>ppt_x</p:attrName>
                                        </p:attrNameLst>
                                      </p:cBhvr>
                                      <p:tavLst>
                                        <p:tav tm="0">
                                          <p:val>
                                            <p:strVal val="#ppt_x-.2"/>
                                          </p:val>
                                        </p:tav>
                                        <p:tav tm="100000">
                                          <p:val>
                                            <p:strVal val="#ppt_x"/>
                                          </p:val>
                                        </p:tav>
                                      </p:tavLst>
                                    </p:anim>
                                    <p:anim calcmode="lin" valueType="num">
                                      <p:cBhvr>
                                        <p:cTn id="10" dur="500" fill="hold"/>
                                        <p:tgtEl>
                                          <p:spTgt spid="536584"/>
                                        </p:tgtEl>
                                        <p:attrNameLst>
                                          <p:attrName>ppt_y</p:attrName>
                                        </p:attrNameLst>
                                      </p:cBhvr>
                                      <p:tavLst>
                                        <p:tav tm="0">
                                          <p:val>
                                            <p:strVal val="#ppt_y"/>
                                          </p:val>
                                        </p:tav>
                                        <p:tav tm="100000">
                                          <p:val>
                                            <p:strVal val="#ppt_y"/>
                                          </p:val>
                                        </p:tav>
                                      </p:tavLst>
                                    </p:anim>
                                    <p:animEffect transition="in" filter="fade">
                                      <p:cBhvr>
                                        <p:cTn id="11" dur="500"/>
                                        <p:tgtEl>
                                          <p:spTgt spid="536584"/>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536587"/>
                                        </p:tgtEl>
                                        <p:attrNameLst>
                                          <p:attrName>style.visibility</p:attrName>
                                        </p:attrNameLst>
                                      </p:cBhvr>
                                      <p:to>
                                        <p:strVal val="visible"/>
                                      </p:to>
                                    </p:set>
                                    <p:anim calcmode="lin" valueType="num">
                                      <p:cBhvr>
                                        <p:cTn id="14" dur="500" fill="hold"/>
                                        <p:tgtEl>
                                          <p:spTgt spid="536587"/>
                                        </p:tgtEl>
                                        <p:attrNameLst>
                                          <p:attrName>ppt_w</p:attrName>
                                        </p:attrNameLst>
                                      </p:cBhvr>
                                      <p:tavLst>
                                        <p:tav tm="0">
                                          <p:val>
                                            <p:strVal val="#ppt_w*0.05"/>
                                          </p:val>
                                        </p:tav>
                                        <p:tav tm="100000">
                                          <p:val>
                                            <p:strVal val="#ppt_w"/>
                                          </p:val>
                                        </p:tav>
                                      </p:tavLst>
                                    </p:anim>
                                    <p:anim calcmode="lin" valueType="num">
                                      <p:cBhvr>
                                        <p:cTn id="15" dur="500" fill="hold"/>
                                        <p:tgtEl>
                                          <p:spTgt spid="536587"/>
                                        </p:tgtEl>
                                        <p:attrNameLst>
                                          <p:attrName>ppt_h</p:attrName>
                                        </p:attrNameLst>
                                      </p:cBhvr>
                                      <p:tavLst>
                                        <p:tav tm="0">
                                          <p:val>
                                            <p:strVal val="#ppt_h"/>
                                          </p:val>
                                        </p:tav>
                                        <p:tav tm="100000">
                                          <p:val>
                                            <p:strVal val="#ppt_h"/>
                                          </p:val>
                                        </p:tav>
                                      </p:tavLst>
                                    </p:anim>
                                    <p:anim calcmode="lin" valueType="num">
                                      <p:cBhvr>
                                        <p:cTn id="16" dur="500" fill="hold"/>
                                        <p:tgtEl>
                                          <p:spTgt spid="536587"/>
                                        </p:tgtEl>
                                        <p:attrNameLst>
                                          <p:attrName>ppt_x</p:attrName>
                                        </p:attrNameLst>
                                      </p:cBhvr>
                                      <p:tavLst>
                                        <p:tav tm="0">
                                          <p:val>
                                            <p:strVal val="#ppt_x-.2"/>
                                          </p:val>
                                        </p:tav>
                                        <p:tav tm="100000">
                                          <p:val>
                                            <p:strVal val="#ppt_x"/>
                                          </p:val>
                                        </p:tav>
                                      </p:tavLst>
                                    </p:anim>
                                    <p:anim calcmode="lin" valueType="num">
                                      <p:cBhvr>
                                        <p:cTn id="17" dur="500" fill="hold"/>
                                        <p:tgtEl>
                                          <p:spTgt spid="536587"/>
                                        </p:tgtEl>
                                        <p:attrNameLst>
                                          <p:attrName>ppt_y</p:attrName>
                                        </p:attrNameLst>
                                      </p:cBhvr>
                                      <p:tavLst>
                                        <p:tav tm="0">
                                          <p:val>
                                            <p:strVal val="#ppt_y"/>
                                          </p:val>
                                        </p:tav>
                                        <p:tav tm="100000">
                                          <p:val>
                                            <p:strVal val="#ppt_y"/>
                                          </p:val>
                                        </p:tav>
                                      </p:tavLst>
                                    </p:anim>
                                    <p:animEffect transition="in" filter="fade">
                                      <p:cBhvr>
                                        <p:cTn id="18" dur="500"/>
                                        <p:tgtEl>
                                          <p:spTgt spid="536587"/>
                                        </p:tgtEl>
                                      </p:cBhvr>
                                    </p:animEffect>
                                  </p:childTnLst>
                                </p:cTn>
                              </p:par>
                              <p:par>
                                <p:cTn id="19" presetID="54" presetClass="entr" presetSubtype="0" accel="100000" fill="hold" nodeType="withEffect">
                                  <p:stCondLst>
                                    <p:cond delay="0"/>
                                  </p:stCondLst>
                                  <p:childTnLst>
                                    <p:set>
                                      <p:cBhvr>
                                        <p:cTn id="20" dur="1" fill="hold">
                                          <p:stCondLst>
                                            <p:cond delay="0"/>
                                          </p:stCondLst>
                                        </p:cTn>
                                        <p:tgtEl>
                                          <p:spTgt spid="536588"/>
                                        </p:tgtEl>
                                        <p:attrNameLst>
                                          <p:attrName>style.visibility</p:attrName>
                                        </p:attrNameLst>
                                      </p:cBhvr>
                                      <p:to>
                                        <p:strVal val="visible"/>
                                      </p:to>
                                    </p:set>
                                    <p:anim calcmode="lin" valueType="num">
                                      <p:cBhvr>
                                        <p:cTn id="21" dur="500" fill="hold"/>
                                        <p:tgtEl>
                                          <p:spTgt spid="536588"/>
                                        </p:tgtEl>
                                        <p:attrNameLst>
                                          <p:attrName>ppt_w</p:attrName>
                                        </p:attrNameLst>
                                      </p:cBhvr>
                                      <p:tavLst>
                                        <p:tav tm="0">
                                          <p:val>
                                            <p:strVal val="#ppt_w*0.05"/>
                                          </p:val>
                                        </p:tav>
                                        <p:tav tm="100000">
                                          <p:val>
                                            <p:strVal val="#ppt_w"/>
                                          </p:val>
                                        </p:tav>
                                      </p:tavLst>
                                    </p:anim>
                                    <p:anim calcmode="lin" valueType="num">
                                      <p:cBhvr>
                                        <p:cTn id="22" dur="500" fill="hold"/>
                                        <p:tgtEl>
                                          <p:spTgt spid="536588"/>
                                        </p:tgtEl>
                                        <p:attrNameLst>
                                          <p:attrName>ppt_h</p:attrName>
                                        </p:attrNameLst>
                                      </p:cBhvr>
                                      <p:tavLst>
                                        <p:tav tm="0">
                                          <p:val>
                                            <p:strVal val="#ppt_h"/>
                                          </p:val>
                                        </p:tav>
                                        <p:tav tm="100000">
                                          <p:val>
                                            <p:strVal val="#ppt_h"/>
                                          </p:val>
                                        </p:tav>
                                      </p:tavLst>
                                    </p:anim>
                                    <p:anim calcmode="lin" valueType="num">
                                      <p:cBhvr>
                                        <p:cTn id="23" dur="500" fill="hold"/>
                                        <p:tgtEl>
                                          <p:spTgt spid="536588"/>
                                        </p:tgtEl>
                                        <p:attrNameLst>
                                          <p:attrName>ppt_x</p:attrName>
                                        </p:attrNameLst>
                                      </p:cBhvr>
                                      <p:tavLst>
                                        <p:tav tm="0">
                                          <p:val>
                                            <p:strVal val="#ppt_x-.2"/>
                                          </p:val>
                                        </p:tav>
                                        <p:tav tm="100000">
                                          <p:val>
                                            <p:strVal val="#ppt_x"/>
                                          </p:val>
                                        </p:tav>
                                      </p:tavLst>
                                    </p:anim>
                                    <p:anim calcmode="lin" valueType="num">
                                      <p:cBhvr>
                                        <p:cTn id="24" dur="500" fill="hold"/>
                                        <p:tgtEl>
                                          <p:spTgt spid="536588"/>
                                        </p:tgtEl>
                                        <p:attrNameLst>
                                          <p:attrName>ppt_y</p:attrName>
                                        </p:attrNameLst>
                                      </p:cBhvr>
                                      <p:tavLst>
                                        <p:tav tm="0">
                                          <p:val>
                                            <p:strVal val="#ppt_y"/>
                                          </p:val>
                                        </p:tav>
                                        <p:tav tm="100000">
                                          <p:val>
                                            <p:strVal val="#ppt_y"/>
                                          </p:val>
                                        </p:tav>
                                      </p:tavLst>
                                    </p:anim>
                                    <p:animEffect transition="in" filter="fade">
                                      <p:cBhvr>
                                        <p:cTn id="25" dur="500"/>
                                        <p:tgtEl>
                                          <p:spTgt spid="536588"/>
                                        </p:tgtEl>
                                      </p:cBhvr>
                                    </p:animEffect>
                                  </p:childTnLst>
                                </p:cTn>
                              </p:par>
                              <p:par>
                                <p:cTn id="26" presetID="54" presetClass="entr" presetSubtype="0" accel="100000" fill="hold" nodeType="withEffect">
                                  <p:stCondLst>
                                    <p:cond delay="0"/>
                                  </p:stCondLst>
                                  <p:childTnLst>
                                    <p:set>
                                      <p:cBhvr>
                                        <p:cTn id="27" dur="1" fill="hold">
                                          <p:stCondLst>
                                            <p:cond delay="0"/>
                                          </p:stCondLst>
                                        </p:cTn>
                                        <p:tgtEl>
                                          <p:spTgt spid="536589"/>
                                        </p:tgtEl>
                                        <p:attrNameLst>
                                          <p:attrName>style.visibility</p:attrName>
                                        </p:attrNameLst>
                                      </p:cBhvr>
                                      <p:to>
                                        <p:strVal val="visible"/>
                                      </p:to>
                                    </p:set>
                                    <p:anim calcmode="lin" valueType="num">
                                      <p:cBhvr>
                                        <p:cTn id="28" dur="500" fill="hold"/>
                                        <p:tgtEl>
                                          <p:spTgt spid="536589"/>
                                        </p:tgtEl>
                                        <p:attrNameLst>
                                          <p:attrName>ppt_w</p:attrName>
                                        </p:attrNameLst>
                                      </p:cBhvr>
                                      <p:tavLst>
                                        <p:tav tm="0">
                                          <p:val>
                                            <p:strVal val="#ppt_w*0.05"/>
                                          </p:val>
                                        </p:tav>
                                        <p:tav tm="100000">
                                          <p:val>
                                            <p:strVal val="#ppt_w"/>
                                          </p:val>
                                        </p:tav>
                                      </p:tavLst>
                                    </p:anim>
                                    <p:anim calcmode="lin" valueType="num">
                                      <p:cBhvr>
                                        <p:cTn id="29" dur="500" fill="hold"/>
                                        <p:tgtEl>
                                          <p:spTgt spid="536589"/>
                                        </p:tgtEl>
                                        <p:attrNameLst>
                                          <p:attrName>ppt_h</p:attrName>
                                        </p:attrNameLst>
                                      </p:cBhvr>
                                      <p:tavLst>
                                        <p:tav tm="0">
                                          <p:val>
                                            <p:strVal val="#ppt_h"/>
                                          </p:val>
                                        </p:tav>
                                        <p:tav tm="100000">
                                          <p:val>
                                            <p:strVal val="#ppt_h"/>
                                          </p:val>
                                        </p:tav>
                                      </p:tavLst>
                                    </p:anim>
                                    <p:anim calcmode="lin" valueType="num">
                                      <p:cBhvr>
                                        <p:cTn id="30" dur="500" fill="hold"/>
                                        <p:tgtEl>
                                          <p:spTgt spid="536589"/>
                                        </p:tgtEl>
                                        <p:attrNameLst>
                                          <p:attrName>ppt_x</p:attrName>
                                        </p:attrNameLst>
                                      </p:cBhvr>
                                      <p:tavLst>
                                        <p:tav tm="0">
                                          <p:val>
                                            <p:strVal val="#ppt_x-.2"/>
                                          </p:val>
                                        </p:tav>
                                        <p:tav tm="100000">
                                          <p:val>
                                            <p:strVal val="#ppt_x"/>
                                          </p:val>
                                        </p:tav>
                                      </p:tavLst>
                                    </p:anim>
                                    <p:anim calcmode="lin" valueType="num">
                                      <p:cBhvr>
                                        <p:cTn id="31" dur="500" fill="hold"/>
                                        <p:tgtEl>
                                          <p:spTgt spid="536589"/>
                                        </p:tgtEl>
                                        <p:attrNameLst>
                                          <p:attrName>ppt_y</p:attrName>
                                        </p:attrNameLst>
                                      </p:cBhvr>
                                      <p:tavLst>
                                        <p:tav tm="0">
                                          <p:val>
                                            <p:strVal val="#ppt_y"/>
                                          </p:val>
                                        </p:tav>
                                        <p:tav tm="100000">
                                          <p:val>
                                            <p:strVal val="#ppt_y"/>
                                          </p:val>
                                        </p:tav>
                                      </p:tavLst>
                                    </p:anim>
                                    <p:animEffect transition="in" filter="fade">
                                      <p:cBhvr>
                                        <p:cTn id="32" dur="500"/>
                                        <p:tgtEl>
                                          <p:spTgt spid="53658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4" presetClass="entr" presetSubtype="0" accel="100000" fill="hold" grpId="0" nodeType="clickEffect">
                                  <p:stCondLst>
                                    <p:cond delay="0"/>
                                  </p:stCondLst>
                                  <p:childTnLst>
                                    <p:set>
                                      <p:cBhvr>
                                        <p:cTn id="36" dur="1" fill="hold">
                                          <p:stCondLst>
                                            <p:cond delay="0"/>
                                          </p:stCondLst>
                                        </p:cTn>
                                        <p:tgtEl>
                                          <p:spTgt spid="536586"/>
                                        </p:tgtEl>
                                        <p:attrNameLst>
                                          <p:attrName>style.visibility</p:attrName>
                                        </p:attrNameLst>
                                      </p:cBhvr>
                                      <p:to>
                                        <p:strVal val="visible"/>
                                      </p:to>
                                    </p:set>
                                    <p:anim calcmode="lin" valueType="num">
                                      <p:cBhvr>
                                        <p:cTn id="37" dur="500" fill="hold"/>
                                        <p:tgtEl>
                                          <p:spTgt spid="536586"/>
                                        </p:tgtEl>
                                        <p:attrNameLst>
                                          <p:attrName>ppt_w</p:attrName>
                                        </p:attrNameLst>
                                      </p:cBhvr>
                                      <p:tavLst>
                                        <p:tav tm="0">
                                          <p:val>
                                            <p:strVal val="#ppt_w*0.05"/>
                                          </p:val>
                                        </p:tav>
                                        <p:tav tm="100000">
                                          <p:val>
                                            <p:strVal val="#ppt_w"/>
                                          </p:val>
                                        </p:tav>
                                      </p:tavLst>
                                    </p:anim>
                                    <p:anim calcmode="lin" valueType="num">
                                      <p:cBhvr>
                                        <p:cTn id="38" dur="500" fill="hold"/>
                                        <p:tgtEl>
                                          <p:spTgt spid="536586"/>
                                        </p:tgtEl>
                                        <p:attrNameLst>
                                          <p:attrName>ppt_h</p:attrName>
                                        </p:attrNameLst>
                                      </p:cBhvr>
                                      <p:tavLst>
                                        <p:tav tm="0">
                                          <p:val>
                                            <p:strVal val="#ppt_h"/>
                                          </p:val>
                                        </p:tav>
                                        <p:tav tm="100000">
                                          <p:val>
                                            <p:strVal val="#ppt_h"/>
                                          </p:val>
                                        </p:tav>
                                      </p:tavLst>
                                    </p:anim>
                                    <p:anim calcmode="lin" valueType="num">
                                      <p:cBhvr>
                                        <p:cTn id="39" dur="500" fill="hold"/>
                                        <p:tgtEl>
                                          <p:spTgt spid="536586"/>
                                        </p:tgtEl>
                                        <p:attrNameLst>
                                          <p:attrName>ppt_x</p:attrName>
                                        </p:attrNameLst>
                                      </p:cBhvr>
                                      <p:tavLst>
                                        <p:tav tm="0">
                                          <p:val>
                                            <p:strVal val="#ppt_x-.2"/>
                                          </p:val>
                                        </p:tav>
                                        <p:tav tm="100000">
                                          <p:val>
                                            <p:strVal val="#ppt_x"/>
                                          </p:val>
                                        </p:tav>
                                      </p:tavLst>
                                    </p:anim>
                                    <p:anim calcmode="lin" valueType="num">
                                      <p:cBhvr>
                                        <p:cTn id="40" dur="500" fill="hold"/>
                                        <p:tgtEl>
                                          <p:spTgt spid="536586"/>
                                        </p:tgtEl>
                                        <p:attrNameLst>
                                          <p:attrName>ppt_y</p:attrName>
                                        </p:attrNameLst>
                                      </p:cBhvr>
                                      <p:tavLst>
                                        <p:tav tm="0">
                                          <p:val>
                                            <p:strVal val="#ppt_y"/>
                                          </p:val>
                                        </p:tav>
                                        <p:tav tm="100000">
                                          <p:val>
                                            <p:strVal val="#ppt_y"/>
                                          </p:val>
                                        </p:tav>
                                      </p:tavLst>
                                    </p:anim>
                                    <p:animEffect transition="in" filter="fade">
                                      <p:cBhvr>
                                        <p:cTn id="41" dur="500"/>
                                        <p:tgtEl>
                                          <p:spTgt spid="536586"/>
                                        </p:tgtEl>
                                      </p:cBhvr>
                                    </p:animEffect>
                                  </p:childTnLst>
                                </p:cTn>
                              </p:par>
                              <p:par>
                                <p:cTn id="42" presetID="54" presetClass="entr" presetSubtype="0" accel="100000" fill="hold" nodeType="withEffect">
                                  <p:stCondLst>
                                    <p:cond delay="0"/>
                                  </p:stCondLst>
                                  <p:childTnLst>
                                    <p:set>
                                      <p:cBhvr>
                                        <p:cTn id="43" dur="1" fill="hold">
                                          <p:stCondLst>
                                            <p:cond delay="0"/>
                                          </p:stCondLst>
                                        </p:cTn>
                                        <p:tgtEl>
                                          <p:spTgt spid="536590"/>
                                        </p:tgtEl>
                                        <p:attrNameLst>
                                          <p:attrName>style.visibility</p:attrName>
                                        </p:attrNameLst>
                                      </p:cBhvr>
                                      <p:to>
                                        <p:strVal val="visible"/>
                                      </p:to>
                                    </p:set>
                                    <p:anim calcmode="lin" valueType="num">
                                      <p:cBhvr>
                                        <p:cTn id="44" dur="500" fill="hold"/>
                                        <p:tgtEl>
                                          <p:spTgt spid="536590"/>
                                        </p:tgtEl>
                                        <p:attrNameLst>
                                          <p:attrName>ppt_w</p:attrName>
                                        </p:attrNameLst>
                                      </p:cBhvr>
                                      <p:tavLst>
                                        <p:tav tm="0">
                                          <p:val>
                                            <p:strVal val="#ppt_w*0.05"/>
                                          </p:val>
                                        </p:tav>
                                        <p:tav tm="100000">
                                          <p:val>
                                            <p:strVal val="#ppt_w"/>
                                          </p:val>
                                        </p:tav>
                                      </p:tavLst>
                                    </p:anim>
                                    <p:anim calcmode="lin" valueType="num">
                                      <p:cBhvr>
                                        <p:cTn id="45" dur="500" fill="hold"/>
                                        <p:tgtEl>
                                          <p:spTgt spid="536590"/>
                                        </p:tgtEl>
                                        <p:attrNameLst>
                                          <p:attrName>ppt_h</p:attrName>
                                        </p:attrNameLst>
                                      </p:cBhvr>
                                      <p:tavLst>
                                        <p:tav tm="0">
                                          <p:val>
                                            <p:strVal val="#ppt_h"/>
                                          </p:val>
                                        </p:tav>
                                        <p:tav tm="100000">
                                          <p:val>
                                            <p:strVal val="#ppt_h"/>
                                          </p:val>
                                        </p:tav>
                                      </p:tavLst>
                                    </p:anim>
                                    <p:anim calcmode="lin" valueType="num">
                                      <p:cBhvr>
                                        <p:cTn id="46" dur="500" fill="hold"/>
                                        <p:tgtEl>
                                          <p:spTgt spid="536590"/>
                                        </p:tgtEl>
                                        <p:attrNameLst>
                                          <p:attrName>ppt_x</p:attrName>
                                        </p:attrNameLst>
                                      </p:cBhvr>
                                      <p:tavLst>
                                        <p:tav tm="0">
                                          <p:val>
                                            <p:strVal val="#ppt_x-.2"/>
                                          </p:val>
                                        </p:tav>
                                        <p:tav tm="100000">
                                          <p:val>
                                            <p:strVal val="#ppt_x"/>
                                          </p:val>
                                        </p:tav>
                                      </p:tavLst>
                                    </p:anim>
                                    <p:anim calcmode="lin" valueType="num">
                                      <p:cBhvr>
                                        <p:cTn id="47" dur="500" fill="hold"/>
                                        <p:tgtEl>
                                          <p:spTgt spid="536590"/>
                                        </p:tgtEl>
                                        <p:attrNameLst>
                                          <p:attrName>ppt_y</p:attrName>
                                        </p:attrNameLst>
                                      </p:cBhvr>
                                      <p:tavLst>
                                        <p:tav tm="0">
                                          <p:val>
                                            <p:strVal val="#ppt_y"/>
                                          </p:val>
                                        </p:tav>
                                        <p:tav tm="100000">
                                          <p:val>
                                            <p:strVal val="#ppt_y"/>
                                          </p:val>
                                        </p:tav>
                                      </p:tavLst>
                                    </p:anim>
                                    <p:animEffect transition="in" filter="fade">
                                      <p:cBhvr>
                                        <p:cTn id="48" dur="500"/>
                                        <p:tgtEl>
                                          <p:spTgt spid="536590"/>
                                        </p:tgtEl>
                                      </p:cBhvr>
                                    </p:animEffect>
                                  </p:childTnLst>
                                </p:cTn>
                              </p:par>
                              <p:par>
                                <p:cTn id="49" presetID="54" presetClass="entr" presetSubtype="0" accel="100000" fill="hold" nodeType="withEffect">
                                  <p:stCondLst>
                                    <p:cond delay="0"/>
                                  </p:stCondLst>
                                  <p:childTnLst>
                                    <p:set>
                                      <p:cBhvr>
                                        <p:cTn id="50" dur="1" fill="hold">
                                          <p:stCondLst>
                                            <p:cond delay="0"/>
                                          </p:stCondLst>
                                        </p:cTn>
                                        <p:tgtEl>
                                          <p:spTgt spid="536591"/>
                                        </p:tgtEl>
                                        <p:attrNameLst>
                                          <p:attrName>style.visibility</p:attrName>
                                        </p:attrNameLst>
                                      </p:cBhvr>
                                      <p:to>
                                        <p:strVal val="visible"/>
                                      </p:to>
                                    </p:set>
                                    <p:anim calcmode="lin" valueType="num">
                                      <p:cBhvr>
                                        <p:cTn id="51" dur="500" fill="hold"/>
                                        <p:tgtEl>
                                          <p:spTgt spid="536591"/>
                                        </p:tgtEl>
                                        <p:attrNameLst>
                                          <p:attrName>ppt_w</p:attrName>
                                        </p:attrNameLst>
                                      </p:cBhvr>
                                      <p:tavLst>
                                        <p:tav tm="0">
                                          <p:val>
                                            <p:strVal val="#ppt_w*0.05"/>
                                          </p:val>
                                        </p:tav>
                                        <p:tav tm="100000">
                                          <p:val>
                                            <p:strVal val="#ppt_w"/>
                                          </p:val>
                                        </p:tav>
                                      </p:tavLst>
                                    </p:anim>
                                    <p:anim calcmode="lin" valueType="num">
                                      <p:cBhvr>
                                        <p:cTn id="52" dur="500" fill="hold"/>
                                        <p:tgtEl>
                                          <p:spTgt spid="536591"/>
                                        </p:tgtEl>
                                        <p:attrNameLst>
                                          <p:attrName>ppt_h</p:attrName>
                                        </p:attrNameLst>
                                      </p:cBhvr>
                                      <p:tavLst>
                                        <p:tav tm="0">
                                          <p:val>
                                            <p:strVal val="#ppt_h"/>
                                          </p:val>
                                        </p:tav>
                                        <p:tav tm="100000">
                                          <p:val>
                                            <p:strVal val="#ppt_h"/>
                                          </p:val>
                                        </p:tav>
                                      </p:tavLst>
                                    </p:anim>
                                    <p:anim calcmode="lin" valueType="num">
                                      <p:cBhvr>
                                        <p:cTn id="53" dur="500" fill="hold"/>
                                        <p:tgtEl>
                                          <p:spTgt spid="536591"/>
                                        </p:tgtEl>
                                        <p:attrNameLst>
                                          <p:attrName>ppt_x</p:attrName>
                                        </p:attrNameLst>
                                      </p:cBhvr>
                                      <p:tavLst>
                                        <p:tav tm="0">
                                          <p:val>
                                            <p:strVal val="#ppt_x-.2"/>
                                          </p:val>
                                        </p:tav>
                                        <p:tav tm="100000">
                                          <p:val>
                                            <p:strVal val="#ppt_x"/>
                                          </p:val>
                                        </p:tav>
                                      </p:tavLst>
                                    </p:anim>
                                    <p:anim calcmode="lin" valueType="num">
                                      <p:cBhvr>
                                        <p:cTn id="54" dur="500" fill="hold"/>
                                        <p:tgtEl>
                                          <p:spTgt spid="536591"/>
                                        </p:tgtEl>
                                        <p:attrNameLst>
                                          <p:attrName>ppt_y</p:attrName>
                                        </p:attrNameLst>
                                      </p:cBhvr>
                                      <p:tavLst>
                                        <p:tav tm="0">
                                          <p:val>
                                            <p:strVal val="#ppt_y"/>
                                          </p:val>
                                        </p:tav>
                                        <p:tav tm="100000">
                                          <p:val>
                                            <p:strVal val="#ppt_y"/>
                                          </p:val>
                                        </p:tav>
                                      </p:tavLst>
                                    </p:anim>
                                    <p:animEffect transition="in" filter="fade">
                                      <p:cBhvr>
                                        <p:cTn id="55" dur="500"/>
                                        <p:tgtEl>
                                          <p:spTgt spid="536591"/>
                                        </p:tgtEl>
                                      </p:cBhvr>
                                    </p:animEffect>
                                  </p:childTnLst>
                                </p:cTn>
                              </p:par>
                              <p:par>
                                <p:cTn id="56" presetID="54" presetClass="entr" presetSubtype="0" accel="100000" fill="hold" nodeType="withEffect">
                                  <p:stCondLst>
                                    <p:cond delay="0"/>
                                  </p:stCondLst>
                                  <p:childTnLst>
                                    <p:set>
                                      <p:cBhvr>
                                        <p:cTn id="57" dur="1" fill="hold">
                                          <p:stCondLst>
                                            <p:cond delay="0"/>
                                          </p:stCondLst>
                                        </p:cTn>
                                        <p:tgtEl>
                                          <p:spTgt spid="536592"/>
                                        </p:tgtEl>
                                        <p:attrNameLst>
                                          <p:attrName>style.visibility</p:attrName>
                                        </p:attrNameLst>
                                      </p:cBhvr>
                                      <p:to>
                                        <p:strVal val="visible"/>
                                      </p:to>
                                    </p:set>
                                    <p:anim calcmode="lin" valueType="num">
                                      <p:cBhvr>
                                        <p:cTn id="58" dur="500" fill="hold"/>
                                        <p:tgtEl>
                                          <p:spTgt spid="536592"/>
                                        </p:tgtEl>
                                        <p:attrNameLst>
                                          <p:attrName>ppt_w</p:attrName>
                                        </p:attrNameLst>
                                      </p:cBhvr>
                                      <p:tavLst>
                                        <p:tav tm="0">
                                          <p:val>
                                            <p:strVal val="#ppt_w*0.05"/>
                                          </p:val>
                                        </p:tav>
                                        <p:tav tm="100000">
                                          <p:val>
                                            <p:strVal val="#ppt_w"/>
                                          </p:val>
                                        </p:tav>
                                      </p:tavLst>
                                    </p:anim>
                                    <p:anim calcmode="lin" valueType="num">
                                      <p:cBhvr>
                                        <p:cTn id="59" dur="500" fill="hold"/>
                                        <p:tgtEl>
                                          <p:spTgt spid="536592"/>
                                        </p:tgtEl>
                                        <p:attrNameLst>
                                          <p:attrName>ppt_h</p:attrName>
                                        </p:attrNameLst>
                                      </p:cBhvr>
                                      <p:tavLst>
                                        <p:tav tm="0">
                                          <p:val>
                                            <p:strVal val="#ppt_h"/>
                                          </p:val>
                                        </p:tav>
                                        <p:tav tm="100000">
                                          <p:val>
                                            <p:strVal val="#ppt_h"/>
                                          </p:val>
                                        </p:tav>
                                      </p:tavLst>
                                    </p:anim>
                                    <p:anim calcmode="lin" valueType="num">
                                      <p:cBhvr>
                                        <p:cTn id="60" dur="500" fill="hold"/>
                                        <p:tgtEl>
                                          <p:spTgt spid="536592"/>
                                        </p:tgtEl>
                                        <p:attrNameLst>
                                          <p:attrName>ppt_x</p:attrName>
                                        </p:attrNameLst>
                                      </p:cBhvr>
                                      <p:tavLst>
                                        <p:tav tm="0">
                                          <p:val>
                                            <p:strVal val="#ppt_x-.2"/>
                                          </p:val>
                                        </p:tav>
                                        <p:tav tm="100000">
                                          <p:val>
                                            <p:strVal val="#ppt_x"/>
                                          </p:val>
                                        </p:tav>
                                      </p:tavLst>
                                    </p:anim>
                                    <p:anim calcmode="lin" valueType="num">
                                      <p:cBhvr>
                                        <p:cTn id="61" dur="500" fill="hold"/>
                                        <p:tgtEl>
                                          <p:spTgt spid="536592"/>
                                        </p:tgtEl>
                                        <p:attrNameLst>
                                          <p:attrName>ppt_y</p:attrName>
                                        </p:attrNameLst>
                                      </p:cBhvr>
                                      <p:tavLst>
                                        <p:tav tm="0">
                                          <p:val>
                                            <p:strVal val="#ppt_y"/>
                                          </p:val>
                                        </p:tav>
                                        <p:tav tm="100000">
                                          <p:val>
                                            <p:strVal val="#ppt_y"/>
                                          </p:val>
                                        </p:tav>
                                      </p:tavLst>
                                    </p:anim>
                                    <p:animEffect transition="in" filter="fade">
                                      <p:cBhvr>
                                        <p:cTn id="62" dur="500"/>
                                        <p:tgtEl>
                                          <p:spTgt spid="536592"/>
                                        </p:tgtEl>
                                      </p:cBhvr>
                                    </p:animEffect>
                                  </p:childTnLst>
                                </p:cTn>
                              </p:par>
                              <p:par>
                                <p:cTn id="63" presetID="54" presetClass="entr" presetSubtype="0" accel="100000" fill="hold" nodeType="withEffect">
                                  <p:stCondLst>
                                    <p:cond delay="0"/>
                                  </p:stCondLst>
                                  <p:childTnLst>
                                    <p:set>
                                      <p:cBhvr>
                                        <p:cTn id="64" dur="1" fill="hold">
                                          <p:stCondLst>
                                            <p:cond delay="0"/>
                                          </p:stCondLst>
                                        </p:cTn>
                                        <p:tgtEl>
                                          <p:spTgt spid="536593"/>
                                        </p:tgtEl>
                                        <p:attrNameLst>
                                          <p:attrName>style.visibility</p:attrName>
                                        </p:attrNameLst>
                                      </p:cBhvr>
                                      <p:to>
                                        <p:strVal val="visible"/>
                                      </p:to>
                                    </p:set>
                                    <p:anim calcmode="lin" valueType="num">
                                      <p:cBhvr>
                                        <p:cTn id="65" dur="500" fill="hold"/>
                                        <p:tgtEl>
                                          <p:spTgt spid="536593"/>
                                        </p:tgtEl>
                                        <p:attrNameLst>
                                          <p:attrName>ppt_w</p:attrName>
                                        </p:attrNameLst>
                                      </p:cBhvr>
                                      <p:tavLst>
                                        <p:tav tm="0">
                                          <p:val>
                                            <p:strVal val="#ppt_w*0.05"/>
                                          </p:val>
                                        </p:tav>
                                        <p:tav tm="100000">
                                          <p:val>
                                            <p:strVal val="#ppt_w"/>
                                          </p:val>
                                        </p:tav>
                                      </p:tavLst>
                                    </p:anim>
                                    <p:anim calcmode="lin" valueType="num">
                                      <p:cBhvr>
                                        <p:cTn id="66" dur="500" fill="hold"/>
                                        <p:tgtEl>
                                          <p:spTgt spid="536593"/>
                                        </p:tgtEl>
                                        <p:attrNameLst>
                                          <p:attrName>ppt_h</p:attrName>
                                        </p:attrNameLst>
                                      </p:cBhvr>
                                      <p:tavLst>
                                        <p:tav tm="0">
                                          <p:val>
                                            <p:strVal val="#ppt_h"/>
                                          </p:val>
                                        </p:tav>
                                        <p:tav tm="100000">
                                          <p:val>
                                            <p:strVal val="#ppt_h"/>
                                          </p:val>
                                        </p:tav>
                                      </p:tavLst>
                                    </p:anim>
                                    <p:anim calcmode="lin" valueType="num">
                                      <p:cBhvr>
                                        <p:cTn id="67" dur="500" fill="hold"/>
                                        <p:tgtEl>
                                          <p:spTgt spid="536593"/>
                                        </p:tgtEl>
                                        <p:attrNameLst>
                                          <p:attrName>ppt_x</p:attrName>
                                        </p:attrNameLst>
                                      </p:cBhvr>
                                      <p:tavLst>
                                        <p:tav tm="0">
                                          <p:val>
                                            <p:strVal val="#ppt_x-.2"/>
                                          </p:val>
                                        </p:tav>
                                        <p:tav tm="100000">
                                          <p:val>
                                            <p:strVal val="#ppt_x"/>
                                          </p:val>
                                        </p:tav>
                                      </p:tavLst>
                                    </p:anim>
                                    <p:anim calcmode="lin" valueType="num">
                                      <p:cBhvr>
                                        <p:cTn id="68" dur="500" fill="hold"/>
                                        <p:tgtEl>
                                          <p:spTgt spid="536593"/>
                                        </p:tgtEl>
                                        <p:attrNameLst>
                                          <p:attrName>ppt_y</p:attrName>
                                        </p:attrNameLst>
                                      </p:cBhvr>
                                      <p:tavLst>
                                        <p:tav tm="0">
                                          <p:val>
                                            <p:strVal val="#ppt_y"/>
                                          </p:val>
                                        </p:tav>
                                        <p:tav tm="100000">
                                          <p:val>
                                            <p:strVal val="#ppt_y"/>
                                          </p:val>
                                        </p:tav>
                                      </p:tavLst>
                                    </p:anim>
                                    <p:animEffect transition="in" filter="fade">
                                      <p:cBhvr>
                                        <p:cTn id="69" dur="500"/>
                                        <p:tgtEl>
                                          <p:spTgt spid="536593"/>
                                        </p:tgtEl>
                                      </p:cBhvr>
                                    </p:animEffect>
                                  </p:childTnLst>
                                </p:cTn>
                              </p:par>
                              <p:par>
                                <p:cTn id="70" presetID="54" presetClass="entr" presetSubtype="0" accel="100000" fill="hold" nodeType="withEffect">
                                  <p:stCondLst>
                                    <p:cond delay="0"/>
                                  </p:stCondLst>
                                  <p:childTnLst>
                                    <p:set>
                                      <p:cBhvr>
                                        <p:cTn id="71" dur="1" fill="hold">
                                          <p:stCondLst>
                                            <p:cond delay="0"/>
                                          </p:stCondLst>
                                        </p:cTn>
                                        <p:tgtEl>
                                          <p:spTgt spid="536594"/>
                                        </p:tgtEl>
                                        <p:attrNameLst>
                                          <p:attrName>style.visibility</p:attrName>
                                        </p:attrNameLst>
                                      </p:cBhvr>
                                      <p:to>
                                        <p:strVal val="visible"/>
                                      </p:to>
                                    </p:set>
                                    <p:anim calcmode="lin" valueType="num">
                                      <p:cBhvr>
                                        <p:cTn id="72" dur="500" fill="hold"/>
                                        <p:tgtEl>
                                          <p:spTgt spid="536594"/>
                                        </p:tgtEl>
                                        <p:attrNameLst>
                                          <p:attrName>ppt_w</p:attrName>
                                        </p:attrNameLst>
                                      </p:cBhvr>
                                      <p:tavLst>
                                        <p:tav tm="0">
                                          <p:val>
                                            <p:strVal val="#ppt_w*0.05"/>
                                          </p:val>
                                        </p:tav>
                                        <p:tav tm="100000">
                                          <p:val>
                                            <p:strVal val="#ppt_w"/>
                                          </p:val>
                                        </p:tav>
                                      </p:tavLst>
                                    </p:anim>
                                    <p:anim calcmode="lin" valueType="num">
                                      <p:cBhvr>
                                        <p:cTn id="73" dur="500" fill="hold"/>
                                        <p:tgtEl>
                                          <p:spTgt spid="536594"/>
                                        </p:tgtEl>
                                        <p:attrNameLst>
                                          <p:attrName>ppt_h</p:attrName>
                                        </p:attrNameLst>
                                      </p:cBhvr>
                                      <p:tavLst>
                                        <p:tav tm="0">
                                          <p:val>
                                            <p:strVal val="#ppt_h"/>
                                          </p:val>
                                        </p:tav>
                                        <p:tav tm="100000">
                                          <p:val>
                                            <p:strVal val="#ppt_h"/>
                                          </p:val>
                                        </p:tav>
                                      </p:tavLst>
                                    </p:anim>
                                    <p:anim calcmode="lin" valueType="num">
                                      <p:cBhvr>
                                        <p:cTn id="74" dur="500" fill="hold"/>
                                        <p:tgtEl>
                                          <p:spTgt spid="536594"/>
                                        </p:tgtEl>
                                        <p:attrNameLst>
                                          <p:attrName>ppt_x</p:attrName>
                                        </p:attrNameLst>
                                      </p:cBhvr>
                                      <p:tavLst>
                                        <p:tav tm="0">
                                          <p:val>
                                            <p:strVal val="#ppt_x-.2"/>
                                          </p:val>
                                        </p:tav>
                                        <p:tav tm="100000">
                                          <p:val>
                                            <p:strVal val="#ppt_x"/>
                                          </p:val>
                                        </p:tav>
                                      </p:tavLst>
                                    </p:anim>
                                    <p:anim calcmode="lin" valueType="num">
                                      <p:cBhvr>
                                        <p:cTn id="75" dur="500" fill="hold"/>
                                        <p:tgtEl>
                                          <p:spTgt spid="536594"/>
                                        </p:tgtEl>
                                        <p:attrNameLst>
                                          <p:attrName>ppt_y</p:attrName>
                                        </p:attrNameLst>
                                      </p:cBhvr>
                                      <p:tavLst>
                                        <p:tav tm="0">
                                          <p:val>
                                            <p:strVal val="#ppt_y"/>
                                          </p:val>
                                        </p:tav>
                                        <p:tav tm="100000">
                                          <p:val>
                                            <p:strVal val="#ppt_y"/>
                                          </p:val>
                                        </p:tav>
                                      </p:tavLst>
                                    </p:anim>
                                    <p:animEffect transition="in" filter="fade">
                                      <p:cBhvr>
                                        <p:cTn id="76" dur="500"/>
                                        <p:tgtEl>
                                          <p:spTgt spid="536594"/>
                                        </p:tgtEl>
                                      </p:cBhvr>
                                    </p:animEffect>
                                  </p:childTnLst>
                                </p:cTn>
                              </p:par>
                              <p:par>
                                <p:cTn id="77" presetID="54" presetClass="entr" presetSubtype="0" accel="100000" fill="hold" grpId="0" nodeType="withEffect">
                                  <p:stCondLst>
                                    <p:cond delay="0"/>
                                  </p:stCondLst>
                                  <p:childTnLst>
                                    <p:set>
                                      <p:cBhvr>
                                        <p:cTn id="78" dur="1" fill="hold">
                                          <p:stCondLst>
                                            <p:cond delay="0"/>
                                          </p:stCondLst>
                                        </p:cTn>
                                        <p:tgtEl>
                                          <p:spTgt spid="536595"/>
                                        </p:tgtEl>
                                        <p:attrNameLst>
                                          <p:attrName>style.visibility</p:attrName>
                                        </p:attrNameLst>
                                      </p:cBhvr>
                                      <p:to>
                                        <p:strVal val="visible"/>
                                      </p:to>
                                    </p:set>
                                    <p:anim calcmode="lin" valueType="num">
                                      <p:cBhvr>
                                        <p:cTn id="79" dur="500" fill="hold"/>
                                        <p:tgtEl>
                                          <p:spTgt spid="536595"/>
                                        </p:tgtEl>
                                        <p:attrNameLst>
                                          <p:attrName>ppt_w</p:attrName>
                                        </p:attrNameLst>
                                      </p:cBhvr>
                                      <p:tavLst>
                                        <p:tav tm="0">
                                          <p:val>
                                            <p:strVal val="#ppt_w*0.05"/>
                                          </p:val>
                                        </p:tav>
                                        <p:tav tm="100000">
                                          <p:val>
                                            <p:strVal val="#ppt_w"/>
                                          </p:val>
                                        </p:tav>
                                      </p:tavLst>
                                    </p:anim>
                                    <p:anim calcmode="lin" valueType="num">
                                      <p:cBhvr>
                                        <p:cTn id="80" dur="500" fill="hold"/>
                                        <p:tgtEl>
                                          <p:spTgt spid="536595"/>
                                        </p:tgtEl>
                                        <p:attrNameLst>
                                          <p:attrName>ppt_h</p:attrName>
                                        </p:attrNameLst>
                                      </p:cBhvr>
                                      <p:tavLst>
                                        <p:tav tm="0">
                                          <p:val>
                                            <p:strVal val="#ppt_h"/>
                                          </p:val>
                                        </p:tav>
                                        <p:tav tm="100000">
                                          <p:val>
                                            <p:strVal val="#ppt_h"/>
                                          </p:val>
                                        </p:tav>
                                      </p:tavLst>
                                    </p:anim>
                                    <p:anim calcmode="lin" valueType="num">
                                      <p:cBhvr>
                                        <p:cTn id="81" dur="500" fill="hold"/>
                                        <p:tgtEl>
                                          <p:spTgt spid="536595"/>
                                        </p:tgtEl>
                                        <p:attrNameLst>
                                          <p:attrName>ppt_x</p:attrName>
                                        </p:attrNameLst>
                                      </p:cBhvr>
                                      <p:tavLst>
                                        <p:tav tm="0">
                                          <p:val>
                                            <p:strVal val="#ppt_x-.2"/>
                                          </p:val>
                                        </p:tav>
                                        <p:tav tm="100000">
                                          <p:val>
                                            <p:strVal val="#ppt_x"/>
                                          </p:val>
                                        </p:tav>
                                      </p:tavLst>
                                    </p:anim>
                                    <p:anim calcmode="lin" valueType="num">
                                      <p:cBhvr>
                                        <p:cTn id="82" dur="500" fill="hold"/>
                                        <p:tgtEl>
                                          <p:spTgt spid="536595"/>
                                        </p:tgtEl>
                                        <p:attrNameLst>
                                          <p:attrName>ppt_y</p:attrName>
                                        </p:attrNameLst>
                                      </p:cBhvr>
                                      <p:tavLst>
                                        <p:tav tm="0">
                                          <p:val>
                                            <p:strVal val="#ppt_y"/>
                                          </p:val>
                                        </p:tav>
                                        <p:tav tm="100000">
                                          <p:val>
                                            <p:strVal val="#ppt_y"/>
                                          </p:val>
                                        </p:tav>
                                      </p:tavLst>
                                    </p:anim>
                                    <p:animEffect transition="in" filter="fade">
                                      <p:cBhvr>
                                        <p:cTn id="83" dur="500"/>
                                        <p:tgtEl>
                                          <p:spTgt spid="536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584" grpId="0"/>
      <p:bldP spid="536586" grpId="0"/>
      <p:bldP spid="536595"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7602"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Second Derivative Test</a:t>
            </a:r>
          </a:p>
        </p:txBody>
      </p:sp>
      <p:sp>
        <p:nvSpPr>
          <p:cNvPr id="537603" name="Text Box 3"/>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37605" name="Text Box 5" descr="Blue tissue paper"/>
          <p:cNvSpPr txBox="1">
            <a:spLocks noChangeArrowheads="1"/>
          </p:cNvSpPr>
          <p:nvPr/>
        </p:nvSpPr>
        <p:spPr bwMode="auto">
          <a:xfrm>
            <a:off x="609600" y="1600200"/>
            <a:ext cx="6019800"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Substituting these values of </a:t>
            </a:r>
            <a:r>
              <a:rPr lang="en-US" sz="2000" i="1" smtClean="0">
                <a:latin typeface="Times New Roman" charset="0"/>
                <a:cs typeface="+mn-cs"/>
              </a:rPr>
              <a:t>x</a:t>
            </a:r>
            <a:r>
              <a:rPr lang="en-US" sz="2000" smtClean="0">
                <a:latin typeface="Times New Roman" charset="0"/>
                <a:cs typeface="+mn-cs"/>
              </a:rPr>
              <a:t> back into  </a:t>
            </a:r>
            <a:r>
              <a:rPr lang="en-US" sz="2000" i="1" smtClean="0">
                <a:latin typeface="Times New Roman" charset="0"/>
                <a:cs typeface="+mn-cs"/>
              </a:rPr>
              <a:t>f</a:t>
            </a:r>
            <a:r>
              <a:rPr lang="en-US" sz="1000" smtClean="0">
                <a:latin typeface="Times New Roman" charset="0"/>
                <a:cs typeface="+mn-cs"/>
              </a:rPr>
              <a:t> </a:t>
            </a:r>
            <a:r>
              <a:rPr lang="en-US" sz="2000" smtClean="0">
                <a:latin typeface="Times New Roman" charset="0"/>
                <a:cs typeface="+mn-cs"/>
              </a:rPr>
              <a:t>(</a:t>
            </a:r>
            <a:r>
              <a:rPr lang="en-US" sz="2000" i="1" smtClean="0">
                <a:latin typeface="Times New Roman" charset="0"/>
                <a:cs typeface="+mn-cs"/>
              </a:rPr>
              <a:t>x</a:t>
            </a:r>
            <a:r>
              <a:rPr lang="en-US" sz="2000" smtClean="0">
                <a:latin typeface="Times New Roman" charset="0"/>
                <a:cs typeface="+mn-cs"/>
              </a:rPr>
              <a:t>), we find that</a:t>
            </a:r>
          </a:p>
        </p:txBody>
      </p:sp>
      <p:sp>
        <p:nvSpPr>
          <p:cNvPr id="537606" name="Text Box 6" descr="Blue tissue paper"/>
          <p:cNvSpPr txBox="1">
            <a:spLocks noChangeArrowheads="1"/>
          </p:cNvSpPr>
          <p:nvPr/>
        </p:nvSpPr>
        <p:spPr bwMode="auto">
          <a:xfrm>
            <a:off x="609600" y="3810000"/>
            <a:ext cx="2057400"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We now compute</a:t>
            </a:r>
          </a:p>
        </p:txBody>
      </p:sp>
      <p:graphicFrame>
        <p:nvGraphicFramePr>
          <p:cNvPr id="537607" name="Object 7"/>
          <p:cNvGraphicFramePr>
            <a:graphicFrameLocks noChangeAspect="1"/>
          </p:cNvGraphicFramePr>
          <p:nvPr/>
        </p:nvGraphicFramePr>
        <p:xfrm>
          <a:off x="2770188" y="2103438"/>
          <a:ext cx="3670300" cy="792162"/>
        </p:xfrm>
        <a:graphic>
          <a:graphicData uri="http://schemas.openxmlformats.org/presentationml/2006/ole">
            <mc:AlternateContent xmlns:mc="http://schemas.openxmlformats.org/markup-compatibility/2006">
              <mc:Choice xmlns:v="urn:schemas-microsoft-com:vml" Requires="v">
                <p:oleObj spid="_x0000_s61501" name="Equation" r:id="rId4" imgW="2476500" imgH="533400" progId="Equation.3">
                  <p:embed/>
                </p:oleObj>
              </mc:Choice>
              <mc:Fallback>
                <p:oleObj name="Equation" r:id="rId4" imgW="2476500" imgH="5334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0188" y="2103438"/>
                        <a:ext cx="3670300" cy="7921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37608" name="Text Box 8" descr="Blue tissue paper"/>
          <p:cNvSpPr txBox="1">
            <a:spLocks noChangeArrowheads="1"/>
          </p:cNvSpPr>
          <p:nvPr/>
        </p:nvSpPr>
        <p:spPr bwMode="auto">
          <a:xfrm>
            <a:off x="152400" y="1219200"/>
            <a:ext cx="1600200" cy="366713"/>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smtClean="0">
                <a:effectLst>
                  <a:outerShdw blurRad="38100" dist="38100" dir="2700000" algn="tl">
                    <a:srgbClr val="DDDDDD"/>
                  </a:outerShdw>
                </a:effectLst>
                <a:latin typeface="Batang" charset="0"/>
                <a:cs typeface="+mn-cs"/>
              </a:rPr>
              <a:t>CONTINUED</a:t>
            </a:r>
          </a:p>
        </p:txBody>
      </p:sp>
      <p:graphicFrame>
        <p:nvGraphicFramePr>
          <p:cNvPr id="537609" name="Object 9"/>
          <p:cNvGraphicFramePr>
            <a:graphicFrameLocks noChangeAspect="1"/>
          </p:cNvGraphicFramePr>
          <p:nvPr/>
        </p:nvGraphicFramePr>
        <p:xfrm>
          <a:off x="2613025" y="2941638"/>
          <a:ext cx="4216400" cy="792162"/>
        </p:xfrm>
        <a:graphic>
          <a:graphicData uri="http://schemas.openxmlformats.org/presentationml/2006/ole">
            <mc:AlternateContent xmlns:mc="http://schemas.openxmlformats.org/markup-compatibility/2006">
              <mc:Choice xmlns:v="urn:schemas-microsoft-com:vml" Requires="v">
                <p:oleObj spid="_x0000_s61502" name="Equation" r:id="rId6" imgW="2844800" imgH="533400" progId="Equation.3">
                  <p:embed/>
                </p:oleObj>
              </mc:Choice>
              <mc:Fallback>
                <p:oleObj name="Equation" r:id="rId6" imgW="2844800" imgH="533400" progId="Equation.3">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13025" y="2941638"/>
                        <a:ext cx="4216400" cy="7921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37610" name="Object 10"/>
          <p:cNvGraphicFramePr>
            <a:graphicFrameLocks noChangeAspect="1"/>
          </p:cNvGraphicFramePr>
          <p:nvPr/>
        </p:nvGraphicFramePr>
        <p:xfrm>
          <a:off x="3249613" y="4127500"/>
          <a:ext cx="2635250" cy="754063"/>
        </p:xfrm>
        <a:graphic>
          <a:graphicData uri="http://schemas.openxmlformats.org/presentationml/2006/ole">
            <mc:AlternateContent xmlns:mc="http://schemas.openxmlformats.org/markup-compatibility/2006">
              <mc:Choice xmlns:v="urn:schemas-microsoft-com:vml" Requires="v">
                <p:oleObj spid="_x0000_s61503" name="Equation" r:id="rId8" imgW="1778000" imgH="508000" progId="Equation.3">
                  <p:embed/>
                </p:oleObj>
              </mc:Choice>
              <mc:Fallback>
                <p:oleObj name="Equation" r:id="rId8" imgW="1778000" imgH="508000" progId="Equation.3">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49613" y="4127500"/>
                        <a:ext cx="2635250" cy="7540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37611" name="Object 11"/>
          <p:cNvGraphicFramePr>
            <a:graphicFrameLocks noChangeAspect="1"/>
          </p:cNvGraphicFramePr>
          <p:nvPr/>
        </p:nvGraphicFramePr>
        <p:xfrm>
          <a:off x="3098800" y="5265738"/>
          <a:ext cx="3087688" cy="754062"/>
        </p:xfrm>
        <a:graphic>
          <a:graphicData uri="http://schemas.openxmlformats.org/presentationml/2006/ole">
            <mc:AlternateContent xmlns:mc="http://schemas.openxmlformats.org/markup-compatibility/2006">
              <mc:Choice xmlns:v="urn:schemas-microsoft-com:vml" Requires="v">
                <p:oleObj spid="_x0000_s61504" name="Equation" r:id="rId10" imgW="2082800" imgH="508000" progId="Equation.3">
                  <p:embed/>
                </p:oleObj>
              </mc:Choice>
              <mc:Fallback>
                <p:oleObj name="Equation" r:id="rId10" imgW="2082800" imgH="508000" progId="Equation.3">
                  <p:embed/>
                  <p:pic>
                    <p:nvPicPr>
                      <p:cNvPr id="0"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98800" y="5265738"/>
                        <a:ext cx="3087688" cy="7540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37612" name="Text Box 12" descr="Blue tissue paper"/>
          <p:cNvSpPr txBox="1">
            <a:spLocks noChangeArrowheads="1"/>
          </p:cNvSpPr>
          <p:nvPr/>
        </p:nvSpPr>
        <p:spPr bwMode="auto">
          <a:xfrm>
            <a:off x="7010400" y="5394325"/>
            <a:ext cx="2133600"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(local maximum).</a:t>
            </a:r>
          </a:p>
        </p:txBody>
      </p:sp>
      <p:sp>
        <p:nvSpPr>
          <p:cNvPr id="537613" name="Text Box 13" descr="Blue tissue paper"/>
          <p:cNvSpPr txBox="1">
            <a:spLocks noChangeArrowheads="1"/>
          </p:cNvSpPr>
          <p:nvPr/>
        </p:nvSpPr>
        <p:spPr bwMode="auto">
          <a:xfrm>
            <a:off x="7010400" y="4251325"/>
            <a:ext cx="1981200"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(local minimum)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537607"/>
                                        </p:tgtEl>
                                        <p:attrNameLst>
                                          <p:attrName>style.visibility</p:attrName>
                                        </p:attrNameLst>
                                      </p:cBhvr>
                                      <p:to>
                                        <p:strVal val="visible"/>
                                      </p:to>
                                    </p:set>
                                    <p:anim calcmode="lin" valueType="num">
                                      <p:cBhvr>
                                        <p:cTn id="7" dur="500" fill="hold"/>
                                        <p:tgtEl>
                                          <p:spTgt spid="537607"/>
                                        </p:tgtEl>
                                        <p:attrNameLst>
                                          <p:attrName>ppt_w</p:attrName>
                                        </p:attrNameLst>
                                      </p:cBhvr>
                                      <p:tavLst>
                                        <p:tav tm="0">
                                          <p:val>
                                            <p:strVal val="#ppt_w*0.05"/>
                                          </p:val>
                                        </p:tav>
                                        <p:tav tm="100000">
                                          <p:val>
                                            <p:strVal val="#ppt_w"/>
                                          </p:val>
                                        </p:tav>
                                      </p:tavLst>
                                    </p:anim>
                                    <p:anim calcmode="lin" valueType="num">
                                      <p:cBhvr>
                                        <p:cTn id="8" dur="500" fill="hold"/>
                                        <p:tgtEl>
                                          <p:spTgt spid="537607"/>
                                        </p:tgtEl>
                                        <p:attrNameLst>
                                          <p:attrName>ppt_h</p:attrName>
                                        </p:attrNameLst>
                                      </p:cBhvr>
                                      <p:tavLst>
                                        <p:tav tm="0">
                                          <p:val>
                                            <p:strVal val="#ppt_h"/>
                                          </p:val>
                                        </p:tav>
                                        <p:tav tm="100000">
                                          <p:val>
                                            <p:strVal val="#ppt_h"/>
                                          </p:val>
                                        </p:tav>
                                      </p:tavLst>
                                    </p:anim>
                                    <p:anim calcmode="lin" valueType="num">
                                      <p:cBhvr>
                                        <p:cTn id="9" dur="500" fill="hold"/>
                                        <p:tgtEl>
                                          <p:spTgt spid="537607"/>
                                        </p:tgtEl>
                                        <p:attrNameLst>
                                          <p:attrName>ppt_x</p:attrName>
                                        </p:attrNameLst>
                                      </p:cBhvr>
                                      <p:tavLst>
                                        <p:tav tm="0">
                                          <p:val>
                                            <p:strVal val="#ppt_x-.2"/>
                                          </p:val>
                                        </p:tav>
                                        <p:tav tm="100000">
                                          <p:val>
                                            <p:strVal val="#ppt_x"/>
                                          </p:val>
                                        </p:tav>
                                      </p:tavLst>
                                    </p:anim>
                                    <p:anim calcmode="lin" valueType="num">
                                      <p:cBhvr>
                                        <p:cTn id="10" dur="500" fill="hold"/>
                                        <p:tgtEl>
                                          <p:spTgt spid="537607"/>
                                        </p:tgtEl>
                                        <p:attrNameLst>
                                          <p:attrName>ppt_y</p:attrName>
                                        </p:attrNameLst>
                                      </p:cBhvr>
                                      <p:tavLst>
                                        <p:tav tm="0">
                                          <p:val>
                                            <p:strVal val="#ppt_y"/>
                                          </p:val>
                                        </p:tav>
                                        <p:tav tm="100000">
                                          <p:val>
                                            <p:strVal val="#ppt_y"/>
                                          </p:val>
                                        </p:tav>
                                      </p:tavLst>
                                    </p:anim>
                                    <p:animEffect transition="in" filter="fade">
                                      <p:cBhvr>
                                        <p:cTn id="11" dur="500"/>
                                        <p:tgtEl>
                                          <p:spTgt spid="537607"/>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537609"/>
                                        </p:tgtEl>
                                        <p:attrNameLst>
                                          <p:attrName>style.visibility</p:attrName>
                                        </p:attrNameLst>
                                      </p:cBhvr>
                                      <p:to>
                                        <p:strVal val="visible"/>
                                      </p:to>
                                    </p:set>
                                    <p:anim calcmode="lin" valueType="num">
                                      <p:cBhvr>
                                        <p:cTn id="14" dur="500" fill="hold"/>
                                        <p:tgtEl>
                                          <p:spTgt spid="537609"/>
                                        </p:tgtEl>
                                        <p:attrNameLst>
                                          <p:attrName>ppt_w</p:attrName>
                                        </p:attrNameLst>
                                      </p:cBhvr>
                                      <p:tavLst>
                                        <p:tav tm="0">
                                          <p:val>
                                            <p:strVal val="#ppt_w*0.05"/>
                                          </p:val>
                                        </p:tav>
                                        <p:tav tm="100000">
                                          <p:val>
                                            <p:strVal val="#ppt_w"/>
                                          </p:val>
                                        </p:tav>
                                      </p:tavLst>
                                    </p:anim>
                                    <p:anim calcmode="lin" valueType="num">
                                      <p:cBhvr>
                                        <p:cTn id="15" dur="500" fill="hold"/>
                                        <p:tgtEl>
                                          <p:spTgt spid="537609"/>
                                        </p:tgtEl>
                                        <p:attrNameLst>
                                          <p:attrName>ppt_h</p:attrName>
                                        </p:attrNameLst>
                                      </p:cBhvr>
                                      <p:tavLst>
                                        <p:tav tm="0">
                                          <p:val>
                                            <p:strVal val="#ppt_h"/>
                                          </p:val>
                                        </p:tav>
                                        <p:tav tm="100000">
                                          <p:val>
                                            <p:strVal val="#ppt_h"/>
                                          </p:val>
                                        </p:tav>
                                      </p:tavLst>
                                    </p:anim>
                                    <p:anim calcmode="lin" valueType="num">
                                      <p:cBhvr>
                                        <p:cTn id="16" dur="500" fill="hold"/>
                                        <p:tgtEl>
                                          <p:spTgt spid="537609"/>
                                        </p:tgtEl>
                                        <p:attrNameLst>
                                          <p:attrName>ppt_x</p:attrName>
                                        </p:attrNameLst>
                                      </p:cBhvr>
                                      <p:tavLst>
                                        <p:tav tm="0">
                                          <p:val>
                                            <p:strVal val="#ppt_x-.2"/>
                                          </p:val>
                                        </p:tav>
                                        <p:tav tm="100000">
                                          <p:val>
                                            <p:strVal val="#ppt_x"/>
                                          </p:val>
                                        </p:tav>
                                      </p:tavLst>
                                    </p:anim>
                                    <p:anim calcmode="lin" valueType="num">
                                      <p:cBhvr>
                                        <p:cTn id="17" dur="500" fill="hold"/>
                                        <p:tgtEl>
                                          <p:spTgt spid="537609"/>
                                        </p:tgtEl>
                                        <p:attrNameLst>
                                          <p:attrName>ppt_y</p:attrName>
                                        </p:attrNameLst>
                                      </p:cBhvr>
                                      <p:tavLst>
                                        <p:tav tm="0">
                                          <p:val>
                                            <p:strVal val="#ppt_y"/>
                                          </p:val>
                                        </p:tav>
                                        <p:tav tm="100000">
                                          <p:val>
                                            <p:strVal val="#ppt_y"/>
                                          </p:val>
                                        </p:tav>
                                      </p:tavLst>
                                    </p:anim>
                                    <p:animEffect transition="in" filter="fade">
                                      <p:cBhvr>
                                        <p:cTn id="18" dur="500"/>
                                        <p:tgtEl>
                                          <p:spTgt spid="53760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4" presetClass="entr" presetSubtype="0" accel="100000" fill="hold" grpId="0" nodeType="clickEffect">
                                  <p:stCondLst>
                                    <p:cond delay="0"/>
                                  </p:stCondLst>
                                  <p:childTnLst>
                                    <p:set>
                                      <p:cBhvr>
                                        <p:cTn id="22" dur="1" fill="hold">
                                          <p:stCondLst>
                                            <p:cond delay="0"/>
                                          </p:stCondLst>
                                        </p:cTn>
                                        <p:tgtEl>
                                          <p:spTgt spid="537606"/>
                                        </p:tgtEl>
                                        <p:attrNameLst>
                                          <p:attrName>style.visibility</p:attrName>
                                        </p:attrNameLst>
                                      </p:cBhvr>
                                      <p:to>
                                        <p:strVal val="visible"/>
                                      </p:to>
                                    </p:set>
                                    <p:anim calcmode="lin" valueType="num">
                                      <p:cBhvr>
                                        <p:cTn id="23" dur="500" fill="hold"/>
                                        <p:tgtEl>
                                          <p:spTgt spid="537606"/>
                                        </p:tgtEl>
                                        <p:attrNameLst>
                                          <p:attrName>ppt_w</p:attrName>
                                        </p:attrNameLst>
                                      </p:cBhvr>
                                      <p:tavLst>
                                        <p:tav tm="0">
                                          <p:val>
                                            <p:strVal val="#ppt_w*0.05"/>
                                          </p:val>
                                        </p:tav>
                                        <p:tav tm="100000">
                                          <p:val>
                                            <p:strVal val="#ppt_w"/>
                                          </p:val>
                                        </p:tav>
                                      </p:tavLst>
                                    </p:anim>
                                    <p:anim calcmode="lin" valueType="num">
                                      <p:cBhvr>
                                        <p:cTn id="24" dur="500" fill="hold"/>
                                        <p:tgtEl>
                                          <p:spTgt spid="537606"/>
                                        </p:tgtEl>
                                        <p:attrNameLst>
                                          <p:attrName>ppt_h</p:attrName>
                                        </p:attrNameLst>
                                      </p:cBhvr>
                                      <p:tavLst>
                                        <p:tav tm="0">
                                          <p:val>
                                            <p:strVal val="#ppt_h"/>
                                          </p:val>
                                        </p:tav>
                                        <p:tav tm="100000">
                                          <p:val>
                                            <p:strVal val="#ppt_h"/>
                                          </p:val>
                                        </p:tav>
                                      </p:tavLst>
                                    </p:anim>
                                    <p:anim calcmode="lin" valueType="num">
                                      <p:cBhvr>
                                        <p:cTn id="25" dur="500" fill="hold"/>
                                        <p:tgtEl>
                                          <p:spTgt spid="537606"/>
                                        </p:tgtEl>
                                        <p:attrNameLst>
                                          <p:attrName>ppt_x</p:attrName>
                                        </p:attrNameLst>
                                      </p:cBhvr>
                                      <p:tavLst>
                                        <p:tav tm="0">
                                          <p:val>
                                            <p:strVal val="#ppt_x-.2"/>
                                          </p:val>
                                        </p:tav>
                                        <p:tav tm="100000">
                                          <p:val>
                                            <p:strVal val="#ppt_x"/>
                                          </p:val>
                                        </p:tav>
                                      </p:tavLst>
                                    </p:anim>
                                    <p:anim calcmode="lin" valueType="num">
                                      <p:cBhvr>
                                        <p:cTn id="26" dur="500" fill="hold"/>
                                        <p:tgtEl>
                                          <p:spTgt spid="537606"/>
                                        </p:tgtEl>
                                        <p:attrNameLst>
                                          <p:attrName>ppt_y</p:attrName>
                                        </p:attrNameLst>
                                      </p:cBhvr>
                                      <p:tavLst>
                                        <p:tav tm="0">
                                          <p:val>
                                            <p:strVal val="#ppt_y"/>
                                          </p:val>
                                        </p:tav>
                                        <p:tav tm="100000">
                                          <p:val>
                                            <p:strVal val="#ppt_y"/>
                                          </p:val>
                                        </p:tav>
                                      </p:tavLst>
                                    </p:anim>
                                    <p:animEffect transition="in" filter="fade">
                                      <p:cBhvr>
                                        <p:cTn id="27" dur="500"/>
                                        <p:tgtEl>
                                          <p:spTgt spid="537606"/>
                                        </p:tgtEl>
                                      </p:cBhvr>
                                    </p:animEffect>
                                  </p:childTnLst>
                                </p:cTn>
                              </p:par>
                              <p:par>
                                <p:cTn id="28" presetID="54" presetClass="entr" presetSubtype="0" accel="100000" fill="hold" nodeType="withEffect">
                                  <p:stCondLst>
                                    <p:cond delay="0"/>
                                  </p:stCondLst>
                                  <p:childTnLst>
                                    <p:set>
                                      <p:cBhvr>
                                        <p:cTn id="29" dur="1" fill="hold">
                                          <p:stCondLst>
                                            <p:cond delay="0"/>
                                          </p:stCondLst>
                                        </p:cTn>
                                        <p:tgtEl>
                                          <p:spTgt spid="537610"/>
                                        </p:tgtEl>
                                        <p:attrNameLst>
                                          <p:attrName>style.visibility</p:attrName>
                                        </p:attrNameLst>
                                      </p:cBhvr>
                                      <p:to>
                                        <p:strVal val="visible"/>
                                      </p:to>
                                    </p:set>
                                    <p:anim calcmode="lin" valueType="num">
                                      <p:cBhvr>
                                        <p:cTn id="30" dur="500" fill="hold"/>
                                        <p:tgtEl>
                                          <p:spTgt spid="537610"/>
                                        </p:tgtEl>
                                        <p:attrNameLst>
                                          <p:attrName>ppt_w</p:attrName>
                                        </p:attrNameLst>
                                      </p:cBhvr>
                                      <p:tavLst>
                                        <p:tav tm="0">
                                          <p:val>
                                            <p:strVal val="#ppt_w*0.05"/>
                                          </p:val>
                                        </p:tav>
                                        <p:tav tm="100000">
                                          <p:val>
                                            <p:strVal val="#ppt_w"/>
                                          </p:val>
                                        </p:tav>
                                      </p:tavLst>
                                    </p:anim>
                                    <p:anim calcmode="lin" valueType="num">
                                      <p:cBhvr>
                                        <p:cTn id="31" dur="500" fill="hold"/>
                                        <p:tgtEl>
                                          <p:spTgt spid="537610"/>
                                        </p:tgtEl>
                                        <p:attrNameLst>
                                          <p:attrName>ppt_h</p:attrName>
                                        </p:attrNameLst>
                                      </p:cBhvr>
                                      <p:tavLst>
                                        <p:tav tm="0">
                                          <p:val>
                                            <p:strVal val="#ppt_h"/>
                                          </p:val>
                                        </p:tav>
                                        <p:tav tm="100000">
                                          <p:val>
                                            <p:strVal val="#ppt_h"/>
                                          </p:val>
                                        </p:tav>
                                      </p:tavLst>
                                    </p:anim>
                                    <p:anim calcmode="lin" valueType="num">
                                      <p:cBhvr>
                                        <p:cTn id="32" dur="500" fill="hold"/>
                                        <p:tgtEl>
                                          <p:spTgt spid="537610"/>
                                        </p:tgtEl>
                                        <p:attrNameLst>
                                          <p:attrName>ppt_x</p:attrName>
                                        </p:attrNameLst>
                                      </p:cBhvr>
                                      <p:tavLst>
                                        <p:tav tm="0">
                                          <p:val>
                                            <p:strVal val="#ppt_x-.2"/>
                                          </p:val>
                                        </p:tav>
                                        <p:tav tm="100000">
                                          <p:val>
                                            <p:strVal val="#ppt_x"/>
                                          </p:val>
                                        </p:tav>
                                      </p:tavLst>
                                    </p:anim>
                                    <p:anim calcmode="lin" valueType="num">
                                      <p:cBhvr>
                                        <p:cTn id="33" dur="500" fill="hold"/>
                                        <p:tgtEl>
                                          <p:spTgt spid="537610"/>
                                        </p:tgtEl>
                                        <p:attrNameLst>
                                          <p:attrName>ppt_y</p:attrName>
                                        </p:attrNameLst>
                                      </p:cBhvr>
                                      <p:tavLst>
                                        <p:tav tm="0">
                                          <p:val>
                                            <p:strVal val="#ppt_y"/>
                                          </p:val>
                                        </p:tav>
                                        <p:tav tm="100000">
                                          <p:val>
                                            <p:strVal val="#ppt_y"/>
                                          </p:val>
                                        </p:tav>
                                      </p:tavLst>
                                    </p:anim>
                                    <p:animEffect transition="in" filter="fade">
                                      <p:cBhvr>
                                        <p:cTn id="34" dur="500"/>
                                        <p:tgtEl>
                                          <p:spTgt spid="537610"/>
                                        </p:tgtEl>
                                      </p:cBhvr>
                                    </p:animEffect>
                                  </p:childTnLst>
                                </p:cTn>
                              </p:par>
                              <p:par>
                                <p:cTn id="35" presetID="54" presetClass="entr" presetSubtype="0" accel="100000" fill="hold" nodeType="withEffect">
                                  <p:stCondLst>
                                    <p:cond delay="0"/>
                                  </p:stCondLst>
                                  <p:childTnLst>
                                    <p:set>
                                      <p:cBhvr>
                                        <p:cTn id="36" dur="1" fill="hold">
                                          <p:stCondLst>
                                            <p:cond delay="0"/>
                                          </p:stCondLst>
                                        </p:cTn>
                                        <p:tgtEl>
                                          <p:spTgt spid="537611"/>
                                        </p:tgtEl>
                                        <p:attrNameLst>
                                          <p:attrName>style.visibility</p:attrName>
                                        </p:attrNameLst>
                                      </p:cBhvr>
                                      <p:to>
                                        <p:strVal val="visible"/>
                                      </p:to>
                                    </p:set>
                                    <p:anim calcmode="lin" valueType="num">
                                      <p:cBhvr>
                                        <p:cTn id="37" dur="500" fill="hold"/>
                                        <p:tgtEl>
                                          <p:spTgt spid="537611"/>
                                        </p:tgtEl>
                                        <p:attrNameLst>
                                          <p:attrName>ppt_w</p:attrName>
                                        </p:attrNameLst>
                                      </p:cBhvr>
                                      <p:tavLst>
                                        <p:tav tm="0">
                                          <p:val>
                                            <p:strVal val="#ppt_w*0.05"/>
                                          </p:val>
                                        </p:tav>
                                        <p:tav tm="100000">
                                          <p:val>
                                            <p:strVal val="#ppt_w"/>
                                          </p:val>
                                        </p:tav>
                                      </p:tavLst>
                                    </p:anim>
                                    <p:anim calcmode="lin" valueType="num">
                                      <p:cBhvr>
                                        <p:cTn id="38" dur="500" fill="hold"/>
                                        <p:tgtEl>
                                          <p:spTgt spid="537611"/>
                                        </p:tgtEl>
                                        <p:attrNameLst>
                                          <p:attrName>ppt_h</p:attrName>
                                        </p:attrNameLst>
                                      </p:cBhvr>
                                      <p:tavLst>
                                        <p:tav tm="0">
                                          <p:val>
                                            <p:strVal val="#ppt_h"/>
                                          </p:val>
                                        </p:tav>
                                        <p:tav tm="100000">
                                          <p:val>
                                            <p:strVal val="#ppt_h"/>
                                          </p:val>
                                        </p:tav>
                                      </p:tavLst>
                                    </p:anim>
                                    <p:anim calcmode="lin" valueType="num">
                                      <p:cBhvr>
                                        <p:cTn id="39" dur="500" fill="hold"/>
                                        <p:tgtEl>
                                          <p:spTgt spid="537611"/>
                                        </p:tgtEl>
                                        <p:attrNameLst>
                                          <p:attrName>ppt_x</p:attrName>
                                        </p:attrNameLst>
                                      </p:cBhvr>
                                      <p:tavLst>
                                        <p:tav tm="0">
                                          <p:val>
                                            <p:strVal val="#ppt_x-.2"/>
                                          </p:val>
                                        </p:tav>
                                        <p:tav tm="100000">
                                          <p:val>
                                            <p:strVal val="#ppt_x"/>
                                          </p:val>
                                        </p:tav>
                                      </p:tavLst>
                                    </p:anim>
                                    <p:anim calcmode="lin" valueType="num">
                                      <p:cBhvr>
                                        <p:cTn id="40" dur="500" fill="hold"/>
                                        <p:tgtEl>
                                          <p:spTgt spid="537611"/>
                                        </p:tgtEl>
                                        <p:attrNameLst>
                                          <p:attrName>ppt_y</p:attrName>
                                        </p:attrNameLst>
                                      </p:cBhvr>
                                      <p:tavLst>
                                        <p:tav tm="0">
                                          <p:val>
                                            <p:strVal val="#ppt_y"/>
                                          </p:val>
                                        </p:tav>
                                        <p:tav tm="100000">
                                          <p:val>
                                            <p:strVal val="#ppt_y"/>
                                          </p:val>
                                        </p:tav>
                                      </p:tavLst>
                                    </p:anim>
                                    <p:animEffect transition="in" filter="fade">
                                      <p:cBhvr>
                                        <p:cTn id="41" dur="500"/>
                                        <p:tgtEl>
                                          <p:spTgt spid="537611"/>
                                        </p:tgtEl>
                                      </p:cBhvr>
                                    </p:animEffect>
                                  </p:childTnLst>
                                </p:cTn>
                              </p:par>
                              <p:par>
                                <p:cTn id="42" presetID="54" presetClass="entr" presetSubtype="0" accel="100000" fill="hold" grpId="0" nodeType="withEffect">
                                  <p:stCondLst>
                                    <p:cond delay="0"/>
                                  </p:stCondLst>
                                  <p:childTnLst>
                                    <p:set>
                                      <p:cBhvr>
                                        <p:cTn id="43" dur="1" fill="hold">
                                          <p:stCondLst>
                                            <p:cond delay="0"/>
                                          </p:stCondLst>
                                        </p:cTn>
                                        <p:tgtEl>
                                          <p:spTgt spid="537612"/>
                                        </p:tgtEl>
                                        <p:attrNameLst>
                                          <p:attrName>style.visibility</p:attrName>
                                        </p:attrNameLst>
                                      </p:cBhvr>
                                      <p:to>
                                        <p:strVal val="visible"/>
                                      </p:to>
                                    </p:set>
                                    <p:anim calcmode="lin" valueType="num">
                                      <p:cBhvr>
                                        <p:cTn id="44" dur="500" fill="hold"/>
                                        <p:tgtEl>
                                          <p:spTgt spid="537612"/>
                                        </p:tgtEl>
                                        <p:attrNameLst>
                                          <p:attrName>ppt_w</p:attrName>
                                        </p:attrNameLst>
                                      </p:cBhvr>
                                      <p:tavLst>
                                        <p:tav tm="0">
                                          <p:val>
                                            <p:strVal val="#ppt_w*0.05"/>
                                          </p:val>
                                        </p:tav>
                                        <p:tav tm="100000">
                                          <p:val>
                                            <p:strVal val="#ppt_w"/>
                                          </p:val>
                                        </p:tav>
                                      </p:tavLst>
                                    </p:anim>
                                    <p:anim calcmode="lin" valueType="num">
                                      <p:cBhvr>
                                        <p:cTn id="45" dur="500" fill="hold"/>
                                        <p:tgtEl>
                                          <p:spTgt spid="537612"/>
                                        </p:tgtEl>
                                        <p:attrNameLst>
                                          <p:attrName>ppt_h</p:attrName>
                                        </p:attrNameLst>
                                      </p:cBhvr>
                                      <p:tavLst>
                                        <p:tav tm="0">
                                          <p:val>
                                            <p:strVal val="#ppt_h"/>
                                          </p:val>
                                        </p:tav>
                                        <p:tav tm="100000">
                                          <p:val>
                                            <p:strVal val="#ppt_h"/>
                                          </p:val>
                                        </p:tav>
                                      </p:tavLst>
                                    </p:anim>
                                    <p:anim calcmode="lin" valueType="num">
                                      <p:cBhvr>
                                        <p:cTn id="46" dur="500" fill="hold"/>
                                        <p:tgtEl>
                                          <p:spTgt spid="537612"/>
                                        </p:tgtEl>
                                        <p:attrNameLst>
                                          <p:attrName>ppt_x</p:attrName>
                                        </p:attrNameLst>
                                      </p:cBhvr>
                                      <p:tavLst>
                                        <p:tav tm="0">
                                          <p:val>
                                            <p:strVal val="#ppt_x-.2"/>
                                          </p:val>
                                        </p:tav>
                                        <p:tav tm="100000">
                                          <p:val>
                                            <p:strVal val="#ppt_x"/>
                                          </p:val>
                                        </p:tav>
                                      </p:tavLst>
                                    </p:anim>
                                    <p:anim calcmode="lin" valueType="num">
                                      <p:cBhvr>
                                        <p:cTn id="47" dur="500" fill="hold"/>
                                        <p:tgtEl>
                                          <p:spTgt spid="537612"/>
                                        </p:tgtEl>
                                        <p:attrNameLst>
                                          <p:attrName>ppt_y</p:attrName>
                                        </p:attrNameLst>
                                      </p:cBhvr>
                                      <p:tavLst>
                                        <p:tav tm="0">
                                          <p:val>
                                            <p:strVal val="#ppt_y"/>
                                          </p:val>
                                        </p:tav>
                                        <p:tav tm="100000">
                                          <p:val>
                                            <p:strVal val="#ppt_y"/>
                                          </p:val>
                                        </p:tav>
                                      </p:tavLst>
                                    </p:anim>
                                    <p:animEffect transition="in" filter="fade">
                                      <p:cBhvr>
                                        <p:cTn id="48" dur="500"/>
                                        <p:tgtEl>
                                          <p:spTgt spid="537612"/>
                                        </p:tgtEl>
                                      </p:cBhvr>
                                    </p:animEffect>
                                  </p:childTnLst>
                                </p:cTn>
                              </p:par>
                              <p:par>
                                <p:cTn id="49" presetID="54" presetClass="entr" presetSubtype="0" accel="100000" fill="hold" grpId="0" nodeType="withEffect">
                                  <p:stCondLst>
                                    <p:cond delay="0"/>
                                  </p:stCondLst>
                                  <p:childTnLst>
                                    <p:set>
                                      <p:cBhvr>
                                        <p:cTn id="50" dur="1" fill="hold">
                                          <p:stCondLst>
                                            <p:cond delay="0"/>
                                          </p:stCondLst>
                                        </p:cTn>
                                        <p:tgtEl>
                                          <p:spTgt spid="537613"/>
                                        </p:tgtEl>
                                        <p:attrNameLst>
                                          <p:attrName>style.visibility</p:attrName>
                                        </p:attrNameLst>
                                      </p:cBhvr>
                                      <p:to>
                                        <p:strVal val="visible"/>
                                      </p:to>
                                    </p:set>
                                    <p:anim calcmode="lin" valueType="num">
                                      <p:cBhvr>
                                        <p:cTn id="51" dur="500" fill="hold"/>
                                        <p:tgtEl>
                                          <p:spTgt spid="537613"/>
                                        </p:tgtEl>
                                        <p:attrNameLst>
                                          <p:attrName>ppt_w</p:attrName>
                                        </p:attrNameLst>
                                      </p:cBhvr>
                                      <p:tavLst>
                                        <p:tav tm="0">
                                          <p:val>
                                            <p:strVal val="#ppt_w*0.05"/>
                                          </p:val>
                                        </p:tav>
                                        <p:tav tm="100000">
                                          <p:val>
                                            <p:strVal val="#ppt_w"/>
                                          </p:val>
                                        </p:tav>
                                      </p:tavLst>
                                    </p:anim>
                                    <p:anim calcmode="lin" valueType="num">
                                      <p:cBhvr>
                                        <p:cTn id="52" dur="500" fill="hold"/>
                                        <p:tgtEl>
                                          <p:spTgt spid="537613"/>
                                        </p:tgtEl>
                                        <p:attrNameLst>
                                          <p:attrName>ppt_h</p:attrName>
                                        </p:attrNameLst>
                                      </p:cBhvr>
                                      <p:tavLst>
                                        <p:tav tm="0">
                                          <p:val>
                                            <p:strVal val="#ppt_h"/>
                                          </p:val>
                                        </p:tav>
                                        <p:tav tm="100000">
                                          <p:val>
                                            <p:strVal val="#ppt_h"/>
                                          </p:val>
                                        </p:tav>
                                      </p:tavLst>
                                    </p:anim>
                                    <p:anim calcmode="lin" valueType="num">
                                      <p:cBhvr>
                                        <p:cTn id="53" dur="500" fill="hold"/>
                                        <p:tgtEl>
                                          <p:spTgt spid="537613"/>
                                        </p:tgtEl>
                                        <p:attrNameLst>
                                          <p:attrName>ppt_x</p:attrName>
                                        </p:attrNameLst>
                                      </p:cBhvr>
                                      <p:tavLst>
                                        <p:tav tm="0">
                                          <p:val>
                                            <p:strVal val="#ppt_x-.2"/>
                                          </p:val>
                                        </p:tav>
                                        <p:tav tm="100000">
                                          <p:val>
                                            <p:strVal val="#ppt_x"/>
                                          </p:val>
                                        </p:tav>
                                      </p:tavLst>
                                    </p:anim>
                                    <p:anim calcmode="lin" valueType="num">
                                      <p:cBhvr>
                                        <p:cTn id="54" dur="500" fill="hold"/>
                                        <p:tgtEl>
                                          <p:spTgt spid="537613"/>
                                        </p:tgtEl>
                                        <p:attrNameLst>
                                          <p:attrName>ppt_y</p:attrName>
                                        </p:attrNameLst>
                                      </p:cBhvr>
                                      <p:tavLst>
                                        <p:tav tm="0">
                                          <p:val>
                                            <p:strVal val="#ppt_y"/>
                                          </p:val>
                                        </p:tav>
                                        <p:tav tm="100000">
                                          <p:val>
                                            <p:strVal val="#ppt_y"/>
                                          </p:val>
                                        </p:tav>
                                      </p:tavLst>
                                    </p:anim>
                                    <p:animEffect transition="in" filter="fade">
                                      <p:cBhvr>
                                        <p:cTn id="55" dur="500"/>
                                        <p:tgtEl>
                                          <p:spTgt spid="537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7606" grpId="0"/>
      <p:bldP spid="537612" grpId="0"/>
      <p:bldP spid="537613" grpId="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8626"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Second Derivative Test</a:t>
            </a:r>
          </a:p>
        </p:txBody>
      </p:sp>
      <p:sp>
        <p:nvSpPr>
          <p:cNvPr id="538627" name="Text Box 3"/>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38629" name="Text Box 5" descr="Blue tissue paper"/>
          <p:cNvSpPr txBox="1">
            <a:spLocks noChangeArrowheads="1"/>
          </p:cNvSpPr>
          <p:nvPr/>
        </p:nvSpPr>
        <p:spPr bwMode="auto">
          <a:xfrm>
            <a:off x="609600" y="1676400"/>
            <a:ext cx="8305800" cy="8540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Since the concavity reverses somewhere between                                  , there </a:t>
            </a:r>
          </a:p>
          <a:p>
            <a:pPr>
              <a:spcBef>
                <a:spcPct val="50000"/>
              </a:spcBef>
              <a:defRPr/>
            </a:pPr>
            <a:r>
              <a:rPr lang="en-US" sz="2000" smtClean="0">
                <a:latin typeface="Times New Roman" charset="0"/>
                <a:cs typeface="+mn-cs"/>
              </a:rPr>
              <a:t>must be at least one inflection point.  If we set                , we find that</a:t>
            </a:r>
          </a:p>
        </p:txBody>
      </p:sp>
      <p:sp>
        <p:nvSpPr>
          <p:cNvPr id="538630" name="Text Box 6" descr="Blue tissue paper"/>
          <p:cNvSpPr txBox="1">
            <a:spLocks noChangeArrowheads="1"/>
          </p:cNvSpPr>
          <p:nvPr/>
        </p:nvSpPr>
        <p:spPr bwMode="auto">
          <a:xfrm>
            <a:off x="609600" y="3489325"/>
            <a:ext cx="8305800" cy="7016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So the inflection point must occur at </a:t>
            </a:r>
            <a:r>
              <a:rPr lang="en-US" sz="2000" i="1" smtClean="0">
                <a:latin typeface="Times New Roman" charset="0"/>
                <a:cs typeface="+mn-cs"/>
              </a:rPr>
              <a:t>x</a:t>
            </a:r>
            <a:r>
              <a:rPr lang="en-US" sz="2000" smtClean="0">
                <a:latin typeface="Times New Roman" charset="0"/>
                <a:cs typeface="+mn-cs"/>
              </a:rPr>
              <a:t> = 0.  In order to plot the inflection point, we compute</a:t>
            </a:r>
          </a:p>
        </p:txBody>
      </p:sp>
      <p:graphicFrame>
        <p:nvGraphicFramePr>
          <p:cNvPr id="62469" name="Object 7"/>
          <p:cNvGraphicFramePr>
            <a:graphicFrameLocks noChangeAspect="1"/>
          </p:cNvGraphicFramePr>
          <p:nvPr/>
        </p:nvGraphicFramePr>
        <p:xfrm>
          <a:off x="5795963" y="1547813"/>
          <a:ext cx="2052637" cy="641350"/>
        </p:xfrm>
        <a:graphic>
          <a:graphicData uri="http://schemas.openxmlformats.org/presentationml/2006/ole">
            <mc:AlternateContent xmlns:mc="http://schemas.openxmlformats.org/markup-compatibility/2006">
              <mc:Choice xmlns:v="urn:schemas-microsoft-com:vml" Requires="v">
                <p:oleObj spid="_x0000_s62537" name="Equation" r:id="rId4" imgW="1384300" imgH="431800" progId="Equation.3">
                  <p:embed/>
                </p:oleObj>
              </mc:Choice>
              <mc:Fallback>
                <p:oleObj name="Equation" r:id="rId4" imgW="1384300" imgH="4318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5963" y="1547813"/>
                        <a:ext cx="2052637" cy="6413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38632" name="Text Box 8" descr="Blue tissue paper"/>
          <p:cNvSpPr txBox="1">
            <a:spLocks noChangeArrowheads="1"/>
          </p:cNvSpPr>
          <p:nvPr/>
        </p:nvSpPr>
        <p:spPr bwMode="auto">
          <a:xfrm>
            <a:off x="152400" y="1219200"/>
            <a:ext cx="1600200" cy="366713"/>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smtClean="0">
                <a:effectLst>
                  <a:outerShdw blurRad="38100" dist="38100" dir="2700000" algn="tl">
                    <a:srgbClr val="DDDDDD"/>
                  </a:outerShdw>
                </a:effectLst>
                <a:latin typeface="Batang" charset="0"/>
                <a:cs typeface="+mn-cs"/>
              </a:rPr>
              <a:t>CONTINUED</a:t>
            </a:r>
          </a:p>
        </p:txBody>
      </p:sp>
      <p:graphicFrame>
        <p:nvGraphicFramePr>
          <p:cNvPr id="62471" name="Object 9"/>
          <p:cNvGraphicFramePr>
            <a:graphicFrameLocks noChangeAspect="1"/>
          </p:cNvGraphicFramePr>
          <p:nvPr/>
        </p:nvGraphicFramePr>
        <p:xfrm>
          <a:off x="5456238" y="2224088"/>
          <a:ext cx="903287" cy="320675"/>
        </p:xfrm>
        <a:graphic>
          <a:graphicData uri="http://schemas.openxmlformats.org/presentationml/2006/ole">
            <mc:AlternateContent xmlns:mc="http://schemas.openxmlformats.org/markup-compatibility/2006">
              <mc:Choice xmlns:v="urn:schemas-microsoft-com:vml" Requires="v">
                <p:oleObj spid="_x0000_s62538" name="Equation" r:id="rId6" imgW="609336" imgH="215806" progId="Equation.3">
                  <p:embed/>
                </p:oleObj>
              </mc:Choice>
              <mc:Fallback>
                <p:oleObj name="Equation" r:id="rId6" imgW="609336" imgH="215806" progId="Equation.3">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56238" y="2224088"/>
                        <a:ext cx="903287" cy="3206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2472" name="Object 10"/>
          <p:cNvGraphicFramePr>
            <a:graphicFrameLocks noChangeAspect="1"/>
          </p:cNvGraphicFramePr>
          <p:nvPr/>
        </p:nvGraphicFramePr>
        <p:xfrm>
          <a:off x="3898900" y="2693988"/>
          <a:ext cx="639763" cy="265112"/>
        </p:xfrm>
        <a:graphic>
          <a:graphicData uri="http://schemas.openxmlformats.org/presentationml/2006/ole">
            <mc:AlternateContent xmlns:mc="http://schemas.openxmlformats.org/markup-compatibility/2006">
              <mc:Choice xmlns:v="urn:schemas-microsoft-com:vml" Requires="v">
                <p:oleObj spid="_x0000_s62539" name="Equation" r:id="rId8" imgW="431425" imgH="177646" progId="Equation.3">
                  <p:embed/>
                </p:oleObj>
              </mc:Choice>
              <mc:Fallback>
                <p:oleObj name="Equation" r:id="rId8" imgW="431425" imgH="177646" progId="Equation.3">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98900" y="2693988"/>
                        <a:ext cx="639763" cy="2651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2473" name="Object 11"/>
          <p:cNvGraphicFramePr>
            <a:graphicFrameLocks noChangeAspect="1"/>
          </p:cNvGraphicFramePr>
          <p:nvPr/>
        </p:nvGraphicFramePr>
        <p:xfrm>
          <a:off x="4021138" y="3011488"/>
          <a:ext cx="565150" cy="265112"/>
        </p:xfrm>
        <a:graphic>
          <a:graphicData uri="http://schemas.openxmlformats.org/presentationml/2006/ole">
            <mc:AlternateContent xmlns:mc="http://schemas.openxmlformats.org/markup-compatibility/2006">
              <mc:Choice xmlns:v="urn:schemas-microsoft-com:vml" Requires="v">
                <p:oleObj spid="_x0000_s62540" name="Equation" r:id="rId10" imgW="380670" imgH="177646" progId="Equation.3">
                  <p:embed/>
                </p:oleObj>
              </mc:Choice>
              <mc:Fallback>
                <p:oleObj name="Equation" r:id="rId10" imgW="380670" imgH="177646" progId="Equation.3">
                  <p:embed/>
                  <p:pic>
                    <p:nvPicPr>
                      <p:cNvPr id="0"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21138" y="3011488"/>
                        <a:ext cx="565150" cy="2651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38636" name="Object 12"/>
          <p:cNvGraphicFramePr>
            <a:graphicFrameLocks noChangeAspect="1"/>
          </p:cNvGraphicFramePr>
          <p:nvPr/>
        </p:nvGraphicFramePr>
        <p:xfrm>
          <a:off x="3481388" y="4333875"/>
          <a:ext cx="2163762" cy="358775"/>
        </p:xfrm>
        <a:graphic>
          <a:graphicData uri="http://schemas.openxmlformats.org/presentationml/2006/ole">
            <mc:AlternateContent xmlns:mc="http://schemas.openxmlformats.org/markup-compatibility/2006">
              <mc:Choice xmlns:v="urn:schemas-microsoft-com:vml" Requires="v">
                <p:oleObj spid="_x0000_s62541" name="Equation" r:id="rId12" imgW="1459866" imgH="241195" progId="Equation.3">
                  <p:embed/>
                </p:oleObj>
              </mc:Choice>
              <mc:Fallback>
                <p:oleObj name="Equation" r:id="rId12" imgW="1459866" imgH="241195" progId="Equation.3">
                  <p:embed/>
                  <p:pic>
                    <p:nvPicPr>
                      <p:cNvPr id="0"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81388" y="4333875"/>
                        <a:ext cx="2163762" cy="3587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38637" name="Text Box 13" descr="Blue tissue paper"/>
          <p:cNvSpPr txBox="1">
            <a:spLocks noChangeArrowheads="1"/>
          </p:cNvSpPr>
          <p:nvPr/>
        </p:nvSpPr>
        <p:spPr bwMode="auto">
          <a:xfrm>
            <a:off x="609600" y="4937125"/>
            <a:ext cx="4724400"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The final sketch of the graph is given below.</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38630"/>
                                        </p:tgtEl>
                                        <p:attrNameLst>
                                          <p:attrName>style.visibility</p:attrName>
                                        </p:attrNameLst>
                                      </p:cBhvr>
                                      <p:to>
                                        <p:strVal val="visible"/>
                                      </p:to>
                                    </p:set>
                                    <p:anim calcmode="lin" valueType="num">
                                      <p:cBhvr>
                                        <p:cTn id="7" dur="500" fill="hold"/>
                                        <p:tgtEl>
                                          <p:spTgt spid="538630"/>
                                        </p:tgtEl>
                                        <p:attrNameLst>
                                          <p:attrName>ppt_w</p:attrName>
                                        </p:attrNameLst>
                                      </p:cBhvr>
                                      <p:tavLst>
                                        <p:tav tm="0">
                                          <p:val>
                                            <p:strVal val="#ppt_w*0.05"/>
                                          </p:val>
                                        </p:tav>
                                        <p:tav tm="100000">
                                          <p:val>
                                            <p:strVal val="#ppt_w"/>
                                          </p:val>
                                        </p:tav>
                                      </p:tavLst>
                                    </p:anim>
                                    <p:anim calcmode="lin" valueType="num">
                                      <p:cBhvr>
                                        <p:cTn id="8" dur="500" fill="hold"/>
                                        <p:tgtEl>
                                          <p:spTgt spid="538630"/>
                                        </p:tgtEl>
                                        <p:attrNameLst>
                                          <p:attrName>ppt_h</p:attrName>
                                        </p:attrNameLst>
                                      </p:cBhvr>
                                      <p:tavLst>
                                        <p:tav tm="0">
                                          <p:val>
                                            <p:strVal val="#ppt_h"/>
                                          </p:val>
                                        </p:tav>
                                        <p:tav tm="100000">
                                          <p:val>
                                            <p:strVal val="#ppt_h"/>
                                          </p:val>
                                        </p:tav>
                                      </p:tavLst>
                                    </p:anim>
                                    <p:anim calcmode="lin" valueType="num">
                                      <p:cBhvr>
                                        <p:cTn id="9" dur="500" fill="hold"/>
                                        <p:tgtEl>
                                          <p:spTgt spid="538630"/>
                                        </p:tgtEl>
                                        <p:attrNameLst>
                                          <p:attrName>ppt_x</p:attrName>
                                        </p:attrNameLst>
                                      </p:cBhvr>
                                      <p:tavLst>
                                        <p:tav tm="0">
                                          <p:val>
                                            <p:strVal val="#ppt_x-.2"/>
                                          </p:val>
                                        </p:tav>
                                        <p:tav tm="100000">
                                          <p:val>
                                            <p:strVal val="#ppt_x"/>
                                          </p:val>
                                        </p:tav>
                                      </p:tavLst>
                                    </p:anim>
                                    <p:anim calcmode="lin" valueType="num">
                                      <p:cBhvr>
                                        <p:cTn id="10" dur="500" fill="hold"/>
                                        <p:tgtEl>
                                          <p:spTgt spid="538630"/>
                                        </p:tgtEl>
                                        <p:attrNameLst>
                                          <p:attrName>ppt_y</p:attrName>
                                        </p:attrNameLst>
                                      </p:cBhvr>
                                      <p:tavLst>
                                        <p:tav tm="0">
                                          <p:val>
                                            <p:strVal val="#ppt_y"/>
                                          </p:val>
                                        </p:tav>
                                        <p:tav tm="100000">
                                          <p:val>
                                            <p:strVal val="#ppt_y"/>
                                          </p:val>
                                        </p:tav>
                                      </p:tavLst>
                                    </p:anim>
                                    <p:animEffect transition="in" filter="fade">
                                      <p:cBhvr>
                                        <p:cTn id="11" dur="500"/>
                                        <p:tgtEl>
                                          <p:spTgt spid="538630"/>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538636"/>
                                        </p:tgtEl>
                                        <p:attrNameLst>
                                          <p:attrName>style.visibility</p:attrName>
                                        </p:attrNameLst>
                                      </p:cBhvr>
                                      <p:to>
                                        <p:strVal val="visible"/>
                                      </p:to>
                                    </p:set>
                                    <p:anim calcmode="lin" valueType="num">
                                      <p:cBhvr>
                                        <p:cTn id="14" dur="500" fill="hold"/>
                                        <p:tgtEl>
                                          <p:spTgt spid="538636"/>
                                        </p:tgtEl>
                                        <p:attrNameLst>
                                          <p:attrName>ppt_w</p:attrName>
                                        </p:attrNameLst>
                                      </p:cBhvr>
                                      <p:tavLst>
                                        <p:tav tm="0">
                                          <p:val>
                                            <p:strVal val="#ppt_w*0.05"/>
                                          </p:val>
                                        </p:tav>
                                        <p:tav tm="100000">
                                          <p:val>
                                            <p:strVal val="#ppt_w"/>
                                          </p:val>
                                        </p:tav>
                                      </p:tavLst>
                                    </p:anim>
                                    <p:anim calcmode="lin" valueType="num">
                                      <p:cBhvr>
                                        <p:cTn id="15" dur="500" fill="hold"/>
                                        <p:tgtEl>
                                          <p:spTgt spid="538636"/>
                                        </p:tgtEl>
                                        <p:attrNameLst>
                                          <p:attrName>ppt_h</p:attrName>
                                        </p:attrNameLst>
                                      </p:cBhvr>
                                      <p:tavLst>
                                        <p:tav tm="0">
                                          <p:val>
                                            <p:strVal val="#ppt_h"/>
                                          </p:val>
                                        </p:tav>
                                        <p:tav tm="100000">
                                          <p:val>
                                            <p:strVal val="#ppt_h"/>
                                          </p:val>
                                        </p:tav>
                                      </p:tavLst>
                                    </p:anim>
                                    <p:anim calcmode="lin" valueType="num">
                                      <p:cBhvr>
                                        <p:cTn id="16" dur="500" fill="hold"/>
                                        <p:tgtEl>
                                          <p:spTgt spid="538636"/>
                                        </p:tgtEl>
                                        <p:attrNameLst>
                                          <p:attrName>ppt_x</p:attrName>
                                        </p:attrNameLst>
                                      </p:cBhvr>
                                      <p:tavLst>
                                        <p:tav tm="0">
                                          <p:val>
                                            <p:strVal val="#ppt_x-.2"/>
                                          </p:val>
                                        </p:tav>
                                        <p:tav tm="100000">
                                          <p:val>
                                            <p:strVal val="#ppt_x"/>
                                          </p:val>
                                        </p:tav>
                                      </p:tavLst>
                                    </p:anim>
                                    <p:anim calcmode="lin" valueType="num">
                                      <p:cBhvr>
                                        <p:cTn id="17" dur="500" fill="hold"/>
                                        <p:tgtEl>
                                          <p:spTgt spid="538636"/>
                                        </p:tgtEl>
                                        <p:attrNameLst>
                                          <p:attrName>ppt_y</p:attrName>
                                        </p:attrNameLst>
                                      </p:cBhvr>
                                      <p:tavLst>
                                        <p:tav tm="0">
                                          <p:val>
                                            <p:strVal val="#ppt_y"/>
                                          </p:val>
                                        </p:tav>
                                        <p:tav tm="100000">
                                          <p:val>
                                            <p:strVal val="#ppt_y"/>
                                          </p:val>
                                        </p:tav>
                                      </p:tavLst>
                                    </p:anim>
                                    <p:animEffect transition="in" filter="fade">
                                      <p:cBhvr>
                                        <p:cTn id="18" dur="500"/>
                                        <p:tgtEl>
                                          <p:spTgt spid="538636"/>
                                        </p:tgtEl>
                                      </p:cBhvr>
                                    </p:animEffect>
                                  </p:childTnLst>
                                </p:cTn>
                              </p:par>
                              <p:par>
                                <p:cTn id="19" presetID="54" presetClass="entr" presetSubtype="0" accel="100000" fill="hold" grpId="0" nodeType="withEffect">
                                  <p:stCondLst>
                                    <p:cond delay="0"/>
                                  </p:stCondLst>
                                  <p:childTnLst>
                                    <p:set>
                                      <p:cBhvr>
                                        <p:cTn id="20" dur="1" fill="hold">
                                          <p:stCondLst>
                                            <p:cond delay="0"/>
                                          </p:stCondLst>
                                        </p:cTn>
                                        <p:tgtEl>
                                          <p:spTgt spid="538637"/>
                                        </p:tgtEl>
                                        <p:attrNameLst>
                                          <p:attrName>style.visibility</p:attrName>
                                        </p:attrNameLst>
                                      </p:cBhvr>
                                      <p:to>
                                        <p:strVal val="visible"/>
                                      </p:to>
                                    </p:set>
                                    <p:anim calcmode="lin" valueType="num">
                                      <p:cBhvr>
                                        <p:cTn id="21" dur="500" fill="hold"/>
                                        <p:tgtEl>
                                          <p:spTgt spid="538637"/>
                                        </p:tgtEl>
                                        <p:attrNameLst>
                                          <p:attrName>ppt_w</p:attrName>
                                        </p:attrNameLst>
                                      </p:cBhvr>
                                      <p:tavLst>
                                        <p:tav tm="0">
                                          <p:val>
                                            <p:strVal val="#ppt_w*0.05"/>
                                          </p:val>
                                        </p:tav>
                                        <p:tav tm="100000">
                                          <p:val>
                                            <p:strVal val="#ppt_w"/>
                                          </p:val>
                                        </p:tav>
                                      </p:tavLst>
                                    </p:anim>
                                    <p:anim calcmode="lin" valueType="num">
                                      <p:cBhvr>
                                        <p:cTn id="22" dur="500" fill="hold"/>
                                        <p:tgtEl>
                                          <p:spTgt spid="538637"/>
                                        </p:tgtEl>
                                        <p:attrNameLst>
                                          <p:attrName>ppt_h</p:attrName>
                                        </p:attrNameLst>
                                      </p:cBhvr>
                                      <p:tavLst>
                                        <p:tav tm="0">
                                          <p:val>
                                            <p:strVal val="#ppt_h"/>
                                          </p:val>
                                        </p:tav>
                                        <p:tav tm="100000">
                                          <p:val>
                                            <p:strVal val="#ppt_h"/>
                                          </p:val>
                                        </p:tav>
                                      </p:tavLst>
                                    </p:anim>
                                    <p:anim calcmode="lin" valueType="num">
                                      <p:cBhvr>
                                        <p:cTn id="23" dur="500" fill="hold"/>
                                        <p:tgtEl>
                                          <p:spTgt spid="538637"/>
                                        </p:tgtEl>
                                        <p:attrNameLst>
                                          <p:attrName>ppt_x</p:attrName>
                                        </p:attrNameLst>
                                      </p:cBhvr>
                                      <p:tavLst>
                                        <p:tav tm="0">
                                          <p:val>
                                            <p:strVal val="#ppt_x-.2"/>
                                          </p:val>
                                        </p:tav>
                                        <p:tav tm="100000">
                                          <p:val>
                                            <p:strVal val="#ppt_x"/>
                                          </p:val>
                                        </p:tav>
                                      </p:tavLst>
                                    </p:anim>
                                    <p:anim calcmode="lin" valueType="num">
                                      <p:cBhvr>
                                        <p:cTn id="24" dur="500" fill="hold"/>
                                        <p:tgtEl>
                                          <p:spTgt spid="538637"/>
                                        </p:tgtEl>
                                        <p:attrNameLst>
                                          <p:attrName>ppt_y</p:attrName>
                                        </p:attrNameLst>
                                      </p:cBhvr>
                                      <p:tavLst>
                                        <p:tav tm="0">
                                          <p:val>
                                            <p:strVal val="#ppt_y"/>
                                          </p:val>
                                        </p:tav>
                                        <p:tav tm="100000">
                                          <p:val>
                                            <p:strVal val="#ppt_y"/>
                                          </p:val>
                                        </p:tav>
                                      </p:tavLst>
                                    </p:anim>
                                    <p:animEffect transition="in" filter="fade">
                                      <p:cBhvr>
                                        <p:cTn id="25" dur="500"/>
                                        <p:tgtEl>
                                          <p:spTgt spid="538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8630" grpId="0"/>
      <p:bldP spid="538637" grpId="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9650"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Second Derivative Test</a:t>
            </a:r>
          </a:p>
        </p:txBody>
      </p:sp>
      <p:sp>
        <p:nvSpPr>
          <p:cNvPr id="539651" name="Text Box 3"/>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39653" name="Text Box 5" descr="Blue tissue paper"/>
          <p:cNvSpPr txBox="1">
            <a:spLocks noChangeArrowheads="1"/>
          </p:cNvSpPr>
          <p:nvPr/>
        </p:nvSpPr>
        <p:spPr bwMode="auto">
          <a:xfrm>
            <a:off x="152400" y="1219200"/>
            <a:ext cx="1600200" cy="366713"/>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smtClean="0">
                <a:effectLst>
                  <a:outerShdw blurRad="38100" dist="38100" dir="2700000" algn="tl">
                    <a:srgbClr val="DDDDDD"/>
                  </a:outerShdw>
                </a:effectLst>
                <a:latin typeface="Batang" charset="0"/>
                <a:cs typeface="+mn-cs"/>
              </a:rPr>
              <a:t>CONTINUED</a:t>
            </a:r>
          </a:p>
        </p:txBody>
      </p:sp>
      <p:graphicFrame>
        <p:nvGraphicFramePr>
          <p:cNvPr id="63492" name="Object 6" descr="Blue tissue paper"/>
          <p:cNvGraphicFramePr>
            <a:graphicFrameLocks noChangeAspect="1"/>
          </p:cNvGraphicFramePr>
          <p:nvPr/>
        </p:nvGraphicFramePr>
        <p:xfrm>
          <a:off x="1814513" y="2057400"/>
          <a:ext cx="5576887" cy="3990975"/>
        </p:xfrm>
        <a:graphic>
          <a:graphicData uri="http://schemas.openxmlformats.org/presentationml/2006/ole">
            <mc:AlternateContent xmlns:mc="http://schemas.openxmlformats.org/markup-compatibility/2006">
              <mc:Choice xmlns:v="urn:schemas-microsoft-com:vml" Requires="v">
                <p:oleObj spid="_x0000_s63537" name="Chart" r:id="rId4" imgW="3695700" imgH="2654300" progId="Excel.Chart.8">
                  <p:embed/>
                </p:oleObj>
              </mc:Choice>
              <mc:Fallback>
                <p:oleObj name="Chart" r:id="rId4" imgW="3695700" imgH="2654300" progId="Excel.Chart.8">
                  <p:embed/>
                  <p:pic>
                    <p:nvPicPr>
                      <p:cNvPr id="0" name="Object 6" descr="Blue tissue pap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4513" y="2057400"/>
                        <a:ext cx="5576887" cy="39909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539655" name="Oval 7"/>
          <p:cNvSpPr>
            <a:spLocks noChangeArrowheads="1"/>
          </p:cNvSpPr>
          <p:nvPr/>
        </p:nvSpPr>
        <p:spPr bwMode="auto">
          <a:xfrm>
            <a:off x="3886200" y="3902075"/>
            <a:ext cx="76200" cy="76200"/>
          </a:xfrm>
          <a:prstGeom prst="ellipse">
            <a:avLst/>
          </a:prstGeom>
          <a:solidFill>
            <a:srgbClr val="0000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539656" name="Oval 8"/>
          <p:cNvSpPr>
            <a:spLocks noChangeArrowheads="1"/>
          </p:cNvSpPr>
          <p:nvPr/>
        </p:nvSpPr>
        <p:spPr bwMode="auto">
          <a:xfrm>
            <a:off x="5257800" y="4114800"/>
            <a:ext cx="76200" cy="76200"/>
          </a:xfrm>
          <a:prstGeom prst="ellipse">
            <a:avLst/>
          </a:prstGeom>
          <a:solidFill>
            <a:srgbClr val="0000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539657" name="Oval 9"/>
          <p:cNvSpPr>
            <a:spLocks noChangeArrowheads="1"/>
          </p:cNvSpPr>
          <p:nvPr/>
        </p:nvSpPr>
        <p:spPr bwMode="auto">
          <a:xfrm>
            <a:off x="4572000" y="4021138"/>
            <a:ext cx="76200" cy="76200"/>
          </a:xfrm>
          <a:prstGeom prst="ellipse">
            <a:avLst/>
          </a:prstGeom>
          <a:solidFill>
            <a:srgbClr val="0000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539658" name="Text Box 10"/>
          <p:cNvSpPr txBox="1">
            <a:spLocks noChangeArrowheads="1"/>
          </p:cNvSpPr>
          <p:nvPr/>
        </p:nvSpPr>
        <p:spPr bwMode="auto">
          <a:xfrm>
            <a:off x="4572000" y="3746500"/>
            <a:ext cx="685800" cy="336550"/>
          </a:xfrm>
          <a:prstGeom prst="rect">
            <a:avLst/>
          </a:prstGeom>
          <a:noFill/>
          <a:ln>
            <a:noFill/>
          </a:ln>
          <a:effectLst/>
          <a:extLst>
            <a:ext uri="{909E8E84-426E-40dd-AFC4-6F175D3DCCD1}">
              <a14:hiddenFill xmlns="" xmlns:a14="http://schemas.microsoft.com/office/drawing/2010/main">
                <a:solidFill>
                  <a:srgbClr val="CCEC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600" smtClean="0">
                <a:latin typeface="Times New Roman" charset="0"/>
                <a:cs typeface="+mn-cs"/>
              </a:rPr>
              <a:t>(0, 2)</a:t>
            </a:r>
          </a:p>
        </p:txBody>
      </p:sp>
      <p:graphicFrame>
        <p:nvGraphicFramePr>
          <p:cNvPr id="63497" name="Object 11"/>
          <p:cNvGraphicFramePr>
            <a:graphicFrameLocks noChangeAspect="1"/>
          </p:cNvGraphicFramePr>
          <p:nvPr/>
        </p:nvGraphicFramePr>
        <p:xfrm>
          <a:off x="6105525" y="4048125"/>
          <a:ext cx="1057275" cy="523875"/>
        </p:xfrm>
        <a:graphic>
          <a:graphicData uri="http://schemas.openxmlformats.org/presentationml/2006/ole">
            <mc:AlternateContent xmlns:mc="http://schemas.openxmlformats.org/markup-compatibility/2006">
              <mc:Choice xmlns:v="urn:schemas-microsoft-com:vml" Requires="v">
                <p:oleObj spid="_x0000_s63538" name="Equation" r:id="rId6" imgW="1028700" imgH="508000" progId="Equation.3">
                  <p:embed/>
                </p:oleObj>
              </mc:Choice>
              <mc:Fallback>
                <p:oleObj name="Equation" r:id="rId6" imgW="1028700" imgH="508000" progId="Equation.3">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05525" y="4048125"/>
                        <a:ext cx="1057275" cy="5238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39660" name="Line 12"/>
          <p:cNvSpPr>
            <a:spLocks noChangeShapeType="1"/>
          </p:cNvSpPr>
          <p:nvPr/>
        </p:nvSpPr>
        <p:spPr bwMode="auto">
          <a:xfrm flipH="1" flipV="1">
            <a:off x="5334000" y="4191000"/>
            <a:ext cx="685800" cy="152400"/>
          </a:xfrm>
          <a:prstGeom prst="line">
            <a:avLst/>
          </a:prstGeom>
          <a:noFill/>
          <a:ln w="9525">
            <a:solidFill>
              <a:schemeClr val="tx1"/>
            </a:solidFill>
            <a:prstDash val="dash"/>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aphicFrame>
        <p:nvGraphicFramePr>
          <p:cNvPr id="63499" name="Object 13"/>
          <p:cNvGraphicFramePr>
            <a:graphicFrameLocks noChangeAspect="1"/>
          </p:cNvGraphicFramePr>
          <p:nvPr/>
        </p:nvGraphicFramePr>
        <p:xfrm>
          <a:off x="2971800" y="3352800"/>
          <a:ext cx="1174750" cy="523875"/>
        </p:xfrm>
        <a:graphic>
          <a:graphicData uri="http://schemas.openxmlformats.org/presentationml/2006/ole">
            <mc:AlternateContent xmlns:mc="http://schemas.openxmlformats.org/markup-compatibility/2006">
              <mc:Choice xmlns:v="urn:schemas-microsoft-com:vml" Requires="v">
                <p:oleObj spid="_x0000_s63539" name="Equation" r:id="rId8" imgW="1143000" imgH="508000" progId="Equation.3">
                  <p:embed/>
                </p:oleObj>
              </mc:Choice>
              <mc:Fallback>
                <p:oleObj name="Equation" r:id="rId8" imgW="1143000" imgH="508000" progId="Equation.3">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1800" y="3352800"/>
                        <a:ext cx="1174750" cy="5238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540674" name="Rectangle 2"/>
          <p:cNvSpPr>
            <a:spLocks noChangeArrowheads="1"/>
          </p:cNvSpPr>
          <p:nvPr/>
        </p:nvSpPr>
        <p:spPr bwMode="auto">
          <a:xfrm>
            <a:off x="533400" y="1447800"/>
            <a:ext cx="15240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b="1">
                <a:latin typeface="+mj-lt"/>
                <a:cs typeface="+mn-cs"/>
              </a:rPr>
              <a:t>§ 2.4</a:t>
            </a:r>
          </a:p>
        </p:txBody>
      </p:sp>
      <p:sp>
        <p:nvSpPr>
          <p:cNvPr id="540675" name="Rectangle 3"/>
          <p:cNvSpPr>
            <a:spLocks noChangeArrowheads="1"/>
          </p:cNvSpPr>
          <p:nvPr/>
        </p:nvSpPr>
        <p:spPr bwMode="auto">
          <a:xfrm>
            <a:off x="533400" y="2514600"/>
            <a:ext cx="8305800" cy="1905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3200" dirty="0">
              <a:latin typeface="+mj-lt"/>
              <a:cs typeface="+mn-cs"/>
            </a:endParaRPr>
          </a:p>
          <a:p>
            <a:pPr>
              <a:defRPr/>
            </a:pPr>
            <a:r>
              <a:rPr lang="en-US" sz="3200" b="1" dirty="0">
                <a:latin typeface="+mj-lt"/>
                <a:cs typeface="+mn-cs"/>
              </a:rPr>
              <a:t>Curve Sketching (Conclusion)</a:t>
            </a:r>
          </a:p>
        </p:txBody>
      </p:sp>
      <p:sp>
        <p:nvSpPr>
          <p:cNvPr id="540676" name="Text Box 4"/>
          <p:cNvSpPr txBox="1">
            <a:spLocks noChangeArrowheads="1"/>
          </p:cNvSpPr>
          <p:nvPr/>
        </p:nvSpPr>
        <p:spPr bwMode="auto">
          <a:xfrm>
            <a:off x="0" y="528638"/>
            <a:ext cx="9144000" cy="385762"/>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9918" name="Rectangle 14"/>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Increasing Functions</a:t>
            </a:r>
          </a:p>
        </p:txBody>
      </p:sp>
      <p:sp>
        <p:nvSpPr>
          <p:cNvPr id="379920" name="Text Box 16"/>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743" y="1066801"/>
            <a:ext cx="7999857" cy="293989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2550" y="4087659"/>
            <a:ext cx="2776652" cy="238143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8145" y="4069902"/>
            <a:ext cx="2757055" cy="2399192"/>
          </a:xfrm>
          <a:prstGeom prst="rect">
            <a:avLst/>
          </a:prstGeom>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bg>
      <p:bgPr>
        <a:solidFill>
          <a:srgbClr val="FFFFCC"/>
        </a:solidFill>
        <a:effectLst/>
      </p:bgPr>
    </p:bg>
    <p:spTree>
      <p:nvGrpSpPr>
        <p:cNvPr id="1" name=""/>
        <p:cNvGrpSpPr/>
        <p:nvPr/>
      </p:nvGrpSpPr>
      <p:grpSpPr>
        <a:xfrm>
          <a:off x="0" y="0"/>
          <a:ext cx="0" cy="0"/>
          <a:chOff x="0" y="0"/>
          <a:chExt cx="0" cy="0"/>
        </a:xfrm>
      </p:grpSpPr>
      <p:sp>
        <p:nvSpPr>
          <p:cNvPr id="541698" name="Text Box 2" descr="Blue tissue paper"/>
          <p:cNvSpPr txBox="1">
            <a:spLocks noChangeArrowheads="1"/>
          </p:cNvSpPr>
          <p:nvPr/>
        </p:nvSpPr>
        <p:spPr bwMode="auto">
          <a:xfrm>
            <a:off x="1447800" y="2895600"/>
            <a:ext cx="6705600" cy="703263"/>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buSzPct val="50000"/>
              <a:buFont typeface="Wingdings" charset="0"/>
              <a:buChar char="q"/>
              <a:defRPr/>
            </a:pPr>
            <a:r>
              <a:rPr lang="en-US" sz="1600" smtClean="0">
                <a:latin typeface="+mj-lt"/>
                <a:cs typeface="+mn-cs"/>
              </a:rPr>
              <a:t>The Second Derivative Test</a:t>
            </a:r>
          </a:p>
          <a:p>
            <a:pPr>
              <a:spcBef>
                <a:spcPct val="50000"/>
              </a:spcBef>
              <a:buSzPct val="50000"/>
              <a:buFont typeface="Wingdings" charset="0"/>
              <a:buChar char="q"/>
              <a:defRPr/>
            </a:pPr>
            <a:r>
              <a:rPr lang="en-US" sz="1600" smtClean="0">
                <a:latin typeface="+mj-lt"/>
                <a:cs typeface="+mn-cs"/>
              </a:rPr>
              <a:t>Graphs With Asymptotes</a:t>
            </a:r>
          </a:p>
        </p:txBody>
      </p:sp>
      <p:sp>
        <p:nvSpPr>
          <p:cNvPr id="541699" name="Rectangle 3"/>
          <p:cNvSpPr>
            <a:spLocks noGrp="1" noChangeArrowheads="1"/>
          </p:cNvSpPr>
          <p:nvPr>
            <p:ph type="title"/>
          </p:nvPr>
        </p:nvSpPr>
        <p:spPr>
          <a:xfrm>
            <a:off x="1443038" y="1371600"/>
            <a:ext cx="4576762" cy="1143000"/>
          </a:xfrm>
        </p:spPr>
        <p:txBody>
          <a:bodyPr/>
          <a:lstStyle/>
          <a:p>
            <a:pPr algn="l" eaLnBrk="1" hangingPunct="1">
              <a:defRPr/>
            </a:pPr>
            <a:r>
              <a:rPr lang="en-US" b="1" smtClean="0">
                <a:cs typeface="+mj-cs"/>
              </a:rPr>
              <a:t>Section Outline</a:t>
            </a:r>
          </a:p>
        </p:txBody>
      </p:sp>
      <p:sp>
        <p:nvSpPr>
          <p:cNvPr id="541700" name="Text Box 4"/>
          <p:cNvSpPr txBox="1">
            <a:spLocks noChangeArrowheads="1"/>
          </p:cNvSpPr>
          <p:nvPr/>
        </p:nvSpPr>
        <p:spPr bwMode="auto">
          <a:xfrm>
            <a:off x="0" y="528638"/>
            <a:ext cx="9144000" cy="385762"/>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22"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Second Derivative Test</a:t>
            </a:r>
          </a:p>
        </p:txBody>
      </p:sp>
      <p:sp>
        <p:nvSpPr>
          <p:cNvPr id="542723" name="Text Box 3" descr="Blue tissue paper"/>
          <p:cNvSpPr txBox="1">
            <a:spLocks noChangeArrowheads="1"/>
          </p:cNvSpPr>
          <p:nvPr/>
        </p:nvSpPr>
        <p:spPr bwMode="auto">
          <a:xfrm>
            <a:off x="152400" y="1066800"/>
            <a:ext cx="1447800" cy="366713"/>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smtClean="0">
                <a:effectLst>
                  <a:outerShdw blurRad="38100" dist="38100" dir="2700000" algn="tl">
                    <a:srgbClr val="DDDDDD"/>
                  </a:outerShdw>
                </a:effectLst>
                <a:latin typeface="Batang" charset="0"/>
                <a:cs typeface="+mn-cs"/>
              </a:rPr>
              <a:t>EXAMPLE</a:t>
            </a:r>
          </a:p>
        </p:txBody>
      </p:sp>
      <p:sp>
        <p:nvSpPr>
          <p:cNvPr id="542724" name="Text Box 4" descr="Blue tissue paper"/>
          <p:cNvSpPr txBox="1">
            <a:spLocks noChangeArrowheads="1"/>
          </p:cNvSpPr>
          <p:nvPr/>
        </p:nvSpPr>
        <p:spPr bwMode="auto">
          <a:xfrm>
            <a:off x="152400" y="2057400"/>
            <a:ext cx="1524000" cy="366713"/>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smtClean="0">
                <a:effectLst>
                  <a:outerShdw blurRad="38100" dist="38100" dir="2700000" algn="tl">
                    <a:srgbClr val="DDDDDD"/>
                  </a:outerShdw>
                </a:effectLst>
                <a:latin typeface="Batang" charset="0"/>
                <a:cs typeface="+mn-cs"/>
              </a:rPr>
              <a:t>SOLUTION</a:t>
            </a:r>
          </a:p>
        </p:txBody>
      </p:sp>
      <p:sp>
        <p:nvSpPr>
          <p:cNvPr id="542725" name="Text Box 5" descr="Blue tissue paper"/>
          <p:cNvSpPr txBox="1">
            <a:spLocks noChangeArrowheads="1"/>
          </p:cNvSpPr>
          <p:nvPr/>
        </p:nvSpPr>
        <p:spPr bwMode="auto">
          <a:xfrm>
            <a:off x="609600" y="1524000"/>
            <a:ext cx="2209800"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Sketch the graph of</a:t>
            </a:r>
          </a:p>
        </p:txBody>
      </p:sp>
      <p:sp>
        <p:nvSpPr>
          <p:cNvPr id="542726" name="Text Box 6"/>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42728" name="Text Box 8" descr="Blue tissue paper"/>
          <p:cNvSpPr txBox="1">
            <a:spLocks noChangeArrowheads="1"/>
          </p:cNvSpPr>
          <p:nvPr/>
        </p:nvSpPr>
        <p:spPr bwMode="auto">
          <a:xfrm>
            <a:off x="609600" y="2498725"/>
            <a:ext cx="1143000"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We have</a:t>
            </a:r>
          </a:p>
        </p:txBody>
      </p:sp>
      <p:graphicFrame>
        <p:nvGraphicFramePr>
          <p:cNvPr id="66567" name="Object 9"/>
          <p:cNvGraphicFramePr>
            <a:graphicFrameLocks noChangeAspect="1"/>
          </p:cNvGraphicFramePr>
          <p:nvPr/>
        </p:nvGraphicFramePr>
        <p:xfrm>
          <a:off x="2819400" y="1565275"/>
          <a:ext cx="2314575" cy="339725"/>
        </p:xfrm>
        <a:graphic>
          <a:graphicData uri="http://schemas.openxmlformats.org/presentationml/2006/ole">
            <mc:AlternateContent xmlns:mc="http://schemas.openxmlformats.org/markup-compatibility/2006">
              <mc:Choice xmlns:v="urn:schemas-microsoft-com:vml" Requires="v">
                <p:oleObj spid="_x0000_s66674" name="Equation" r:id="rId4" imgW="1562100" imgH="228600" progId="Equation.3">
                  <p:embed/>
                </p:oleObj>
              </mc:Choice>
              <mc:Fallback>
                <p:oleObj name="Equation" r:id="rId4" imgW="1562100" imgH="228600" progId="Equation.3">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1565275"/>
                        <a:ext cx="2314575" cy="3397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42730" name="Text Box 10" descr="Blue tissue paper"/>
          <p:cNvSpPr txBox="1">
            <a:spLocks noChangeArrowheads="1"/>
          </p:cNvSpPr>
          <p:nvPr/>
        </p:nvSpPr>
        <p:spPr bwMode="auto">
          <a:xfrm>
            <a:off x="609600" y="4191000"/>
            <a:ext cx="3657600"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We set                  and solve for </a:t>
            </a:r>
            <a:r>
              <a:rPr lang="en-US" sz="2000" i="1" smtClean="0">
                <a:latin typeface="Times New Roman" charset="0"/>
                <a:cs typeface="+mn-cs"/>
              </a:rPr>
              <a:t>x</a:t>
            </a:r>
            <a:r>
              <a:rPr lang="en-US" sz="2000" smtClean="0">
                <a:latin typeface="Times New Roman" charset="0"/>
                <a:cs typeface="+mn-cs"/>
              </a:rPr>
              <a:t>.</a:t>
            </a:r>
          </a:p>
        </p:txBody>
      </p:sp>
      <p:graphicFrame>
        <p:nvGraphicFramePr>
          <p:cNvPr id="542731" name="Object 11"/>
          <p:cNvGraphicFramePr>
            <a:graphicFrameLocks noChangeAspect="1"/>
          </p:cNvGraphicFramePr>
          <p:nvPr/>
        </p:nvGraphicFramePr>
        <p:xfrm>
          <a:off x="1524000" y="4267200"/>
          <a:ext cx="866775" cy="320675"/>
        </p:xfrm>
        <a:graphic>
          <a:graphicData uri="http://schemas.openxmlformats.org/presentationml/2006/ole">
            <mc:AlternateContent xmlns:mc="http://schemas.openxmlformats.org/markup-compatibility/2006">
              <mc:Choice xmlns:v="urn:schemas-microsoft-com:vml" Requires="v">
                <p:oleObj spid="_x0000_s66675" name="Equation" r:id="rId6" imgW="583693" imgH="215713" progId="Equation.3">
                  <p:embed/>
                </p:oleObj>
              </mc:Choice>
              <mc:Fallback>
                <p:oleObj name="Equation" r:id="rId6" imgW="583693" imgH="215713" progId="Equation.3">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4267200"/>
                        <a:ext cx="866775" cy="3206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42732" name="Text Box 12" descr="Blue tissue paper"/>
          <p:cNvSpPr txBox="1">
            <a:spLocks noChangeArrowheads="1"/>
          </p:cNvSpPr>
          <p:nvPr/>
        </p:nvSpPr>
        <p:spPr bwMode="auto">
          <a:xfrm>
            <a:off x="5562600" y="5546725"/>
            <a:ext cx="1676400"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(critical value)</a:t>
            </a:r>
          </a:p>
        </p:txBody>
      </p:sp>
      <p:graphicFrame>
        <p:nvGraphicFramePr>
          <p:cNvPr id="542733" name="Object 13"/>
          <p:cNvGraphicFramePr>
            <a:graphicFrameLocks noChangeAspect="1"/>
          </p:cNvGraphicFramePr>
          <p:nvPr/>
        </p:nvGraphicFramePr>
        <p:xfrm>
          <a:off x="3352800" y="2819400"/>
          <a:ext cx="2257425" cy="339725"/>
        </p:xfrm>
        <a:graphic>
          <a:graphicData uri="http://schemas.openxmlformats.org/presentationml/2006/ole">
            <mc:AlternateContent xmlns:mc="http://schemas.openxmlformats.org/markup-compatibility/2006">
              <mc:Choice xmlns:v="urn:schemas-microsoft-com:vml" Requires="v">
                <p:oleObj spid="_x0000_s66676" name="Equation" r:id="rId8" imgW="1524000" imgH="228600" progId="Equation.3">
                  <p:embed/>
                </p:oleObj>
              </mc:Choice>
              <mc:Fallback>
                <p:oleObj name="Equation" r:id="rId8" imgW="1524000" imgH="228600" progId="Equation.3">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2819400"/>
                        <a:ext cx="2257425" cy="3397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42734" name="Object 14"/>
          <p:cNvGraphicFramePr>
            <a:graphicFrameLocks noChangeAspect="1"/>
          </p:cNvGraphicFramePr>
          <p:nvPr/>
        </p:nvGraphicFramePr>
        <p:xfrm>
          <a:off x="3308350" y="3241675"/>
          <a:ext cx="1993900" cy="339725"/>
        </p:xfrm>
        <a:graphic>
          <a:graphicData uri="http://schemas.openxmlformats.org/presentationml/2006/ole">
            <mc:AlternateContent xmlns:mc="http://schemas.openxmlformats.org/markup-compatibility/2006">
              <mc:Choice xmlns:v="urn:schemas-microsoft-com:vml" Requires="v">
                <p:oleObj spid="_x0000_s66677" name="Equation" r:id="rId10" imgW="1346200" imgH="228600" progId="Equation.3">
                  <p:embed/>
                </p:oleObj>
              </mc:Choice>
              <mc:Fallback>
                <p:oleObj name="Equation" r:id="rId10" imgW="1346200" imgH="228600" progId="Equation.3">
                  <p:embed/>
                  <p:pic>
                    <p:nvPicPr>
                      <p:cNvPr id="0"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08350" y="3241675"/>
                        <a:ext cx="1993900" cy="3397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42735" name="Object 15"/>
          <p:cNvGraphicFramePr>
            <a:graphicFrameLocks noChangeAspect="1"/>
          </p:cNvGraphicFramePr>
          <p:nvPr/>
        </p:nvGraphicFramePr>
        <p:xfrm>
          <a:off x="3262313" y="3709988"/>
          <a:ext cx="1468437" cy="320675"/>
        </p:xfrm>
        <a:graphic>
          <a:graphicData uri="http://schemas.openxmlformats.org/presentationml/2006/ole">
            <mc:AlternateContent xmlns:mc="http://schemas.openxmlformats.org/markup-compatibility/2006">
              <mc:Choice xmlns:v="urn:schemas-microsoft-com:vml" Requires="v">
                <p:oleObj spid="_x0000_s66678" name="Equation" r:id="rId12" imgW="990170" imgH="215806" progId="Equation.3">
                  <p:embed/>
                </p:oleObj>
              </mc:Choice>
              <mc:Fallback>
                <p:oleObj name="Equation" r:id="rId12" imgW="990170" imgH="215806" progId="Equation.3">
                  <p:embed/>
                  <p:pic>
                    <p:nvPicPr>
                      <p:cNvPr id="0" name="Object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62313" y="3709988"/>
                        <a:ext cx="1468437" cy="3206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42736" name="Object 16"/>
          <p:cNvGraphicFramePr>
            <a:graphicFrameLocks noChangeAspect="1"/>
          </p:cNvGraphicFramePr>
          <p:nvPr/>
        </p:nvGraphicFramePr>
        <p:xfrm>
          <a:off x="3530600" y="4749800"/>
          <a:ext cx="1636713" cy="301625"/>
        </p:xfrm>
        <a:graphic>
          <a:graphicData uri="http://schemas.openxmlformats.org/presentationml/2006/ole">
            <mc:AlternateContent xmlns:mc="http://schemas.openxmlformats.org/markup-compatibility/2006">
              <mc:Choice xmlns:v="urn:schemas-microsoft-com:vml" Requires="v">
                <p:oleObj spid="_x0000_s66679" name="Equation" r:id="rId14" imgW="1104900" imgH="203200" progId="Equation.3">
                  <p:embed/>
                </p:oleObj>
              </mc:Choice>
              <mc:Fallback>
                <p:oleObj name="Equation" r:id="rId14" imgW="1104900" imgH="203200" progId="Equation.3">
                  <p:embed/>
                  <p:pic>
                    <p:nvPicPr>
                      <p:cNvPr id="0" name="Object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30600" y="4749800"/>
                        <a:ext cx="1636713" cy="3016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42737" name="Object 17"/>
          <p:cNvGraphicFramePr>
            <a:graphicFrameLocks noChangeAspect="1"/>
          </p:cNvGraphicFramePr>
          <p:nvPr/>
        </p:nvGraphicFramePr>
        <p:xfrm>
          <a:off x="3546475" y="5208588"/>
          <a:ext cx="1617663" cy="320675"/>
        </p:xfrm>
        <a:graphic>
          <a:graphicData uri="http://schemas.openxmlformats.org/presentationml/2006/ole">
            <mc:AlternateContent xmlns:mc="http://schemas.openxmlformats.org/markup-compatibility/2006">
              <mc:Choice xmlns:v="urn:schemas-microsoft-com:vml" Requires="v">
                <p:oleObj spid="_x0000_s66680" name="Equation" r:id="rId16" imgW="1091726" imgH="215806" progId="Equation.3">
                  <p:embed/>
                </p:oleObj>
              </mc:Choice>
              <mc:Fallback>
                <p:oleObj name="Equation" r:id="rId16" imgW="1091726" imgH="215806" progId="Equation.3">
                  <p:embed/>
                  <p:pic>
                    <p:nvPicPr>
                      <p:cNvPr id="0" name="Object 1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46475" y="5208588"/>
                        <a:ext cx="1617663" cy="3206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42738" name="Object 18"/>
          <p:cNvGraphicFramePr>
            <a:graphicFrameLocks noChangeAspect="1"/>
          </p:cNvGraphicFramePr>
          <p:nvPr/>
        </p:nvGraphicFramePr>
        <p:xfrm>
          <a:off x="4648200" y="5619750"/>
          <a:ext cx="525463" cy="263525"/>
        </p:xfrm>
        <a:graphic>
          <a:graphicData uri="http://schemas.openxmlformats.org/presentationml/2006/ole">
            <mc:AlternateContent xmlns:mc="http://schemas.openxmlformats.org/markup-compatibility/2006">
              <mc:Choice xmlns:v="urn:schemas-microsoft-com:vml" Requires="v">
                <p:oleObj spid="_x0000_s66681" name="Equation" r:id="rId18" imgW="355138" imgH="177569" progId="Equation.3">
                  <p:embed/>
                </p:oleObj>
              </mc:Choice>
              <mc:Fallback>
                <p:oleObj name="Equation" r:id="rId18" imgW="355138" imgH="177569" progId="Equation.3">
                  <p:embed/>
                  <p:pic>
                    <p:nvPicPr>
                      <p:cNvPr id="0" name="Object 1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648200" y="5619750"/>
                        <a:ext cx="525463" cy="2635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42728"/>
                                        </p:tgtEl>
                                        <p:attrNameLst>
                                          <p:attrName>style.visibility</p:attrName>
                                        </p:attrNameLst>
                                      </p:cBhvr>
                                      <p:to>
                                        <p:strVal val="visible"/>
                                      </p:to>
                                    </p:set>
                                    <p:anim calcmode="lin" valueType="num">
                                      <p:cBhvr>
                                        <p:cTn id="7" dur="500" fill="hold"/>
                                        <p:tgtEl>
                                          <p:spTgt spid="542728"/>
                                        </p:tgtEl>
                                        <p:attrNameLst>
                                          <p:attrName>ppt_w</p:attrName>
                                        </p:attrNameLst>
                                      </p:cBhvr>
                                      <p:tavLst>
                                        <p:tav tm="0">
                                          <p:val>
                                            <p:strVal val="#ppt_w*0.05"/>
                                          </p:val>
                                        </p:tav>
                                        <p:tav tm="100000">
                                          <p:val>
                                            <p:strVal val="#ppt_w"/>
                                          </p:val>
                                        </p:tav>
                                      </p:tavLst>
                                    </p:anim>
                                    <p:anim calcmode="lin" valueType="num">
                                      <p:cBhvr>
                                        <p:cTn id="8" dur="500" fill="hold"/>
                                        <p:tgtEl>
                                          <p:spTgt spid="542728"/>
                                        </p:tgtEl>
                                        <p:attrNameLst>
                                          <p:attrName>ppt_h</p:attrName>
                                        </p:attrNameLst>
                                      </p:cBhvr>
                                      <p:tavLst>
                                        <p:tav tm="0">
                                          <p:val>
                                            <p:strVal val="#ppt_h"/>
                                          </p:val>
                                        </p:tav>
                                        <p:tav tm="100000">
                                          <p:val>
                                            <p:strVal val="#ppt_h"/>
                                          </p:val>
                                        </p:tav>
                                      </p:tavLst>
                                    </p:anim>
                                    <p:anim calcmode="lin" valueType="num">
                                      <p:cBhvr>
                                        <p:cTn id="9" dur="500" fill="hold"/>
                                        <p:tgtEl>
                                          <p:spTgt spid="542728"/>
                                        </p:tgtEl>
                                        <p:attrNameLst>
                                          <p:attrName>ppt_x</p:attrName>
                                        </p:attrNameLst>
                                      </p:cBhvr>
                                      <p:tavLst>
                                        <p:tav tm="0">
                                          <p:val>
                                            <p:strVal val="#ppt_x-.2"/>
                                          </p:val>
                                        </p:tav>
                                        <p:tav tm="100000">
                                          <p:val>
                                            <p:strVal val="#ppt_x"/>
                                          </p:val>
                                        </p:tav>
                                      </p:tavLst>
                                    </p:anim>
                                    <p:anim calcmode="lin" valueType="num">
                                      <p:cBhvr>
                                        <p:cTn id="10" dur="500" fill="hold"/>
                                        <p:tgtEl>
                                          <p:spTgt spid="542728"/>
                                        </p:tgtEl>
                                        <p:attrNameLst>
                                          <p:attrName>ppt_y</p:attrName>
                                        </p:attrNameLst>
                                      </p:cBhvr>
                                      <p:tavLst>
                                        <p:tav tm="0">
                                          <p:val>
                                            <p:strVal val="#ppt_y"/>
                                          </p:val>
                                        </p:tav>
                                        <p:tav tm="100000">
                                          <p:val>
                                            <p:strVal val="#ppt_y"/>
                                          </p:val>
                                        </p:tav>
                                      </p:tavLst>
                                    </p:anim>
                                    <p:animEffect transition="in" filter="fade">
                                      <p:cBhvr>
                                        <p:cTn id="11" dur="500"/>
                                        <p:tgtEl>
                                          <p:spTgt spid="542728"/>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542733"/>
                                        </p:tgtEl>
                                        <p:attrNameLst>
                                          <p:attrName>style.visibility</p:attrName>
                                        </p:attrNameLst>
                                      </p:cBhvr>
                                      <p:to>
                                        <p:strVal val="visible"/>
                                      </p:to>
                                    </p:set>
                                    <p:anim calcmode="lin" valueType="num">
                                      <p:cBhvr>
                                        <p:cTn id="14" dur="500" fill="hold"/>
                                        <p:tgtEl>
                                          <p:spTgt spid="542733"/>
                                        </p:tgtEl>
                                        <p:attrNameLst>
                                          <p:attrName>ppt_w</p:attrName>
                                        </p:attrNameLst>
                                      </p:cBhvr>
                                      <p:tavLst>
                                        <p:tav tm="0">
                                          <p:val>
                                            <p:strVal val="#ppt_w*0.05"/>
                                          </p:val>
                                        </p:tav>
                                        <p:tav tm="100000">
                                          <p:val>
                                            <p:strVal val="#ppt_w"/>
                                          </p:val>
                                        </p:tav>
                                      </p:tavLst>
                                    </p:anim>
                                    <p:anim calcmode="lin" valueType="num">
                                      <p:cBhvr>
                                        <p:cTn id="15" dur="500" fill="hold"/>
                                        <p:tgtEl>
                                          <p:spTgt spid="542733"/>
                                        </p:tgtEl>
                                        <p:attrNameLst>
                                          <p:attrName>ppt_h</p:attrName>
                                        </p:attrNameLst>
                                      </p:cBhvr>
                                      <p:tavLst>
                                        <p:tav tm="0">
                                          <p:val>
                                            <p:strVal val="#ppt_h"/>
                                          </p:val>
                                        </p:tav>
                                        <p:tav tm="100000">
                                          <p:val>
                                            <p:strVal val="#ppt_h"/>
                                          </p:val>
                                        </p:tav>
                                      </p:tavLst>
                                    </p:anim>
                                    <p:anim calcmode="lin" valueType="num">
                                      <p:cBhvr>
                                        <p:cTn id="16" dur="500" fill="hold"/>
                                        <p:tgtEl>
                                          <p:spTgt spid="542733"/>
                                        </p:tgtEl>
                                        <p:attrNameLst>
                                          <p:attrName>ppt_x</p:attrName>
                                        </p:attrNameLst>
                                      </p:cBhvr>
                                      <p:tavLst>
                                        <p:tav tm="0">
                                          <p:val>
                                            <p:strVal val="#ppt_x-.2"/>
                                          </p:val>
                                        </p:tav>
                                        <p:tav tm="100000">
                                          <p:val>
                                            <p:strVal val="#ppt_x"/>
                                          </p:val>
                                        </p:tav>
                                      </p:tavLst>
                                    </p:anim>
                                    <p:anim calcmode="lin" valueType="num">
                                      <p:cBhvr>
                                        <p:cTn id="17" dur="500" fill="hold"/>
                                        <p:tgtEl>
                                          <p:spTgt spid="542733"/>
                                        </p:tgtEl>
                                        <p:attrNameLst>
                                          <p:attrName>ppt_y</p:attrName>
                                        </p:attrNameLst>
                                      </p:cBhvr>
                                      <p:tavLst>
                                        <p:tav tm="0">
                                          <p:val>
                                            <p:strVal val="#ppt_y"/>
                                          </p:val>
                                        </p:tav>
                                        <p:tav tm="100000">
                                          <p:val>
                                            <p:strVal val="#ppt_y"/>
                                          </p:val>
                                        </p:tav>
                                      </p:tavLst>
                                    </p:anim>
                                    <p:animEffect transition="in" filter="fade">
                                      <p:cBhvr>
                                        <p:cTn id="18" dur="500"/>
                                        <p:tgtEl>
                                          <p:spTgt spid="542733"/>
                                        </p:tgtEl>
                                      </p:cBhvr>
                                    </p:animEffect>
                                  </p:childTnLst>
                                </p:cTn>
                              </p:par>
                              <p:par>
                                <p:cTn id="19" presetID="54" presetClass="entr" presetSubtype="0" accel="100000" fill="hold" nodeType="withEffect">
                                  <p:stCondLst>
                                    <p:cond delay="0"/>
                                  </p:stCondLst>
                                  <p:childTnLst>
                                    <p:set>
                                      <p:cBhvr>
                                        <p:cTn id="20" dur="1" fill="hold">
                                          <p:stCondLst>
                                            <p:cond delay="0"/>
                                          </p:stCondLst>
                                        </p:cTn>
                                        <p:tgtEl>
                                          <p:spTgt spid="542734"/>
                                        </p:tgtEl>
                                        <p:attrNameLst>
                                          <p:attrName>style.visibility</p:attrName>
                                        </p:attrNameLst>
                                      </p:cBhvr>
                                      <p:to>
                                        <p:strVal val="visible"/>
                                      </p:to>
                                    </p:set>
                                    <p:anim calcmode="lin" valueType="num">
                                      <p:cBhvr>
                                        <p:cTn id="21" dur="500" fill="hold"/>
                                        <p:tgtEl>
                                          <p:spTgt spid="542734"/>
                                        </p:tgtEl>
                                        <p:attrNameLst>
                                          <p:attrName>ppt_w</p:attrName>
                                        </p:attrNameLst>
                                      </p:cBhvr>
                                      <p:tavLst>
                                        <p:tav tm="0">
                                          <p:val>
                                            <p:strVal val="#ppt_w*0.05"/>
                                          </p:val>
                                        </p:tav>
                                        <p:tav tm="100000">
                                          <p:val>
                                            <p:strVal val="#ppt_w"/>
                                          </p:val>
                                        </p:tav>
                                      </p:tavLst>
                                    </p:anim>
                                    <p:anim calcmode="lin" valueType="num">
                                      <p:cBhvr>
                                        <p:cTn id="22" dur="500" fill="hold"/>
                                        <p:tgtEl>
                                          <p:spTgt spid="542734"/>
                                        </p:tgtEl>
                                        <p:attrNameLst>
                                          <p:attrName>ppt_h</p:attrName>
                                        </p:attrNameLst>
                                      </p:cBhvr>
                                      <p:tavLst>
                                        <p:tav tm="0">
                                          <p:val>
                                            <p:strVal val="#ppt_h"/>
                                          </p:val>
                                        </p:tav>
                                        <p:tav tm="100000">
                                          <p:val>
                                            <p:strVal val="#ppt_h"/>
                                          </p:val>
                                        </p:tav>
                                      </p:tavLst>
                                    </p:anim>
                                    <p:anim calcmode="lin" valueType="num">
                                      <p:cBhvr>
                                        <p:cTn id="23" dur="500" fill="hold"/>
                                        <p:tgtEl>
                                          <p:spTgt spid="542734"/>
                                        </p:tgtEl>
                                        <p:attrNameLst>
                                          <p:attrName>ppt_x</p:attrName>
                                        </p:attrNameLst>
                                      </p:cBhvr>
                                      <p:tavLst>
                                        <p:tav tm="0">
                                          <p:val>
                                            <p:strVal val="#ppt_x-.2"/>
                                          </p:val>
                                        </p:tav>
                                        <p:tav tm="100000">
                                          <p:val>
                                            <p:strVal val="#ppt_x"/>
                                          </p:val>
                                        </p:tav>
                                      </p:tavLst>
                                    </p:anim>
                                    <p:anim calcmode="lin" valueType="num">
                                      <p:cBhvr>
                                        <p:cTn id="24" dur="500" fill="hold"/>
                                        <p:tgtEl>
                                          <p:spTgt spid="542734"/>
                                        </p:tgtEl>
                                        <p:attrNameLst>
                                          <p:attrName>ppt_y</p:attrName>
                                        </p:attrNameLst>
                                      </p:cBhvr>
                                      <p:tavLst>
                                        <p:tav tm="0">
                                          <p:val>
                                            <p:strVal val="#ppt_y"/>
                                          </p:val>
                                        </p:tav>
                                        <p:tav tm="100000">
                                          <p:val>
                                            <p:strVal val="#ppt_y"/>
                                          </p:val>
                                        </p:tav>
                                      </p:tavLst>
                                    </p:anim>
                                    <p:animEffect transition="in" filter="fade">
                                      <p:cBhvr>
                                        <p:cTn id="25" dur="500"/>
                                        <p:tgtEl>
                                          <p:spTgt spid="542734"/>
                                        </p:tgtEl>
                                      </p:cBhvr>
                                    </p:animEffect>
                                  </p:childTnLst>
                                </p:cTn>
                              </p:par>
                              <p:par>
                                <p:cTn id="26" presetID="54" presetClass="entr" presetSubtype="0" accel="100000" fill="hold" nodeType="withEffect">
                                  <p:stCondLst>
                                    <p:cond delay="0"/>
                                  </p:stCondLst>
                                  <p:childTnLst>
                                    <p:set>
                                      <p:cBhvr>
                                        <p:cTn id="27" dur="1" fill="hold">
                                          <p:stCondLst>
                                            <p:cond delay="0"/>
                                          </p:stCondLst>
                                        </p:cTn>
                                        <p:tgtEl>
                                          <p:spTgt spid="542735"/>
                                        </p:tgtEl>
                                        <p:attrNameLst>
                                          <p:attrName>style.visibility</p:attrName>
                                        </p:attrNameLst>
                                      </p:cBhvr>
                                      <p:to>
                                        <p:strVal val="visible"/>
                                      </p:to>
                                    </p:set>
                                    <p:anim calcmode="lin" valueType="num">
                                      <p:cBhvr>
                                        <p:cTn id="28" dur="500" fill="hold"/>
                                        <p:tgtEl>
                                          <p:spTgt spid="542735"/>
                                        </p:tgtEl>
                                        <p:attrNameLst>
                                          <p:attrName>ppt_w</p:attrName>
                                        </p:attrNameLst>
                                      </p:cBhvr>
                                      <p:tavLst>
                                        <p:tav tm="0">
                                          <p:val>
                                            <p:strVal val="#ppt_w*0.05"/>
                                          </p:val>
                                        </p:tav>
                                        <p:tav tm="100000">
                                          <p:val>
                                            <p:strVal val="#ppt_w"/>
                                          </p:val>
                                        </p:tav>
                                      </p:tavLst>
                                    </p:anim>
                                    <p:anim calcmode="lin" valueType="num">
                                      <p:cBhvr>
                                        <p:cTn id="29" dur="500" fill="hold"/>
                                        <p:tgtEl>
                                          <p:spTgt spid="542735"/>
                                        </p:tgtEl>
                                        <p:attrNameLst>
                                          <p:attrName>ppt_h</p:attrName>
                                        </p:attrNameLst>
                                      </p:cBhvr>
                                      <p:tavLst>
                                        <p:tav tm="0">
                                          <p:val>
                                            <p:strVal val="#ppt_h"/>
                                          </p:val>
                                        </p:tav>
                                        <p:tav tm="100000">
                                          <p:val>
                                            <p:strVal val="#ppt_h"/>
                                          </p:val>
                                        </p:tav>
                                      </p:tavLst>
                                    </p:anim>
                                    <p:anim calcmode="lin" valueType="num">
                                      <p:cBhvr>
                                        <p:cTn id="30" dur="500" fill="hold"/>
                                        <p:tgtEl>
                                          <p:spTgt spid="542735"/>
                                        </p:tgtEl>
                                        <p:attrNameLst>
                                          <p:attrName>ppt_x</p:attrName>
                                        </p:attrNameLst>
                                      </p:cBhvr>
                                      <p:tavLst>
                                        <p:tav tm="0">
                                          <p:val>
                                            <p:strVal val="#ppt_x-.2"/>
                                          </p:val>
                                        </p:tav>
                                        <p:tav tm="100000">
                                          <p:val>
                                            <p:strVal val="#ppt_x"/>
                                          </p:val>
                                        </p:tav>
                                      </p:tavLst>
                                    </p:anim>
                                    <p:anim calcmode="lin" valueType="num">
                                      <p:cBhvr>
                                        <p:cTn id="31" dur="500" fill="hold"/>
                                        <p:tgtEl>
                                          <p:spTgt spid="542735"/>
                                        </p:tgtEl>
                                        <p:attrNameLst>
                                          <p:attrName>ppt_y</p:attrName>
                                        </p:attrNameLst>
                                      </p:cBhvr>
                                      <p:tavLst>
                                        <p:tav tm="0">
                                          <p:val>
                                            <p:strVal val="#ppt_y"/>
                                          </p:val>
                                        </p:tav>
                                        <p:tav tm="100000">
                                          <p:val>
                                            <p:strVal val="#ppt_y"/>
                                          </p:val>
                                        </p:tav>
                                      </p:tavLst>
                                    </p:anim>
                                    <p:animEffect transition="in" filter="fade">
                                      <p:cBhvr>
                                        <p:cTn id="32" dur="500"/>
                                        <p:tgtEl>
                                          <p:spTgt spid="54273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4" presetClass="entr" presetSubtype="0" accel="100000" fill="hold" grpId="0" nodeType="clickEffect">
                                  <p:stCondLst>
                                    <p:cond delay="0"/>
                                  </p:stCondLst>
                                  <p:childTnLst>
                                    <p:set>
                                      <p:cBhvr>
                                        <p:cTn id="36" dur="1" fill="hold">
                                          <p:stCondLst>
                                            <p:cond delay="0"/>
                                          </p:stCondLst>
                                        </p:cTn>
                                        <p:tgtEl>
                                          <p:spTgt spid="542730"/>
                                        </p:tgtEl>
                                        <p:attrNameLst>
                                          <p:attrName>style.visibility</p:attrName>
                                        </p:attrNameLst>
                                      </p:cBhvr>
                                      <p:to>
                                        <p:strVal val="visible"/>
                                      </p:to>
                                    </p:set>
                                    <p:anim calcmode="lin" valueType="num">
                                      <p:cBhvr>
                                        <p:cTn id="37" dur="500" fill="hold"/>
                                        <p:tgtEl>
                                          <p:spTgt spid="542730"/>
                                        </p:tgtEl>
                                        <p:attrNameLst>
                                          <p:attrName>ppt_w</p:attrName>
                                        </p:attrNameLst>
                                      </p:cBhvr>
                                      <p:tavLst>
                                        <p:tav tm="0">
                                          <p:val>
                                            <p:strVal val="#ppt_w*0.05"/>
                                          </p:val>
                                        </p:tav>
                                        <p:tav tm="100000">
                                          <p:val>
                                            <p:strVal val="#ppt_w"/>
                                          </p:val>
                                        </p:tav>
                                      </p:tavLst>
                                    </p:anim>
                                    <p:anim calcmode="lin" valueType="num">
                                      <p:cBhvr>
                                        <p:cTn id="38" dur="500" fill="hold"/>
                                        <p:tgtEl>
                                          <p:spTgt spid="542730"/>
                                        </p:tgtEl>
                                        <p:attrNameLst>
                                          <p:attrName>ppt_h</p:attrName>
                                        </p:attrNameLst>
                                      </p:cBhvr>
                                      <p:tavLst>
                                        <p:tav tm="0">
                                          <p:val>
                                            <p:strVal val="#ppt_h"/>
                                          </p:val>
                                        </p:tav>
                                        <p:tav tm="100000">
                                          <p:val>
                                            <p:strVal val="#ppt_h"/>
                                          </p:val>
                                        </p:tav>
                                      </p:tavLst>
                                    </p:anim>
                                    <p:anim calcmode="lin" valueType="num">
                                      <p:cBhvr>
                                        <p:cTn id="39" dur="500" fill="hold"/>
                                        <p:tgtEl>
                                          <p:spTgt spid="542730"/>
                                        </p:tgtEl>
                                        <p:attrNameLst>
                                          <p:attrName>ppt_x</p:attrName>
                                        </p:attrNameLst>
                                      </p:cBhvr>
                                      <p:tavLst>
                                        <p:tav tm="0">
                                          <p:val>
                                            <p:strVal val="#ppt_x-.2"/>
                                          </p:val>
                                        </p:tav>
                                        <p:tav tm="100000">
                                          <p:val>
                                            <p:strVal val="#ppt_x"/>
                                          </p:val>
                                        </p:tav>
                                      </p:tavLst>
                                    </p:anim>
                                    <p:anim calcmode="lin" valueType="num">
                                      <p:cBhvr>
                                        <p:cTn id="40" dur="500" fill="hold"/>
                                        <p:tgtEl>
                                          <p:spTgt spid="542730"/>
                                        </p:tgtEl>
                                        <p:attrNameLst>
                                          <p:attrName>ppt_y</p:attrName>
                                        </p:attrNameLst>
                                      </p:cBhvr>
                                      <p:tavLst>
                                        <p:tav tm="0">
                                          <p:val>
                                            <p:strVal val="#ppt_y"/>
                                          </p:val>
                                        </p:tav>
                                        <p:tav tm="100000">
                                          <p:val>
                                            <p:strVal val="#ppt_y"/>
                                          </p:val>
                                        </p:tav>
                                      </p:tavLst>
                                    </p:anim>
                                    <p:animEffect transition="in" filter="fade">
                                      <p:cBhvr>
                                        <p:cTn id="41" dur="500"/>
                                        <p:tgtEl>
                                          <p:spTgt spid="542730"/>
                                        </p:tgtEl>
                                      </p:cBhvr>
                                    </p:animEffect>
                                  </p:childTnLst>
                                </p:cTn>
                              </p:par>
                              <p:par>
                                <p:cTn id="42" presetID="54" presetClass="entr" presetSubtype="0" accel="100000" fill="hold" nodeType="withEffect">
                                  <p:stCondLst>
                                    <p:cond delay="0"/>
                                  </p:stCondLst>
                                  <p:childTnLst>
                                    <p:set>
                                      <p:cBhvr>
                                        <p:cTn id="43" dur="1" fill="hold">
                                          <p:stCondLst>
                                            <p:cond delay="0"/>
                                          </p:stCondLst>
                                        </p:cTn>
                                        <p:tgtEl>
                                          <p:spTgt spid="542731"/>
                                        </p:tgtEl>
                                        <p:attrNameLst>
                                          <p:attrName>style.visibility</p:attrName>
                                        </p:attrNameLst>
                                      </p:cBhvr>
                                      <p:to>
                                        <p:strVal val="visible"/>
                                      </p:to>
                                    </p:set>
                                    <p:anim calcmode="lin" valueType="num">
                                      <p:cBhvr>
                                        <p:cTn id="44" dur="500" fill="hold"/>
                                        <p:tgtEl>
                                          <p:spTgt spid="542731"/>
                                        </p:tgtEl>
                                        <p:attrNameLst>
                                          <p:attrName>ppt_w</p:attrName>
                                        </p:attrNameLst>
                                      </p:cBhvr>
                                      <p:tavLst>
                                        <p:tav tm="0">
                                          <p:val>
                                            <p:strVal val="#ppt_w*0.05"/>
                                          </p:val>
                                        </p:tav>
                                        <p:tav tm="100000">
                                          <p:val>
                                            <p:strVal val="#ppt_w"/>
                                          </p:val>
                                        </p:tav>
                                      </p:tavLst>
                                    </p:anim>
                                    <p:anim calcmode="lin" valueType="num">
                                      <p:cBhvr>
                                        <p:cTn id="45" dur="500" fill="hold"/>
                                        <p:tgtEl>
                                          <p:spTgt spid="542731"/>
                                        </p:tgtEl>
                                        <p:attrNameLst>
                                          <p:attrName>ppt_h</p:attrName>
                                        </p:attrNameLst>
                                      </p:cBhvr>
                                      <p:tavLst>
                                        <p:tav tm="0">
                                          <p:val>
                                            <p:strVal val="#ppt_h"/>
                                          </p:val>
                                        </p:tav>
                                        <p:tav tm="100000">
                                          <p:val>
                                            <p:strVal val="#ppt_h"/>
                                          </p:val>
                                        </p:tav>
                                      </p:tavLst>
                                    </p:anim>
                                    <p:anim calcmode="lin" valueType="num">
                                      <p:cBhvr>
                                        <p:cTn id="46" dur="500" fill="hold"/>
                                        <p:tgtEl>
                                          <p:spTgt spid="542731"/>
                                        </p:tgtEl>
                                        <p:attrNameLst>
                                          <p:attrName>ppt_x</p:attrName>
                                        </p:attrNameLst>
                                      </p:cBhvr>
                                      <p:tavLst>
                                        <p:tav tm="0">
                                          <p:val>
                                            <p:strVal val="#ppt_x-.2"/>
                                          </p:val>
                                        </p:tav>
                                        <p:tav tm="100000">
                                          <p:val>
                                            <p:strVal val="#ppt_x"/>
                                          </p:val>
                                        </p:tav>
                                      </p:tavLst>
                                    </p:anim>
                                    <p:anim calcmode="lin" valueType="num">
                                      <p:cBhvr>
                                        <p:cTn id="47" dur="500" fill="hold"/>
                                        <p:tgtEl>
                                          <p:spTgt spid="542731"/>
                                        </p:tgtEl>
                                        <p:attrNameLst>
                                          <p:attrName>ppt_y</p:attrName>
                                        </p:attrNameLst>
                                      </p:cBhvr>
                                      <p:tavLst>
                                        <p:tav tm="0">
                                          <p:val>
                                            <p:strVal val="#ppt_y"/>
                                          </p:val>
                                        </p:tav>
                                        <p:tav tm="100000">
                                          <p:val>
                                            <p:strVal val="#ppt_y"/>
                                          </p:val>
                                        </p:tav>
                                      </p:tavLst>
                                    </p:anim>
                                    <p:animEffect transition="in" filter="fade">
                                      <p:cBhvr>
                                        <p:cTn id="48" dur="500"/>
                                        <p:tgtEl>
                                          <p:spTgt spid="542731"/>
                                        </p:tgtEl>
                                      </p:cBhvr>
                                    </p:animEffect>
                                  </p:childTnLst>
                                </p:cTn>
                              </p:par>
                              <p:par>
                                <p:cTn id="49" presetID="54" presetClass="entr" presetSubtype="0" accel="100000" fill="hold" grpId="0" nodeType="withEffect">
                                  <p:stCondLst>
                                    <p:cond delay="0"/>
                                  </p:stCondLst>
                                  <p:childTnLst>
                                    <p:set>
                                      <p:cBhvr>
                                        <p:cTn id="50" dur="1" fill="hold">
                                          <p:stCondLst>
                                            <p:cond delay="0"/>
                                          </p:stCondLst>
                                        </p:cTn>
                                        <p:tgtEl>
                                          <p:spTgt spid="542732"/>
                                        </p:tgtEl>
                                        <p:attrNameLst>
                                          <p:attrName>style.visibility</p:attrName>
                                        </p:attrNameLst>
                                      </p:cBhvr>
                                      <p:to>
                                        <p:strVal val="visible"/>
                                      </p:to>
                                    </p:set>
                                    <p:anim calcmode="lin" valueType="num">
                                      <p:cBhvr>
                                        <p:cTn id="51" dur="500" fill="hold"/>
                                        <p:tgtEl>
                                          <p:spTgt spid="542732"/>
                                        </p:tgtEl>
                                        <p:attrNameLst>
                                          <p:attrName>ppt_w</p:attrName>
                                        </p:attrNameLst>
                                      </p:cBhvr>
                                      <p:tavLst>
                                        <p:tav tm="0">
                                          <p:val>
                                            <p:strVal val="#ppt_w*0.05"/>
                                          </p:val>
                                        </p:tav>
                                        <p:tav tm="100000">
                                          <p:val>
                                            <p:strVal val="#ppt_w"/>
                                          </p:val>
                                        </p:tav>
                                      </p:tavLst>
                                    </p:anim>
                                    <p:anim calcmode="lin" valueType="num">
                                      <p:cBhvr>
                                        <p:cTn id="52" dur="500" fill="hold"/>
                                        <p:tgtEl>
                                          <p:spTgt spid="542732"/>
                                        </p:tgtEl>
                                        <p:attrNameLst>
                                          <p:attrName>ppt_h</p:attrName>
                                        </p:attrNameLst>
                                      </p:cBhvr>
                                      <p:tavLst>
                                        <p:tav tm="0">
                                          <p:val>
                                            <p:strVal val="#ppt_h"/>
                                          </p:val>
                                        </p:tav>
                                        <p:tav tm="100000">
                                          <p:val>
                                            <p:strVal val="#ppt_h"/>
                                          </p:val>
                                        </p:tav>
                                      </p:tavLst>
                                    </p:anim>
                                    <p:anim calcmode="lin" valueType="num">
                                      <p:cBhvr>
                                        <p:cTn id="53" dur="500" fill="hold"/>
                                        <p:tgtEl>
                                          <p:spTgt spid="542732"/>
                                        </p:tgtEl>
                                        <p:attrNameLst>
                                          <p:attrName>ppt_x</p:attrName>
                                        </p:attrNameLst>
                                      </p:cBhvr>
                                      <p:tavLst>
                                        <p:tav tm="0">
                                          <p:val>
                                            <p:strVal val="#ppt_x-.2"/>
                                          </p:val>
                                        </p:tav>
                                        <p:tav tm="100000">
                                          <p:val>
                                            <p:strVal val="#ppt_x"/>
                                          </p:val>
                                        </p:tav>
                                      </p:tavLst>
                                    </p:anim>
                                    <p:anim calcmode="lin" valueType="num">
                                      <p:cBhvr>
                                        <p:cTn id="54" dur="500" fill="hold"/>
                                        <p:tgtEl>
                                          <p:spTgt spid="542732"/>
                                        </p:tgtEl>
                                        <p:attrNameLst>
                                          <p:attrName>ppt_y</p:attrName>
                                        </p:attrNameLst>
                                      </p:cBhvr>
                                      <p:tavLst>
                                        <p:tav tm="0">
                                          <p:val>
                                            <p:strVal val="#ppt_y"/>
                                          </p:val>
                                        </p:tav>
                                        <p:tav tm="100000">
                                          <p:val>
                                            <p:strVal val="#ppt_y"/>
                                          </p:val>
                                        </p:tav>
                                      </p:tavLst>
                                    </p:anim>
                                    <p:animEffect transition="in" filter="fade">
                                      <p:cBhvr>
                                        <p:cTn id="55" dur="500"/>
                                        <p:tgtEl>
                                          <p:spTgt spid="542732"/>
                                        </p:tgtEl>
                                      </p:cBhvr>
                                    </p:animEffect>
                                  </p:childTnLst>
                                </p:cTn>
                              </p:par>
                              <p:par>
                                <p:cTn id="56" presetID="54" presetClass="entr" presetSubtype="0" accel="100000" fill="hold" nodeType="withEffect">
                                  <p:stCondLst>
                                    <p:cond delay="0"/>
                                  </p:stCondLst>
                                  <p:childTnLst>
                                    <p:set>
                                      <p:cBhvr>
                                        <p:cTn id="57" dur="1" fill="hold">
                                          <p:stCondLst>
                                            <p:cond delay="0"/>
                                          </p:stCondLst>
                                        </p:cTn>
                                        <p:tgtEl>
                                          <p:spTgt spid="542736"/>
                                        </p:tgtEl>
                                        <p:attrNameLst>
                                          <p:attrName>style.visibility</p:attrName>
                                        </p:attrNameLst>
                                      </p:cBhvr>
                                      <p:to>
                                        <p:strVal val="visible"/>
                                      </p:to>
                                    </p:set>
                                    <p:anim calcmode="lin" valueType="num">
                                      <p:cBhvr>
                                        <p:cTn id="58" dur="500" fill="hold"/>
                                        <p:tgtEl>
                                          <p:spTgt spid="542736"/>
                                        </p:tgtEl>
                                        <p:attrNameLst>
                                          <p:attrName>ppt_w</p:attrName>
                                        </p:attrNameLst>
                                      </p:cBhvr>
                                      <p:tavLst>
                                        <p:tav tm="0">
                                          <p:val>
                                            <p:strVal val="#ppt_w*0.05"/>
                                          </p:val>
                                        </p:tav>
                                        <p:tav tm="100000">
                                          <p:val>
                                            <p:strVal val="#ppt_w"/>
                                          </p:val>
                                        </p:tav>
                                      </p:tavLst>
                                    </p:anim>
                                    <p:anim calcmode="lin" valueType="num">
                                      <p:cBhvr>
                                        <p:cTn id="59" dur="500" fill="hold"/>
                                        <p:tgtEl>
                                          <p:spTgt spid="542736"/>
                                        </p:tgtEl>
                                        <p:attrNameLst>
                                          <p:attrName>ppt_h</p:attrName>
                                        </p:attrNameLst>
                                      </p:cBhvr>
                                      <p:tavLst>
                                        <p:tav tm="0">
                                          <p:val>
                                            <p:strVal val="#ppt_h"/>
                                          </p:val>
                                        </p:tav>
                                        <p:tav tm="100000">
                                          <p:val>
                                            <p:strVal val="#ppt_h"/>
                                          </p:val>
                                        </p:tav>
                                      </p:tavLst>
                                    </p:anim>
                                    <p:anim calcmode="lin" valueType="num">
                                      <p:cBhvr>
                                        <p:cTn id="60" dur="500" fill="hold"/>
                                        <p:tgtEl>
                                          <p:spTgt spid="542736"/>
                                        </p:tgtEl>
                                        <p:attrNameLst>
                                          <p:attrName>ppt_x</p:attrName>
                                        </p:attrNameLst>
                                      </p:cBhvr>
                                      <p:tavLst>
                                        <p:tav tm="0">
                                          <p:val>
                                            <p:strVal val="#ppt_x-.2"/>
                                          </p:val>
                                        </p:tav>
                                        <p:tav tm="100000">
                                          <p:val>
                                            <p:strVal val="#ppt_x"/>
                                          </p:val>
                                        </p:tav>
                                      </p:tavLst>
                                    </p:anim>
                                    <p:anim calcmode="lin" valueType="num">
                                      <p:cBhvr>
                                        <p:cTn id="61" dur="500" fill="hold"/>
                                        <p:tgtEl>
                                          <p:spTgt spid="542736"/>
                                        </p:tgtEl>
                                        <p:attrNameLst>
                                          <p:attrName>ppt_y</p:attrName>
                                        </p:attrNameLst>
                                      </p:cBhvr>
                                      <p:tavLst>
                                        <p:tav tm="0">
                                          <p:val>
                                            <p:strVal val="#ppt_y"/>
                                          </p:val>
                                        </p:tav>
                                        <p:tav tm="100000">
                                          <p:val>
                                            <p:strVal val="#ppt_y"/>
                                          </p:val>
                                        </p:tav>
                                      </p:tavLst>
                                    </p:anim>
                                    <p:animEffect transition="in" filter="fade">
                                      <p:cBhvr>
                                        <p:cTn id="62" dur="500"/>
                                        <p:tgtEl>
                                          <p:spTgt spid="542736"/>
                                        </p:tgtEl>
                                      </p:cBhvr>
                                    </p:animEffect>
                                  </p:childTnLst>
                                </p:cTn>
                              </p:par>
                              <p:par>
                                <p:cTn id="63" presetID="54" presetClass="entr" presetSubtype="0" accel="100000" fill="hold" nodeType="withEffect">
                                  <p:stCondLst>
                                    <p:cond delay="0"/>
                                  </p:stCondLst>
                                  <p:childTnLst>
                                    <p:set>
                                      <p:cBhvr>
                                        <p:cTn id="64" dur="1" fill="hold">
                                          <p:stCondLst>
                                            <p:cond delay="0"/>
                                          </p:stCondLst>
                                        </p:cTn>
                                        <p:tgtEl>
                                          <p:spTgt spid="542737"/>
                                        </p:tgtEl>
                                        <p:attrNameLst>
                                          <p:attrName>style.visibility</p:attrName>
                                        </p:attrNameLst>
                                      </p:cBhvr>
                                      <p:to>
                                        <p:strVal val="visible"/>
                                      </p:to>
                                    </p:set>
                                    <p:anim calcmode="lin" valueType="num">
                                      <p:cBhvr>
                                        <p:cTn id="65" dur="500" fill="hold"/>
                                        <p:tgtEl>
                                          <p:spTgt spid="542737"/>
                                        </p:tgtEl>
                                        <p:attrNameLst>
                                          <p:attrName>ppt_w</p:attrName>
                                        </p:attrNameLst>
                                      </p:cBhvr>
                                      <p:tavLst>
                                        <p:tav tm="0">
                                          <p:val>
                                            <p:strVal val="#ppt_w*0.05"/>
                                          </p:val>
                                        </p:tav>
                                        <p:tav tm="100000">
                                          <p:val>
                                            <p:strVal val="#ppt_w"/>
                                          </p:val>
                                        </p:tav>
                                      </p:tavLst>
                                    </p:anim>
                                    <p:anim calcmode="lin" valueType="num">
                                      <p:cBhvr>
                                        <p:cTn id="66" dur="500" fill="hold"/>
                                        <p:tgtEl>
                                          <p:spTgt spid="542737"/>
                                        </p:tgtEl>
                                        <p:attrNameLst>
                                          <p:attrName>ppt_h</p:attrName>
                                        </p:attrNameLst>
                                      </p:cBhvr>
                                      <p:tavLst>
                                        <p:tav tm="0">
                                          <p:val>
                                            <p:strVal val="#ppt_h"/>
                                          </p:val>
                                        </p:tav>
                                        <p:tav tm="100000">
                                          <p:val>
                                            <p:strVal val="#ppt_h"/>
                                          </p:val>
                                        </p:tav>
                                      </p:tavLst>
                                    </p:anim>
                                    <p:anim calcmode="lin" valueType="num">
                                      <p:cBhvr>
                                        <p:cTn id="67" dur="500" fill="hold"/>
                                        <p:tgtEl>
                                          <p:spTgt spid="542737"/>
                                        </p:tgtEl>
                                        <p:attrNameLst>
                                          <p:attrName>ppt_x</p:attrName>
                                        </p:attrNameLst>
                                      </p:cBhvr>
                                      <p:tavLst>
                                        <p:tav tm="0">
                                          <p:val>
                                            <p:strVal val="#ppt_x-.2"/>
                                          </p:val>
                                        </p:tav>
                                        <p:tav tm="100000">
                                          <p:val>
                                            <p:strVal val="#ppt_x"/>
                                          </p:val>
                                        </p:tav>
                                      </p:tavLst>
                                    </p:anim>
                                    <p:anim calcmode="lin" valueType="num">
                                      <p:cBhvr>
                                        <p:cTn id="68" dur="500" fill="hold"/>
                                        <p:tgtEl>
                                          <p:spTgt spid="542737"/>
                                        </p:tgtEl>
                                        <p:attrNameLst>
                                          <p:attrName>ppt_y</p:attrName>
                                        </p:attrNameLst>
                                      </p:cBhvr>
                                      <p:tavLst>
                                        <p:tav tm="0">
                                          <p:val>
                                            <p:strVal val="#ppt_y"/>
                                          </p:val>
                                        </p:tav>
                                        <p:tav tm="100000">
                                          <p:val>
                                            <p:strVal val="#ppt_y"/>
                                          </p:val>
                                        </p:tav>
                                      </p:tavLst>
                                    </p:anim>
                                    <p:animEffect transition="in" filter="fade">
                                      <p:cBhvr>
                                        <p:cTn id="69" dur="500"/>
                                        <p:tgtEl>
                                          <p:spTgt spid="542737"/>
                                        </p:tgtEl>
                                      </p:cBhvr>
                                    </p:animEffect>
                                  </p:childTnLst>
                                </p:cTn>
                              </p:par>
                              <p:par>
                                <p:cTn id="70" presetID="54" presetClass="entr" presetSubtype="0" accel="100000" fill="hold" nodeType="withEffect">
                                  <p:stCondLst>
                                    <p:cond delay="0"/>
                                  </p:stCondLst>
                                  <p:childTnLst>
                                    <p:set>
                                      <p:cBhvr>
                                        <p:cTn id="71" dur="1" fill="hold">
                                          <p:stCondLst>
                                            <p:cond delay="0"/>
                                          </p:stCondLst>
                                        </p:cTn>
                                        <p:tgtEl>
                                          <p:spTgt spid="542738"/>
                                        </p:tgtEl>
                                        <p:attrNameLst>
                                          <p:attrName>style.visibility</p:attrName>
                                        </p:attrNameLst>
                                      </p:cBhvr>
                                      <p:to>
                                        <p:strVal val="visible"/>
                                      </p:to>
                                    </p:set>
                                    <p:anim calcmode="lin" valueType="num">
                                      <p:cBhvr>
                                        <p:cTn id="72" dur="500" fill="hold"/>
                                        <p:tgtEl>
                                          <p:spTgt spid="542738"/>
                                        </p:tgtEl>
                                        <p:attrNameLst>
                                          <p:attrName>ppt_w</p:attrName>
                                        </p:attrNameLst>
                                      </p:cBhvr>
                                      <p:tavLst>
                                        <p:tav tm="0">
                                          <p:val>
                                            <p:strVal val="#ppt_w*0.05"/>
                                          </p:val>
                                        </p:tav>
                                        <p:tav tm="100000">
                                          <p:val>
                                            <p:strVal val="#ppt_w"/>
                                          </p:val>
                                        </p:tav>
                                      </p:tavLst>
                                    </p:anim>
                                    <p:anim calcmode="lin" valueType="num">
                                      <p:cBhvr>
                                        <p:cTn id="73" dur="500" fill="hold"/>
                                        <p:tgtEl>
                                          <p:spTgt spid="542738"/>
                                        </p:tgtEl>
                                        <p:attrNameLst>
                                          <p:attrName>ppt_h</p:attrName>
                                        </p:attrNameLst>
                                      </p:cBhvr>
                                      <p:tavLst>
                                        <p:tav tm="0">
                                          <p:val>
                                            <p:strVal val="#ppt_h"/>
                                          </p:val>
                                        </p:tav>
                                        <p:tav tm="100000">
                                          <p:val>
                                            <p:strVal val="#ppt_h"/>
                                          </p:val>
                                        </p:tav>
                                      </p:tavLst>
                                    </p:anim>
                                    <p:anim calcmode="lin" valueType="num">
                                      <p:cBhvr>
                                        <p:cTn id="74" dur="500" fill="hold"/>
                                        <p:tgtEl>
                                          <p:spTgt spid="542738"/>
                                        </p:tgtEl>
                                        <p:attrNameLst>
                                          <p:attrName>ppt_x</p:attrName>
                                        </p:attrNameLst>
                                      </p:cBhvr>
                                      <p:tavLst>
                                        <p:tav tm="0">
                                          <p:val>
                                            <p:strVal val="#ppt_x-.2"/>
                                          </p:val>
                                        </p:tav>
                                        <p:tav tm="100000">
                                          <p:val>
                                            <p:strVal val="#ppt_x"/>
                                          </p:val>
                                        </p:tav>
                                      </p:tavLst>
                                    </p:anim>
                                    <p:anim calcmode="lin" valueType="num">
                                      <p:cBhvr>
                                        <p:cTn id="75" dur="500" fill="hold"/>
                                        <p:tgtEl>
                                          <p:spTgt spid="542738"/>
                                        </p:tgtEl>
                                        <p:attrNameLst>
                                          <p:attrName>ppt_y</p:attrName>
                                        </p:attrNameLst>
                                      </p:cBhvr>
                                      <p:tavLst>
                                        <p:tav tm="0">
                                          <p:val>
                                            <p:strVal val="#ppt_y"/>
                                          </p:val>
                                        </p:tav>
                                        <p:tav tm="100000">
                                          <p:val>
                                            <p:strVal val="#ppt_y"/>
                                          </p:val>
                                        </p:tav>
                                      </p:tavLst>
                                    </p:anim>
                                    <p:animEffect transition="in" filter="fade">
                                      <p:cBhvr>
                                        <p:cTn id="76" dur="500"/>
                                        <p:tgtEl>
                                          <p:spTgt spid="542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28" grpId="0"/>
      <p:bldP spid="542730" grpId="0"/>
      <p:bldP spid="542732" grpId="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3746"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Second Derivative Test</a:t>
            </a:r>
          </a:p>
        </p:txBody>
      </p:sp>
      <p:sp>
        <p:nvSpPr>
          <p:cNvPr id="543747" name="Text Box 3"/>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43749" name="Text Box 5" descr="Blue tissue paper"/>
          <p:cNvSpPr txBox="1">
            <a:spLocks noChangeArrowheads="1"/>
          </p:cNvSpPr>
          <p:nvPr/>
        </p:nvSpPr>
        <p:spPr bwMode="auto">
          <a:xfrm>
            <a:off x="609600" y="1660525"/>
            <a:ext cx="8305800" cy="16160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Since                , we know nothing about the graph at </a:t>
            </a:r>
            <a:r>
              <a:rPr lang="en-US" sz="2000" i="1" smtClean="0">
                <a:latin typeface="Times New Roman" charset="0"/>
                <a:cs typeface="+mn-cs"/>
              </a:rPr>
              <a:t>x</a:t>
            </a:r>
            <a:r>
              <a:rPr lang="en-US" sz="2000" smtClean="0">
                <a:latin typeface="Times New Roman" charset="0"/>
                <a:cs typeface="+mn-cs"/>
              </a:rPr>
              <a:t> = 2.  However, the test for inflection points suggests that we have an inflection point at </a:t>
            </a:r>
            <a:r>
              <a:rPr lang="en-US" sz="2000" i="1" smtClean="0">
                <a:latin typeface="Times New Roman" charset="0"/>
                <a:cs typeface="+mn-cs"/>
              </a:rPr>
              <a:t>x</a:t>
            </a:r>
            <a:r>
              <a:rPr lang="en-US" sz="2000" smtClean="0">
                <a:latin typeface="Times New Roman" charset="0"/>
                <a:cs typeface="+mn-cs"/>
              </a:rPr>
              <a:t> = 2.  First, let</a:t>
            </a:r>
            <a:r>
              <a:rPr lang="ja-JP" altLang="en-US" sz="2000" smtClean="0">
                <a:latin typeface="Arial"/>
                <a:cs typeface="+mn-cs"/>
              </a:rPr>
              <a:t>’</a:t>
            </a:r>
            <a:r>
              <a:rPr lang="en-US" sz="2000" smtClean="0">
                <a:latin typeface="Times New Roman" charset="0"/>
                <a:cs typeface="+mn-cs"/>
              </a:rPr>
              <a:t>s verify that we indeed have an inflection point at </a:t>
            </a:r>
            <a:r>
              <a:rPr lang="en-US" sz="2000" i="1" smtClean="0">
                <a:latin typeface="Times New Roman" charset="0"/>
                <a:cs typeface="+mn-cs"/>
              </a:rPr>
              <a:t>x</a:t>
            </a:r>
            <a:r>
              <a:rPr lang="en-US" sz="2000" smtClean="0">
                <a:latin typeface="Times New Roman" charset="0"/>
                <a:cs typeface="+mn-cs"/>
              </a:rPr>
              <a:t> = 2.  If this proves to be not the case, we would use a similar method (using the first derivative) to see if we have a relative extremum at </a:t>
            </a:r>
            <a:r>
              <a:rPr lang="en-US" sz="2000" i="1" smtClean="0">
                <a:latin typeface="Times New Roman" charset="0"/>
                <a:cs typeface="+mn-cs"/>
              </a:rPr>
              <a:t>x</a:t>
            </a:r>
            <a:r>
              <a:rPr lang="en-US" sz="2000" smtClean="0">
                <a:latin typeface="Times New Roman" charset="0"/>
                <a:cs typeface="+mn-cs"/>
              </a:rPr>
              <a:t> = 2.</a:t>
            </a:r>
          </a:p>
        </p:txBody>
      </p:sp>
      <p:sp>
        <p:nvSpPr>
          <p:cNvPr id="543750" name="Text Box 6" descr="Blue tissue paper"/>
          <p:cNvSpPr txBox="1">
            <a:spLocks noChangeArrowheads="1"/>
          </p:cNvSpPr>
          <p:nvPr/>
        </p:nvSpPr>
        <p:spPr bwMode="auto">
          <a:xfrm>
            <a:off x="609600" y="3413125"/>
            <a:ext cx="8305800" cy="7016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We will look at the left- and right-hand limits of            and see if the values of the second derivative are oppositely signed as </a:t>
            </a:r>
            <a:r>
              <a:rPr lang="en-US" sz="2000" i="1" smtClean="0">
                <a:latin typeface="Times New Roman" charset="0"/>
                <a:cs typeface="+mn-cs"/>
              </a:rPr>
              <a:t>x</a:t>
            </a:r>
            <a:r>
              <a:rPr lang="en-US" sz="2000" smtClean="0">
                <a:latin typeface="Times New Roman" charset="0"/>
                <a:cs typeface="+mn-cs"/>
              </a:rPr>
              <a:t> approaches 2.</a:t>
            </a:r>
          </a:p>
        </p:txBody>
      </p:sp>
      <p:graphicFrame>
        <p:nvGraphicFramePr>
          <p:cNvPr id="543751" name="Object 7"/>
          <p:cNvGraphicFramePr>
            <a:graphicFrameLocks noChangeAspect="1"/>
          </p:cNvGraphicFramePr>
          <p:nvPr/>
        </p:nvGraphicFramePr>
        <p:xfrm>
          <a:off x="5638800" y="3489325"/>
          <a:ext cx="566738" cy="320675"/>
        </p:xfrm>
        <a:graphic>
          <a:graphicData uri="http://schemas.openxmlformats.org/presentationml/2006/ole">
            <mc:AlternateContent xmlns:mc="http://schemas.openxmlformats.org/markup-compatibility/2006">
              <mc:Choice xmlns:v="urn:schemas-microsoft-com:vml" Requires="v">
                <p:oleObj spid="_x0000_s67637" name="Equation" r:id="rId4" imgW="380835" imgH="215806" progId="Equation.3">
                  <p:embed/>
                </p:oleObj>
              </mc:Choice>
              <mc:Fallback>
                <p:oleObj name="Equation" r:id="rId4" imgW="380835" imgH="215806"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3489325"/>
                        <a:ext cx="566738" cy="3206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7590" name="Object 8"/>
          <p:cNvGraphicFramePr>
            <a:graphicFrameLocks noChangeAspect="1"/>
          </p:cNvGraphicFramePr>
          <p:nvPr/>
        </p:nvGraphicFramePr>
        <p:xfrm>
          <a:off x="1360488" y="1736725"/>
          <a:ext cx="884237" cy="320675"/>
        </p:xfrm>
        <a:graphic>
          <a:graphicData uri="http://schemas.openxmlformats.org/presentationml/2006/ole">
            <mc:AlternateContent xmlns:mc="http://schemas.openxmlformats.org/markup-compatibility/2006">
              <mc:Choice xmlns:v="urn:schemas-microsoft-com:vml" Requires="v">
                <p:oleObj spid="_x0000_s67638" name="Equation" r:id="rId6" imgW="596641" imgH="215806" progId="Equation.3">
                  <p:embed/>
                </p:oleObj>
              </mc:Choice>
              <mc:Fallback>
                <p:oleObj name="Equation" r:id="rId6" imgW="596641" imgH="215806"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60488" y="1736725"/>
                        <a:ext cx="884237" cy="3206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43753" name="Text Box 9" descr="Blue tissue paper"/>
          <p:cNvSpPr txBox="1">
            <a:spLocks noChangeArrowheads="1"/>
          </p:cNvSpPr>
          <p:nvPr/>
        </p:nvSpPr>
        <p:spPr bwMode="auto">
          <a:xfrm>
            <a:off x="152400" y="1219200"/>
            <a:ext cx="1600200" cy="366713"/>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smtClean="0">
                <a:effectLst>
                  <a:outerShdw blurRad="38100" dist="38100" dir="2700000" algn="tl">
                    <a:srgbClr val="DDDDDD"/>
                  </a:outerShdw>
                </a:effectLst>
                <a:latin typeface="Batang" charset="0"/>
                <a:cs typeface="+mn-cs"/>
              </a:rPr>
              <a:t>CONTINUED</a:t>
            </a:r>
          </a:p>
        </p:txBody>
      </p:sp>
      <p:graphicFrame>
        <p:nvGraphicFramePr>
          <p:cNvPr id="543754" name="Group 10"/>
          <p:cNvGraphicFramePr>
            <a:graphicFrameLocks noGrp="1"/>
          </p:cNvGraphicFramePr>
          <p:nvPr>
            <p:ph sz="half" idx="1"/>
          </p:nvPr>
        </p:nvGraphicFramePr>
        <p:xfrm>
          <a:off x="914400" y="4267200"/>
          <a:ext cx="7315200" cy="1981200"/>
        </p:xfrm>
        <a:graphic>
          <a:graphicData uri="http://schemas.openxmlformats.org/drawingml/2006/table">
            <a:tbl>
              <a:tblPr/>
              <a:tblGrid>
                <a:gridCol w="3657600"/>
                <a:gridCol w="3657600"/>
              </a:tblGrid>
              <a:tr h="2984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a:ln>
                            <a:noFill/>
                          </a:ln>
                          <a:solidFill>
                            <a:schemeClr val="tx1"/>
                          </a:solidFill>
                          <a:effectLst/>
                          <a:latin typeface="Times New Roman" charset="0"/>
                          <a:ea typeface="ＭＳ Ｐゴシック" charset="0"/>
                        </a:rPr>
                        <a:t>x</a:t>
                      </a:r>
                      <a:r>
                        <a:rPr kumimoji="0" lang="en-US" sz="2000" b="1" i="0" u="none" strike="noStrike" cap="none" normalizeH="0" baseline="0">
                          <a:ln>
                            <a:noFill/>
                          </a:ln>
                          <a:solidFill>
                            <a:schemeClr val="tx1"/>
                          </a:solidFill>
                          <a:effectLst/>
                          <a:latin typeface="Times New Roman" charset="0"/>
                          <a:ea typeface="ＭＳ Ｐゴシック" charset="0"/>
                        </a:rPr>
                        <a:t>                6</a:t>
                      </a:r>
                      <a:r>
                        <a:rPr kumimoji="0" lang="en-US" sz="2000" b="1" i="1" u="none" strike="noStrike" cap="none" normalizeH="0" baseline="0">
                          <a:ln>
                            <a:noFill/>
                          </a:ln>
                          <a:solidFill>
                            <a:schemeClr val="tx1"/>
                          </a:solidFill>
                          <a:effectLst/>
                          <a:latin typeface="Times New Roman" charset="0"/>
                          <a:ea typeface="ＭＳ Ｐゴシック" charset="0"/>
                        </a:rPr>
                        <a:t>x</a:t>
                      </a:r>
                      <a:r>
                        <a:rPr kumimoji="0" lang="en-US" sz="2000" b="1" i="0" u="none" strike="noStrike" cap="none" normalizeH="0" baseline="0">
                          <a:ln>
                            <a:noFill/>
                          </a:ln>
                          <a:solidFill>
                            <a:schemeClr val="tx1"/>
                          </a:solidFill>
                          <a:effectLst/>
                          <a:latin typeface="Times New Roman" charset="0"/>
                          <a:ea typeface="ＭＳ Ｐゴシック" charset="0"/>
                        </a:rPr>
                        <a:t> - 12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a:ln>
                            <a:noFill/>
                          </a:ln>
                          <a:solidFill>
                            <a:schemeClr val="tx1"/>
                          </a:solidFill>
                          <a:effectLst/>
                          <a:latin typeface="Times New Roman" charset="0"/>
                          <a:ea typeface="ＭＳ Ｐゴシック" charset="0"/>
                        </a:rPr>
                        <a:t>x</a:t>
                      </a:r>
                      <a:r>
                        <a:rPr kumimoji="0" lang="en-US" sz="2000" b="1" i="0" u="none" strike="noStrike" cap="none" normalizeH="0" baseline="0">
                          <a:ln>
                            <a:noFill/>
                          </a:ln>
                          <a:solidFill>
                            <a:schemeClr val="tx1"/>
                          </a:solidFill>
                          <a:effectLst/>
                          <a:latin typeface="Times New Roman" charset="0"/>
                          <a:ea typeface="ＭＳ Ｐゴシック" charset="0"/>
                        </a:rPr>
                        <a:t>                  6</a:t>
                      </a:r>
                      <a:r>
                        <a:rPr kumimoji="0" lang="en-US" sz="2000" b="1" i="1" u="none" strike="noStrike" cap="none" normalizeH="0" baseline="0">
                          <a:ln>
                            <a:noFill/>
                          </a:ln>
                          <a:solidFill>
                            <a:schemeClr val="tx1"/>
                          </a:solidFill>
                          <a:effectLst/>
                          <a:latin typeface="Times New Roman" charset="0"/>
                          <a:ea typeface="ＭＳ Ｐゴシック" charset="0"/>
                        </a:rPr>
                        <a:t>x</a:t>
                      </a:r>
                      <a:r>
                        <a:rPr kumimoji="0" lang="en-US" sz="2000" b="1" i="0" u="none" strike="noStrike" cap="none" normalizeH="0" baseline="0">
                          <a:ln>
                            <a:noFill/>
                          </a:ln>
                          <a:solidFill>
                            <a:schemeClr val="tx1"/>
                          </a:solidFill>
                          <a:effectLst/>
                          <a:latin typeface="Times New Roman" charset="0"/>
                          <a:ea typeface="ＭＳ Ｐゴシック" charset="0"/>
                        </a:rPr>
                        <a:t> - 12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rPr>
                        <a:t>1.9                         -0.6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rPr>
                        <a:t>2.1                          0.6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rPr>
                        <a:t>1.99                       -0.06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rPr>
                        <a:t>2.01                        0.06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rPr>
                        <a:t>1.999                     -0.006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rPr>
                        <a:t>2.001                      0.006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rPr>
                        <a:t>1.9999                   -0.0006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rPr>
                        <a:t>2.001                      0.0006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43750"/>
                                        </p:tgtEl>
                                        <p:attrNameLst>
                                          <p:attrName>style.visibility</p:attrName>
                                        </p:attrNameLst>
                                      </p:cBhvr>
                                      <p:to>
                                        <p:strVal val="visible"/>
                                      </p:to>
                                    </p:set>
                                    <p:anim calcmode="lin" valueType="num">
                                      <p:cBhvr>
                                        <p:cTn id="7" dur="500" fill="hold"/>
                                        <p:tgtEl>
                                          <p:spTgt spid="543750"/>
                                        </p:tgtEl>
                                        <p:attrNameLst>
                                          <p:attrName>ppt_w</p:attrName>
                                        </p:attrNameLst>
                                      </p:cBhvr>
                                      <p:tavLst>
                                        <p:tav tm="0">
                                          <p:val>
                                            <p:strVal val="#ppt_w*0.05"/>
                                          </p:val>
                                        </p:tav>
                                        <p:tav tm="100000">
                                          <p:val>
                                            <p:strVal val="#ppt_w"/>
                                          </p:val>
                                        </p:tav>
                                      </p:tavLst>
                                    </p:anim>
                                    <p:anim calcmode="lin" valueType="num">
                                      <p:cBhvr>
                                        <p:cTn id="8" dur="500" fill="hold"/>
                                        <p:tgtEl>
                                          <p:spTgt spid="543750"/>
                                        </p:tgtEl>
                                        <p:attrNameLst>
                                          <p:attrName>ppt_h</p:attrName>
                                        </p:attrNameLst>
                                      </p:cBhvr>
                                      <p:tavLst>
                                        <p:tav tm="0">
                                          <p:val>
                                            <p:strVal val="#ppt_h"/>
                                          </p:val>
                                        </p:tav>
                                        <p:tav tm="100000">
                                          <p:val>
                                            <p:strVal val="#ppt_h"/>
                                          </p:val>
                                        </p:tav>
                                      </p:tavLst>
                                    </p:anim>
                                    <p:anim calcmode="lin" valueType="num">
                                      <p:cBhvr>
                                        <p:cTn id="9" dur="500" fill="hold"/>
                                        <p:tgtEl>
                                          <p:spTgt spid="543750"/>
                                        </p:tgtEl>
                                        <p:attrNameLst>
                                          <p:attrName>ppt_x</p:attrName>
                                        </p:attrNameLst>
                                      </p:cBhvr>
                                      <p:tavLst>
                                        <p:tav tm="0">
                                          <p:val>
                                            <p:strVal val="#ppt_x-.2"/>
                                          </p:val>
                                        </p:tav>
                                        <p:tav tm="100000">
                                          <p:val>
                                            <p:strVal val="#ppt_x"/>
                                          </p:val>
                                        </p:tav>
                                      </p:tavLst>
                                    </p:anim>
                                    <p:anim calcmode="lin" valueType="num">
                                      <p:cBhvr>
                                        <p:cTn id="10" dur="500" fill="hold"/>
                                        <p:tgtEl>
                                          <p:spTgt spid="543750"/>
                                        </p:tgtEl>
                                        <p:attrNameLst>
                                          <p:attrName>ppt_y</p:attrName>
                                        </p:attrNameLst>
                                      </p:cBhvr>
                                      <p:tavLst>
                                        <p:tav tm="0">
                                          <p:val>
                                            <p:strVal val="#ppt_y"/>
                                          </p:val>
                                        </p:tav>
                                        <p:tav tm="100000">
                                          <p:val>
                                            <p:strVal val="#ppt_y"/>
                                          </p:val>
                                        </p:tav>
                                      </p:tavLst>
                                    </p:anim>
                                    <p:animEffect transition="in" filter="fade">
                                      <p:cBhvr>
                                        <p:cTn id="11" dur="500"/>
                                        <p:tgtEl>
                                          <p:spTgt spid="543750"/>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543751"/>
                                        </p:tgtEl>
                                        <p:attrNameLst>
                                          <p:attrName>style.visibility</p:attrName>
                                        </p:attrNameLst>
                                      </p:cBhvr>
                                      <p:to>
                                        <p:strVal val="visible"/>
                                      </p:to>
                                    </p:set>
                                    <p:anim calcmode="lin" valueType="num">
                                      <p:cBhvr>
                                        <p:cTn id="14" dur="500" fill="hold"/>
                                        <p:tgtEl>
                                          <p:spTgt spid="543751"/>
                                        </p:tgtEl>
                                        <p:attrNameLst>
                                          <p:attrName>ppt_w</p:attrName>
                                        </p:attrNameLst>
                                      </p:cBhvr>
                                      <p:tavLst>
                                        <p:tav tm="0">
                                          <p:val>
                                            <p:strVal val="#ppt_w*0.05"/>
                                          </p:val>
                                        </p:tav>
                                        <p:tav tm="100000">
                                          <p:val>
                                            <p:strVal val="#ppt_w"/>
                                          </p:val>
                                        </p:tav>
                                      </p:tavLst>
                                    </p:anim>
                                    <p:anim calcmode="lin" valueType="num">
                                      <p:cBhvr>
                                        <p:cTn id="15" dur="500" fill="hold"/>
                                        <p:tgtEl>
                                          <p:spTgt spid="543751"/>
                                        </p:tgtEl>
                                        <p:attrNameLst>
                                          <p:attrName>ppt_h</p:attrName>
                                        </p:attrNameLst>
                                      </p:cBhvr>
                                      <p:tavLst>
                                        <p:tav tm="0">
                                          <p:val>
                                            <p:strVal val="#ppt_h"/>
                                          </p:val>
                                        </p:tav>
                                        <p:tav tm="100000">
                                          <p:val>
                                            <p:strVal val="#ppt_h"/>
                                          </p:val>
                                        </p:tav>
                                      </p:tavLst>
                                    </p:anim>
                                    <p:anim calcmode="lin" valueType="num">
                                      <p:cBhvr>
                                        <p:cTn id="16" dur="500" fill="hold"/>
                                        <p:tgtEl>
                                          <p:spTgt spid="543751"/>
                                        </p:tgtEl>
                                        <p:attrNameLst>
                                          <p:attrName>ppt_x</p:attrName>
                                        </p:attrNameLst>
                                      </p:cBhvr>
                                      <p:tavLst>
                                        <p:tav tm="0">
                                          <p:val>
                                            <p:strVal val="#ppt_x-.2"/>
                                          </p:val>
                                        </p:tav>
                                        <p:tav tm="100000">
                                          <p:val>
                                            <p:strVal val="#ppt_x"/>
                                          </p:val>
                                        </p:tav>
                                      </p:tavLst>
                                    </p:anim>
                                    <p:anim calcmode="lin" valueType="num">
                                      <p:cBhvr>
                                        <p:cTn id="17" dur="500" fill="hold"/>
                                        <p:tgtEl>
                                          <p:spTgt spid="543751"/>
                                        </p:tgtEl>
                                        <p:attrNameLst>
                                          <p:attrName>ppt_y</p:attrName>
                                        </p:attrNameLst>
                                      </p:cBhvr>
                                      <p:tavLst>
                                        <p:tav tm="0">
                                          <p:val>
                                            <p:strVal val="#ppt_y"/>
                                          </p:val>
                                        </p:tav>
                                        <p:tav tm="100000">
                                          <p:val>
                                            <p:strVal val="#ppt_y"/>
                                          </p:val>
                                        </p:tav>
                                      </p:tavLst>
                                    </p:anim>
                                    <p:animEffect transition="in" filter="fade">
                                      <p:cBhvr>
                                        <p:cTn id="18" dur="500"/>
                                        <p:tgtEl>
                                          <p:spTgt spid="543751"/>
                                        </p:tgtEl>
                                      </p:cBhvr>
                                    </p:animEffect>
                                  </p:childTnLst>
                                </p:cTn>
                              </p:par>
                              <p:par>
                                <p:cTn id="19" presetID="54" presetClass="entr" presetSubtype="0" accel="100000" fill="hold" nodeType="withEffect">
                                  <p:stCondLst>
                                    <p:cond delay="0"/>
                                  </p:stCondLst>
                                  <p:childTnLst>
                                    <p:set>
                                      <p:cBhvr>
                                        <p:cTn id="20" dur="1" fill="hold">
                                          <p:stCondLst>
                                            <p:cond delay="0"/>
                                          </p:stCondLst>
                                        </p:cTn>
                                        <p:tgtEl>
                                          <p:spTgt spid="543754"/>
                                        </p:tgtEl>
                                        <p:attrNameLst>
                                          <p:attrName>style.visibility</p:attrName>
                                        </p:attrNameLst>
                                      </p:cBhvr>
                                      <p:to>
                                        <p:strVal val="visible"/>
                                      </p:to>
                                    </p:set>
                                    <p:anim calcmode="lin" valueType="num">
                                      <p:cBhvr>
                                        <p:cTn id="21" dur="500" fill="hold"/>
                                        <p:tgtEl>
                                          <p:spTgt spid="543754"/>
                                        </p:tgtEl>
                                        <p:attrNameLst>
                                          <p:attrName>ppt_w</p:attrName>
                                        </p:attrNameLst>
                                      </p:cBhvr>
                                      <p:tavLst>
                                        <p:tav tm="0">
                                          <p:val>
                                            <p:strVal val="#ppt_w*0.05"/>
                                          </p:val>
                                        </p:tav>
                                        <p:tav tm="100000">
                                          <p:val>
                                            <p:strVal val="#ppt_w"/>
                                          </p:val>
                                        </p:tav>
                                      </p:tavLst>
                                    </p:anim>
                                    <p:anim calcmode="lin" valueType="num">
                                      <p:cBhvr>
                                        <p:cTn id="22" dur="500" fill="hold"/>
                                        <p:tgtEl>
                                          <p:spTgt spid="543754"/>
                                        </p:tgtEl>
                                        <p:attrNameLst>
                                          <p:attrName>ppt_h</p:attrName>
                                        </p:attrNameLst>
                                      </p:cBhvr>
                                      <p:tavLst>
                                        <p:tav tm="0">
                                          <p:val>
                                            <p:strVal val="#ppt_h"/>
                                          </p:val>
                                        </p:tav>
                                        <p:tav tm="100000">
                                          <p:val>
                                            <p:strVal val="#ppt_h"/>
                                          </p:val>
                                        </p:tav>
                                      </p:tavLst>
                                    </p:anim>
                                    <p:anim calcmode="lin" valueType="num">
                                      <p:cBhvr>
                                        <p:cTn id="23" dur="500" fill="hold"/>
                                        <p:tgtEl>
                                          <p:spTgt spid="543754"/>
                                        </p:tgtEl>
                                        <p:attrNameLst>
                                          <p:attrName>ppt_x</p:attrName>
                                        </p:attrNameLst>
                                      </p:cBhvr>
                                      <p:tavLst>
                                        <p:tav tm="0">
                                          <p:val>
                                            <p:strVal val="#ppt_x-.2"/>
                                          </p:val>
                                        </p:tav>
                                        <p:tav tm="100000">
                                          <p:val>
                                            <p:strVal val="#ppt_x"/>
                                          </p:val>
                                        </p:tav>
                                      </p:tavLst>
                                    </p:anim>
                                    <p:anim calcmode="lin" valueType="num">
                                      <p:cBhvr>
                                        <p:cTn id="24" dur="500" fill="hold"/>
                                        <p:tgtEl>
                                          <p:spTgt spid="543754"/>
                                        </p:tgtEl>
                                        <p:attrNameLst>
                                          <p:attrName>ppt_y</p:attrName>
                                        </p:attrNameLst>
                                      </p:cBhvr>
                                      <p:tavLst>
                                        <p:tav tm="0">
                                          <p:val>
                                            <p:strVal val="#ppt_y"/>
                                          </p:val>
                                        </p:tav>
                                        <p:tav tm="100000">
                                          <p:val>
                                            <p:strVal val="#ppt_y"/>
                                          </p:val>
                                        </p:tav>
                                      </p:tavLst>
                                    </p:anim>
                                    <p:animEffect transition="in" filter="fade">
                                      <p:cBhvr>
                                        <p:cTn id="25" dur="500"/>
                                        <p:tgtEl>
                                          <p:spTgt spid="543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750" grpId="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4770"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Second Derivative Test</a:t>
            </a:r>
          </a:p>
        </p:txBody>
      </p:sp>
      <p:sp>
        <p:nvSpPr>
          <p:cNvPr id="544771" name="Text Box 3"/>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44773" name="Text Box 5" descr="Blue tissue paper"/>
          <p:cNvSpPr txBox="1">
            <a:spLocks noChangeArrowheads="1"/>
          </p:cNvSpPr>
          <p:nvPr/>
        </p:nvSpPr>
        <p:spPr bwMode="auto">
          <a:xfrm>
            <a:off x="609600" y="1660525"/>
            <a:ext cx="8305800" cy="1920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From the values of            in the table, we find that, as </a:t>
            </a:r>
            <a:r>
              <a:rPr lang="en-US" sz="2000" i="1" smtClean="0">
                <a:latin typeface="Times New Roman" charset="0"/>
                <a:cs typeface="+mn-cs"/>
              </a:rPr>
              <a:t>x</a:t>
            </a:r>
            <a:r>
              <a:rPr lang="en-US" sz="2000" smtClean="0">
                <a:latin typeface="Times New Roman" charset="0"/>
                <a:cs typeface="+mn-cs"/>
              </a:rPr>
              <a:t> approaches 2, the second derivative not only has a limit of 0, but the values of the function to the left of </a:t>
            </a:r>
            <a:r>
              <a:rPr lang="en-US" sz="2000" i="1" smtClean="0">
                <a:latin typeface="Times New Roman" charset="0"/>
                <a:cs typeface="+mn-cs"/>
              </a:rPr>
              <a:t>x</a:t>
            </a:r>
            <a:r>
              <a:rPr lang="en-US" sz="2000" smtClean="0">
                <a:latin typeface="Times New Roman" charset="0"/>
                <a:cs typeface="+mn-cs"/>
              </a:rPr>
              <a:t> = 2, remain negative.  Also, the values of the function to the right of    </a:t>
            </a:r>
            <a:r>
              <a:rPr lang="en-US" sz="2000" i="1" smtClean="0">
                <a:latin typeface="Times New Roman" charset="0"/>
                <a:cs typeface="+mn-cs"/>
              </a:rPr>
              <a:t>x</a:t>
            </a:r>
            <a:r>
              <a:rPr lang="en-US" sz="2000" smtClean="0">
                <a:latin typeface="Times New Roman" charset="0"/>
                <a:cs typeface="+mn-cs"/>
              </a:rPr>
              <a:t> = 2 remain positive.  Therefore, by definition,  </a:t>
            </a:r>
            <a:r>
              <a:rPr lang="en-US" sz="2000" i="1" smtClean="0">
                <a:latin typeface="Times New Roman" charset="0"/>
                <a:cs typeface="+mn-cs"/>
              </a:rPr>
              <a:t>f</a:t>
            </a:r>
            <a:r>
              <a:rPr lang="en-US" sz="1000" smtClean="0">
                <a:latin typeface="Times New Roman" charset="0"/>
                <a:cs typeface="+mn-cs"/>
              </a:rPr>
              <a:t> </a:t>
            </a:r>
            <a:r>
              <a:rPr lang="en-US" sz="2000" smtClean="0">
                <a:latin typeface="Times New Roman" charset="0"/>
                <a:cs typeface="+mn-cs"/>
              </a:rPr>
              <a:t>(</a:t>
            </a:r>
            <a:r>
              <a:rPr lang="en-US" sz="2000" i="1" smtClean="0">
                <a:latin typeface="Times New Roman" charset="0"/>
                <a:cs typeface="+mn-cs"/>
              </a:rPr>
              <a:t>x</a:t>
            </a:r>
            <a:r>
              <a:rPr lang="en-US" sz="2000" smtClean="0">
                <a:latin typeface="Times New Roman" charset="0"/>
                <a:cs typeface="+mn-cs"/>
              </a:rPr>
              <a:t>) has an inflection point at  </a:t>
            </a:r>
            <a:r>
              <a:rPr lang="en-US" sz="2000" i="1" smtClean="0">
                <a:latin typeface="Times New Roman" charset="0"/>
                <a:cs typeface="+mn-cs"/>
              </a:rPr>
              <a:t>x</a:t>
            </a:r>
            <a:r>
              <a:rPr lang="en-US" sz="2000" smtClean="0">
                <a:latin typeface="Times New Roman" charset="0"/>
                <a:cs typeface="+mn-cs"/>
              </a:rPr>
              <a:t> = 2 (since the graph of  </a:t>
            </a:r>
            <a:r>
              <a:rPr lang="en-US" sz="2000" i="1" smtClean="0">
                <a:latin typeface="Times New Roman" charset="0"/>
                <a:cs typeface="+mn-cs"/>
              </a:rPr>
              <a:t>f</a:t>
            </a:r>
            <a:r>
              <a:rPr lang="en-US" sz="1000" smtClean="0">
                <a:latin typeface="Times New Roman" charset="0"/>
                <a:cs typeface="+mn-cs"/>
              </a:rPr>
              <a:t> </a:t>
            </a:r>
            <a:r>
              <a:rPr lang="en-US" sz="2000" smtClean="0">
                <a:latin typeface="Times New Roman" charset="0"/>
                <a:cs typeface="+mn-cs"/>
              </a:rPr>
              <a:t>(</a:t>
            </a:r>
            <a:r>
              <a:rPr lang="en-US" sz="2000" i="1" smtClean="0">
                <a:latin typeface="Times New Roman" charset="0"/>
                <a:cs typeface="+mn-cs"/>
              </a:rPr>
              <a:t>x</a:t>
            </a:r>
            <a:r>
              <a:rPr lang="en-US" sz="2000" smtClean="0">
                <a:latin typeface="Times New Roman" charset="0"/>
                <a:cs typeface="+mn-cs"/>
              </a:rPr>
              <a:t>) is concave down to the left of </a:t>
            </a:r>
            <a:r>
              <a:rPr lang="en-US" sz="2000" i="1" smtClean="0">
                <a:latin typeface="Times New Roman" charset="0"/>
                <a:cs typeface="+mn-cs"/>
              </a:rPr>
              <a:t>x</a:t>
            </a:r>
            <a:r>
              <a:rPr lang="en-US" sz="2000" smtClean="0">
                <a:latin typeface="Times New Roman" charset="0"/>
                <a:cs typeface="+mn-cs"/>
              </a:rPr>
              <a:t> = 2 and concave up to the right of </a:t>
            </a:r>
            <a:r>
              <a:rPr lang="en-US" sz="2000" i="1" smtClean="0">
                <a:latin typeface="Times New Roman" charset="0"/>
                <a:cs typeface="+mn-cs"/>
              </a:rPr>
              <a:t>x</a:t>
            </a:r>
            <a:r>
              <a:rPr lang="en-US" sz="2000" smtClean="0">
                <a:latin typeface="Times New Roman" charset="0"/>
                <a:cs typeface="+mn-cs"/>
              </a:rPr>
              <a:t> = 2).</a:t>
            </a:r>
          </a:p>
        </p:txBody>
      </p:sp>
      <p:graphicFrame>
        <p:nvGraphicFramePr>
          <p:cNvPr id="68612" name="Object 6"/>
          <p:cNvGraphicFramePr>
            <a:graphicFrameLocks noChangeAspect="1"/>
          </p:cNvGraphicFramePr>
          <p:nvPr/>
        </p:nvGraphicFramePr>
        <p:xfrm>
          <a:off x="2743200" y="1736725"/>
          <a:ext cx="565150" cy="320675"/>
        </p:xfrm>
        <a:graphic>
          <a:graphicData uri="http://schemas.openxmlformats.org/presentationml/2006/ole">
            <mc:AlternateContent xmlns:mc="http://schemas.openxmlformats.org/markup-compatibility/2006">
              <mc:Choice xmlns:v="urn:schemas-microsoft-com:vml" Requires="v">
                <p:oleObj spid="_x0000_s68642" name="Equation" r:id="rId4" imgW="380835" imgH="215806" progId="Equation.3">
                  <p:embed/>
                </p:oleObj>
              </mc:Choice>
              <mc:Fallback>
                <p:oleObj name="Equation" r:id="rId4" imgW="380835" imgH="215806"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1736725"/>
                        <a:ext cx="565150" cy="3206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44775" name="Text Box 7" descr="Blue tissue paper"/>
          <p:cNvSpPr txBox="1">
            <a:spLocks noChangeArrowheads="1"/>
          </p:cNvSpPr>
          <p:nvPr/>
        </p:nvSpPr>
        <p:spPr bwMode="auto">
          <a:xfrm>
            <a:off x="152400" y="1219200"/>
            <a:ext cx="1600200" cy="366713"/>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smtClean="0">
                <a:effectLst>
                  <a:outerShdw blurRad="38100" dist="38100" dir="2700000" algn="tl">
                    <a:srgbClr val="DDDDDD"/>
                  </a:outerShdw>
                </a:effectLst>
                <a:latin typeface="Batang" charset="0"/>
                <a:cs typeface="+mn-cs"/>
              </a:rPr>
              <a:t>CONTINUED</a:t>
            </a:r>
          </a:p>
        </p:txBody>
      </p:sp>
      <p:sp>
        <p:nvSpPr>
          <p:cNvPr id="544776" name="Text Box 8" descr="Blue tissue paper"/>
          <p:cNvSpPr txBox="1">
            <a:spLocks noChangeArrowheads="1"/>
          </p:cNvSpPr>
          <p:nvPr/>
        </p:nvSpPr>
        <p:spPr bwMode="auto">
          <a:xfrm>
            <a:off x="609600" y="3717925"/>
            <a:ext cx="8305800" cy="10064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Notice, </a:t>
            </a:r>
            <a:r>
              <a:rPr lang="en-US" sz="2000" i="1" smtClean="0">
                <a:latin typeface="Times New Roman" charset="0"/>
                <a:cs typeface="+mn-cs"/>
              </a:rPr>
              <a:t>x</a:t>
            </a:r>
            <a:r>
              <a:rPr lang="en-US" sz="2000" smtClean="0">
                <a:latin typeface="Times New Roman" charset="0"/>
                <a:cs typeface="+mn-cs"/>
              </a:rPr>
              <a:t> = 2 was the only candidate for generating a relative extremum.  Therefore, there are no relative extrema.  We will now find the </a:t>
            </a:r>
            <a:r>
              <a:rPr lang="en-US" sz="2000" i="1" smtClean="0">
                <a:latin typeface="Times New Roman" charset="0"/>
                <a:cs typeface="+mn-cs"/>
              </a:rPr>
              <a:t>y</a:t>
            </a:r>
            <a:r>
              <a:rPr lang="en-US" sz="2000" smtClean="0">
                <a:latin typeface="Times New Roman" charset="0"/>
                <a:cs typeface="+mn-cs"/>
              </a:rPr>
              <a:t>-coordinate for the inflection point.</a:t>
            </a:r>
          </a:p>
        </p:txBody>
      </p:sp>
      <p:graphicFrame>
        <p:nvGraphicFramePr>
          <p:cNvPr id="544777" name="Object 9"/>
          <p:cNvGraphicFramePr>
            <a:graphicFrameLocks noChangeAspect="1"/>
          </p:cNvGraphicFramePr>
          <p:nvPr/>
        </p:nvGraphicFramePr>
        <p:xfrm>
          <a:off x="2995613" y="4908550"/>
          <a:ext cx="2971800" cy="358775"/>
        </p:xfrm>
        <a:graphic>
          <a:graphicData uri="http://schemas.openxmlformats.org/presentationml/2006/ole">
            <mc:AlternateContent xmlns:mc="http://schemas.openxmlformats.org/markup-compatibility/2006">
              <mc:Choice xmlns:v="urn:schemas-microsoft-com:vml" Requires="v">
                <p:oleObj spid="_x0000_s68643" name="Equation" r:id="rId6" imgW="2006600" imgH="241300" progId="Equation.3">
                  <p:embed/>
                </p:oleObj>
              </mc:Choice>
              <mc:Fallback>
                <p:oleObj name="Equation" r:id="rId6" imgW="2006600" imgH="241300" progId="Equation.3">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95613" y="4908550"/>
                        <a:ext cx="2971800" cy="3587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44778" name="Text Box 10" descr="Blue tissue paper"/>
          <p:cNvSpPr txBox="1">
            <a:spLocks noChangeArrowheads="1"/>
          </p:cNvSpPr>
          <p:nvPr/>
        </p:nvSpPr>
        <p:spPr bwMode="auto">
          <a:xfrm>
            <a:off x="609600" y="5622925"/>
            <a:ext cx="4191000"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So, the only inflection point is at (2, 3).</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44776"/>
                                        </p:tgtEl>
                                        <p:attrNameLst>
                                          <p:attrName>style.visibility</p:attrName>
                                        </p:attrNameLst>
                                      </p:cBhvr>
                                      <p:to>
                                        <p:strVal val="visible"/>
                                      </p:to>
                                    </p:set>
                                    <p:anim calcmode="lin" valueType="num">
                                      <p:cBhvr>
                                        <p:cTn id="7" dur="500" fill="hold"/>
                                        <p:tgtEl>
                                          <p:spTgt spid="544776"/>
                                        </p:tgtEl>
                                        <p:attrNameLst>
                                          <p:attrName>ppt_w</p:attrName>
                                        </p:attrNameLst>
                                      </p:cBhvr>
                                      <p:tavLst>
                                        <p:tav tm="0">
                                          <p:val>
                                            <p:strVal val="#ppt_w*0.05"/>
                                          </p:val>
                                        </p:tav>
                                        <p:tav tm="100000">
                                          <p:val>
                                            <p:strVal val="#ppt_w"/>
                                          </p:val>
                                        </p:tav>
                                      </p:tavLst>
                                    </p:anim>
                                    <p:anim calcmode="lin" valueType="num">
                                      <p:cBhvr>
                                        <p:cTn id="8" dur="500" fill="hold"/>
                                        <p:tgtEl>
                                          <p:spTgt spid="544776"/>
                                        </p:tgtEl>
                                        <p:attrNameLst>
                                          <p:attrName>ppt_h</p:attrName>
                                        </p:attrNameLst>
                                      </p:cBhvr>
                                      <p:tavLst>
                                        <p:tav tm="0">
                                          <p:val>
                                            <p:strVal val="#ppt_h"/>
                                          </p:val>
                                        </p:tav>
                                        <p:tav tm="100000">
                                          <p:val>
                                            <p:strVal val="#ppt_h"/>
                                          </p:val>
                                        </p:tav>
                                      </p:tavLst>
                                    </p:anim>
                                    <p:anim calcmode="lin" valueType="num">
                                      <p:cBhvr>
                                        <p:cTn id="9" dur="500" fill="hold"/>
                                        <p:tgtEl>
                                          <p:spTgt spid="544776"/>
                                        </p:tgtEl>
                                        <p:attrNameLst>
                                          <p:attrName>ppt_x</p:attrName>
                                        </p:attrNameLst>
                                      </p:cBhvr>
                                      <p:tavLst>
                                        <p:tav tm="0">
                                          <p:val>
                                            <p:strVal val="#ppt_x-.2"/>
                                          </p:val>
                                        </p:tav>
                                        <p:tav tm="100000">
                                          <p:val>
                                            <p:strVal val="#ppt_x"/>
                                          </p:val>
                                        </p:tav>
                                      </p:tavLst>
                                    </p:anim>
                                    <p:anim calcmode="lin" valueType="num">
                                      <p:cBhvr>
                                        <p:cTn id="10" dur="500" fill="hold"/>
                                        <p:tgtEl>
                                          <p:spTgt spid="544776"/>
                                        </p:tgtEl>
                                        <p:attrNameLst>
                                          <p:attrName>ppt_y</p:attrName>
                                        </p:attrNameLst>
                                      </p:cBhvr>
                                      <p:tavLst>
                                        <p:tav tm="0">
                                          <p:val>
                                            <p:strVal val="#ppt_y"/>
                                          </p:val>
                                        </p:tav>
                                        <p:tav tm="100000">
                                          <p:val>
                                            <p:strVal val="#ppt_y"/>
                                          </p:val>
                                        </p:tav>
                                      </p:tavLst>
                                    </p:anim>
                                    <p:animEffect transition="in" filter="fade">
                                      <p:cBhvr>
                                        <p:cTn id="11" dur="500"/>
                                        <p:tgtEl>
                                          <p:spTgt spid="544776"/>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544777"/>
                                        </p:tgtEl>
                                        <p:attrNameLst>
                                          <p:attrName>style.visibility</p:attrName>
                                        </p:attrNameLst>
                                      </p:cBhvr>
                                      <p:to>
                                        <p:strVal val="visible"/>
                                      </p:to>
                                    </p:set>
                                    <p:anim calcmode="lin" valueType="num">
                                      <p:cBhvr>
                                        <p:cTn id="14" dur="500" fill="hold"/>
                                        <p:tgtEl>
                                          <p:spTgt spid="544777"/>
                                        </p:tgtEl>
                                        <p:attrNameLst>
                                          <p:attrName>ppt_w</p:attrName>
                                        </p:attrNameLst>
                                      </p:cBhvr>
                                      <p:tavLst>
                                        <p:tav tm="0">
                                          <p:val>
                                            <p:strVal val="#ppt_w*0.05"/>
                                          </p:val>
                                        </p:tav>
                                        <p:tav tm="100000">
                                          <p:val>
                                            <p:strVal val="#ppt_w"/>
                                          </p:val>
                                        </p:tav>
                                      </p:tavLst>
                                    </p:anim>
                                    <p:anim calcmode="lin" valueType="num">
                                      <p:cBhvr>
                                        <p:cTn id="15" dur="500" fill="hold"/>
                                        <p:tgtEl>
                                          <p:spTgt spid="544777"/>
                                        </p:tgtEl>
                                        <p:attrNameLst>
                                          <p:attrName>ppt_h</p:attrName>
                                        </p:attrNameLst>
                                      </p:cBhvr>
                                      <p:tavLst>
                                        <p:tav tm="0">
                                          <p:val>
                                            <p:strVal val="#ppt_h"/>
                                          </p:val>
                                        </p:tav>
                                        <p:tav tm="100000">
                                          <p:val>
                                            <p:strVal val="#ppt_h"/>
                                          </p:val>
                                        </p:tav>
                                      </p:tavLst>
                                    </p:anim>
                                    <p:anim calcmode="lin" valueType="num">
                                      <p:cBhvr>
                                        <p:cTn id="16" dur="500" fill="hold"/>
                                        <p:tgtEl>
                                          <p:spTgt spid="544777"/>
                                        </p:tgtEl>
                                        <p:attrNameLst>
                                          <p:attrName>ppt_x</p:attrName>
                                        </p:attrNameLst>
                                      </p:cBhvr>
                                      <p:tavLst>
                                        <p:tav tm="0">
                                          <p:val>
                                            <p:strVal val="#ppt_x-.2"/>
                                          </p:val>
                                        </p:tav>
                                        <p:tav tm="100000">
                                          <p:val>
                                            <p:strVal val="#ppt_x"/>
                                          </p:val>
                                        </p:tav>
                                      </p:tavLst>
                                    </p:anim>
                                    <p:anim calcmode="lin" valueType="num">
                                      <p:cBhvr>
                                        <p:cTn id="17" dur="500" fill="hold"/>
                                        <p:tgtEl>
                                          <p:spTgt spid="544777"/>
                                        </p:tgtEl>
                                        <p:attrNameLst>
                                          <p:attrName>ppt_y</p:attrName>
                                        </p:attrNameLst>
                                      </p:cBhvr>
                                      <p:tavLst>
                                        <p:tav tm="0">
                                          <p:val>
                                            <p:strVal val="#ppt_y"/>
                                          </p:val>
                                        </p:tav>
                                        <p:tav tm="100000">
                                          <p:val>
                                            <p:strVal val="#ppt_y"/>
                                          </p:val>
                                        </p:tav>
                                      </p:tavLst>
                                    </p:anim>
                                    <p:animEffect transition="in" filter="fade">
                                      <p:cBhvr>
                                        <p:cTn id="18" dur="500"/>
                                        <p:tgtEl>
                                          <p:spTgt spid="544777"/>
                                        </p:tgtEl>
                                      </p:cBhvr>
                                    </p:animEffect>
                                  </p:childTnLst>
                                </p:cTn>
                              </p:par>
                              <p:par>
                                <p:cTn id="19" presetID="54" presetClass="entr" presetSubtype="0" accel="100000" fill="hold" grpId="0" nodeType="withEffect">
                                  <p:stCondLst>
                                    <p:cond delay="0"/>
                                  </p:stCondLst>
                                  <p:childTnLst>
                                    <p:set>
                                      <p:cBhvr>
                                        <p:cTn id="20" dur="1" fill="hold">
                                          <p:stCondLst>
                                            <p:cond delay="0"/>
                                          </p:stCondLst>
                                        </p:cTn>
                                        <p:tgtEl>
                                          <p:spTgt spid="544778"/>
                                        </p:tgtEl>
                                        <p:attrNameLst>
                                          <p:attrName>style.visibility</p:attrName>
                                        </p:attrNameLst>
                                      </p:cBhvr>
                                      <p:to>
                                        <p:strVal val="visible"/>
                                      </p:to>
                                    </p:set>
                                    <p:anim calcmode="lin" valueType="num">
                                      <p:cBhvr>
                                        <p:cTn id="21" dur="500" fill="hold"/>
                                        <p:tgtEl>
                                          <p:spTgt spid="544778"/>
                                        </p:tgtEl>
                                        <p:attrNameLst>
                                          <p:attrName>ppt_w</p:attrName>
                                        </p:attrNameLst>
                                      </p:cBhvr>
                                      <p:tavLst>
                                        <p:tav tm="0">
                                          <p:val>
                                            <p:strVal val="#ppt_w*0.05"/>
                                          </p:val>
                                        </p:tav>
                                        <p:tav tm="100000">
                                          <p:val>
                                            <p:strVal val="#ppt_w"/>
                                          </p:val>
                                        </p:tav>
                                      </p:tavLst>
                                    </p:anim>
                                    <p:anim calcmode="lin" valueType="num">
                                      <p:cBhvr>
                                        <p:cTn id="22" dur="500" fill="hold"/>
                                        <p:tgtEl>
                                          <p:spTgt spid="544778"/>
                                        </p:tgtEl>
                                        <p:attrNameLst>
                                          <p:attrName>ppt_h</p:attrName>
                                        </p:attrNameLst>
                                      </p:cBhvr>
                                      <p:tavLst>
                                        <p:tav tm="0">
                                          <p:val>
                                            <p:strVal val="#ppt_h"/>
                                          </p:val>
                                        </p:tav>
                                        <p:tav tm="100000">
                                          <p:val>
                                            <p:strVal val="#ppt_h"/>
                                          </p:val>
                                        </p:tav>
                                      </p:tavLst>
                                    </p:anim>
                                    <p:anim calcmode="lin" valueType="num">
                                      <p:cBhvr>
                                        <p:cTn id="23" dur="500" fill="hold"/>
                                        <p:tgtEl>
                                          <p:spTgt spid="544778"/>
                                        </p:tgtEl>
                                        <p:attrNameLst>
                                          <p:attrName>ppt_x</p:attrName>
                                        </p:attrNameLst>
                                      </p:cBhvr>
                                      <p:tavLst>
                                        <p:tav tm="0">
                                          <p:val>
                                            <p:strVal val="#ppt_x-.2"/>
                                          </p:val>
                                        </p:tav>
                                        <p:tav tm="100000">
                                          <p:val>
                                            <p:strVal val="#ppt_x"/>
                                          </p:val>
                                        </p:tav>
                                      </p:tavLst>
                                    </p:anim>
                                    <p:anim calcmode="lin" valueType="num">
                                      <p:cBhvr>
                                        <p:cTn id="24" dur="500" fill="hold"/>
                                        <p:tgtEl>
                                          <p:spTgt spid="544778"/>
                                        </p:tgtEl>
                                        <p:attrNameLst>
                                          <p:attrName>ppt_y</p:attrName>
                                        </p:attrNameLst>
                                      </p:cBhvr>
                                      <p:tavLst>
                                        <p:tav tm="0">
                                          <p:val>
                                            <p:strVal val="#ppt_y"/>
                                          </p:val>
                                        </p:tav>
                                        <p:tav tm="100000">
                                          <p:val>
                                            <p:strVal val="#ppt_y"/>
                                          </p:val>
                                        </p:tav>
                                      </p:tavLst>
                                    </p:anim>
                                    <p:animEffect transition="in" filter="fade">
                                      <p:cBhvr>
                                        <p:cTn id="25" dur="500"/>
                                        <p:tgtEl>
                                          <p:spTgt spid="544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776" grpId="0"/>
      <p:bldP spid="544778" grpId="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5794"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Second Derivative Test</a:t>
            </a:r>
          </a:p>
        </p:txBody>
      </p:sp>
      <p:sp>
        <p:nvSpPr>
          <p:cNvPr id="545795" name="Text Box 3"/>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45797" name="Text Box 5" descr="Blue tissue paper"/>
          <p:cNvSpPr txBox="1">
            <a:spLocks noChangeArrowheads="1"/>
          </p:cNvSpPr>
          <p:nvPr/>
        </p:nvSpPr>
        <p:spPr bwMode="auto">
          <a:xfrm>
            <a:off x="609600" y="1660525"/>
            <a:ext cx="8305800" cy="7016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Now we will look for intercepts.  Let</a:t>
            </a:r>
            <a:r>
              <a:rPr lang="ja-JP" altLang="en-US" sz="2000" smtClean="0">
                <a:latin typeface="Arial"/>
                <a:cs typeface="+mn-cs"/>
              </a:rPr>
              <a:t>’</a:t>
            </a:r>
            <a:r>
              <a:rPr lang="en-US" sz="2000" smtClean="0">
                <a:latin typeface="Times New Roman" charset="0"/>
                <a:cs typeface="+mn-cs"/>
              </a:rPr>
              <a:t>s first look for a </a:t>
            </a:r>
            <a:r>
              <a:rPr lang="en-US" sz="2000" i="1" smtClean="0">
                <a:latin typeface="Times New Roman" charset="0"/>
                <a:cs typeface="+mn-cs"/>
              </a:rPr>
              <a:t>y</a:t>
            </a:r>
            <a:r>
              <a:rPr lang="en-US" sz="2000" smtClean="0">
                <a:latin typeface="Times New Roman" charset="0"/>
                <a:cs typeface="+mn-cs"/>
              </a:rPr>
              <a:t>-intercept by evaluating  </a:t>
            </a:r>
            <a:r>
              <a:rPr lang="en-US" sz="2000" i="1" smtClean="0">
                <a:latin typeface="Times New Roman" charset="0"/>
                <a:cs typeface="+mn-cs"/>
              </a:rPr>
              <a:t>f</a:t>
            </a:r>
            <a:r>
              <a:rPr lang="en-US" sz="1000" smtClean="0">
                <a:latin typeface="Times New Roman" charset="0"/>
                <a:cs typeface="+mn-cs"/>
              </a:rPr>
              <a:t> </a:t>
            </a:r>
            <a:r>
              <a:rPr lang="en-US" sz="2000" smtClean="0">
                <a:latin typeface="Times New Roman" charset="0"/>
                <a:cs typeface="+mn-cs"/>
              </a:rPr>
              <a:t>(0).</a:t>
            </a:r>
          </a:p>
        </p:txBody>
      </p:sp>
      <p:sp>
        <p:nvSpPr>
          <p:cNvPr id="545798" name="Text Box 6" descr="Blue tissue paper"/>
          <p:cNvSpPr txBox="1">
            <a:spLocks noChangeArrowheads="1"/>
          </p:cNvSpPr>
          <p:nvPr/>
        </p:nvSpPr>
        <p:spPr bwMode="auto">
          <a:xfrm>
            <a:off x="152400" y="1219200"/>
            <a:ext cx="1600200" cy="366713"/>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smtClean="0">
                <a:effectLst>
                  <a:outerShdw blurRad="38100" dist="38100" dir="2700000" algn="tl">
                    <a:srgbClr val="DDDDDD"/>
                  </a:outerShdw>
                </a:effectLst>
                <a:latin typeface="Batang" charset="0"/>
                <a:cs typeface="+mn-cs"/>
              </a:rPr>
              <a:t>CONTINUED</a:t>
            </a:r>
          </a:p>
        </p:txBody>
      </p:sp>
      <p:sp>
        <p:nvSpPr>
          <p:cNvPr id="545799" name="Text Box 7" descr="Blue tissue paper"/>
          <p:cNvSpPr txBox="1">
            <a:spLocks noChangeArrowheads="1"/>
          </p:cNvSpPr>
          <p:nvPr/>
        </p:nvSpPr>
        <p:spPr bwMode="auto">
          <a:xfrm>
            <a:off x="609600" y="3048000"/>
            <a:ext cx="8305800" cy="7016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So, we have a </a:t>
            </a:r>
            <a:r>
              <a:rPr lang="en-US" sz="2000" i="1" smtClean="0">
                <a:latin typeface="Times New Roman" charset="0"/>
                <a:cs typeface="+mn-cs"/>
              </a:rPr>
              <a:t>y</a:t>
            </a:r>
            <a:r>
              <a:rPr lang="en-US" sz="2000" smtClean="0">
                <a:latin typeface="Times New Roman" charset="0"/>
                <a:cs typeface="+mn-cs"/>
              </a:rPr>
              <a:t>-intercept at (0, -5).  To find any </a:t>
            </a:r>
            <a:r>
              <a:rPr lang="en-US" sz="2000" i="1" smtClean="0">
                <a:latin typeface="Times New Roman" charset="0"/>
                <a:cs typeface="+mn-cs"/>
              </a:rPr>
              <a:t>x</a:t>
            </a:r>
            <a:r>
              <a:rPr lang="en-US" sz="2000" smtClean="0">
                <a:latin typeface="Times New Roman" charset="0"/>
                <a:cs typeface="+mn-cs"/>
              </a:rPr>
              <a:t>-intercepts, we replace  </a:t>
            </a:r>
            <a:r>
              <a:rPr lang="en-US" sz="2000" i="1" smtClean="0">
                <a:latin typeface="Times New Roman" charset="0"/>
                <a:cs typeface="+mn-cs"/>
              </a:rPr>
              <a:t>f</a:t>
            </a:r>
            <a:r>
              <a:rPr lang="en-US" sz="1000" smtClean="0">
                <a:latin typeface="Times New Roman" charset="0"/>
                <a:cs typeface="+mn-cs"/>
              </a:rPr>
              <a:t> </a:t>
            </a:r>
            <a:r>
              <a:rPr lang="en-US" sz="2000" smtClean="0">
                <a:latin typeface="Times New Roman" charset="0"/>
                <a:cs typeface="+mn-cs"/>
              </a:rPr>
              <a:t>(</a:t>
            </a:r>
            <a:r>
              <a:rPr lang="en-US" sz="2000" i="1" smtClean="0">
                <a:latin typeface="Times New Roman" charset="0"/>
                <a:cs typeface="+mn-cs"/>
              </a:rPr>
              <a:t>x</a:t>
            </a:r>
            <a:r>
              <a:rPr lang="en-US" sz="2000" smtClean="0">
                <a:latin typeface="Times New Roman" charset="0"/>
                <a:cs typeface="+mn-cs"/>
              </a:rPr>
              <a:t>) with 0.</a:t>
            </a:r>
          </a:p>
        </p:txBody>
      </p:sp>
      <p:graphicFrame>
        <p:nvGraphicFramePr>
          <p:cNvPr id="69638" name="Object 8"/>
          <p:cNvGraphicFramePr>
            <a:graphicFrameLocks noChangeAspect="1"/>
          </p:cNvGraphicFramePr>
          <p:nvPr/>
        </p:nvGraphicFramePr>
        <p:xfrm>
          <a:off x="3009900" y="2438400"/>
          <a:ext cx="3086100" cy="358775"/>
        </p:xfrm>
        <a:graphic>
          <a:graphicData uri="http://schemas.openxmlformats.org/presentationml/2006/ole">
            <mc:AlternateContent xmlns:mc="http://schemas.openxmlformats.org/markup-compatibility/2006">
              <mc:Choice xmlns:v="urn:schemas-microsoft-com:vml" Requires="v">
                <p:oleObj spid="_x0000_s69666" name="Equation" r:id="rId4" imgW="2082800" imgH="241300" progId="Equation.3">
                  <p:embed/>
                </p:oleObj>
              </mc:Choice>
              <mc:Fallback>
                <p:oleObj name="Equation" r:id="rId4" imgW="2082800" imgH="241300" progId="Equation.3">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9900" y="2438400"/>
                        <a:ext cx="3086100" cy="3587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45801" name="Object 9"/>
          <p:cNvGraphicFramePr>
            <a:graphicFrameLocks noChangeAspect="1"/>
          </p:cNvGraphicFramePr>
          <p:nvPr/>
        </p:nvGraphicFramePr>
        <p:xfrm>
          <a:off x="3579813" y="3903663"/>
          <a:ext cx="1955800" cy="303212"/>
        </p:xfrm>
        <a:graphic>
          <a:graphicData uri="http://schemas.openxmlformats.org/presentationml/2006/ole">
            <mc:AlternateContent xmlns:mc="http://schemas.openxmlformats.org/markup-compatibility/2006">
              <mc:Choice xmlns:v="urn:schemas-microsoft-com:vml" Requires="v">
                <p:oleObj spid="_x0000_s69667" name="Equation" r:id="rId6" imgW="1320227" imgH="203112" progId="Equation.3">
                  <p:embed/>
                </p:oleObj>
              </mc:Choice>
              <mc:Fallback>
                <p:oleObj name="Equation" r:id="rId6" imgW="1320227" imgH="203112" progId="Equation.3">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79813" y="3903663"/>
                        <a:ext cx="1955800" cy="3032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45802" name="Text Box 10" descr="Blue tissue paper"/>
          <p:cNvSpPr txBox="1">
            <a:spLocks noChangeArrowheads="1"/>
          </p:cNvSpPr>
          <p:nvPr/>
        </p:nvSpPr>
        <p:spPr bwMode="auto">
          <a:xfrm>
            <a:off x="609600" y="4403725"/>
            <a:ext cx="8305800" cy="16160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Since this equation does not factor, and the quadratic formula cannot help us either, we attempt to use the Rational Roots Theorem from algebra.  In doing so we find that there are no rational roots (</a:t>
            </a:r>
            <a:r>
              <a:rPr lang="en-US" sz="2000" i="1" smtClean="0">
                <a:latin typeface="Times New Roman" charset="0"/>
                <a:cs typeface="+mn-cs"/>
              </a:rPr>
              <a:t>x</a:t>
            </a:r>
            <a:r>
              <a:rPr lang="en-US" sz="2000" smtClean="0">
                <a:latin typeface="Times New Roman" charset="0"/>
                <a:cs typeface="+mn-cs"/>
              </a:rPr>
              <a:t>-intercepts).  So, if there is an </a:t>
            </a:r>
            <a:r>
              <a:rPr lang="en-US" sz="2000" i="1" smtClean="0">
                <a:latin typeface="Times New Roman" charset="0"/>
                <a:cs typeface="+mn-cs"/>
              </a:rPr>
              <a:t>x</a:t>
            </a:r>
            <a:r>
              <a:rPr lang="en-US" sz="2000" smtClean="0">
                <a:latin typeface="Times New Roman" charset="0"/>
                <a:cs typeface="+mn-cs"/>
              </a:rPr>
              <a:t>-intercept, it will be an irrational number.  Below, we show </a:t>
            </a:r>
            <a:r>
              <a:rPr lang="en-US" sz="2000" i="1" smtClean="0">
                <a:latin typeface="Times New Roman" charset="0"/>
                <a:cs typeface="+mn-cs"/>
              </a:rPr>
              <a:t>some</a:t>
            </a:r>
            <a:r>
              <a:rPr lang="en-US" sz="2000" smtClean="0">
                <a:latin typeface="Times New Roman" charset="0"/>
                <a:cs typeface="+mn-cs"/>
              </a:rPr>
              <a:t> of the work employed in estimating the </a:t>
            </a:r>
            <a:r>
              <a:rPr lang="en-US" sz="2000" i="1" smtClean="0">
                <a:latin typeface="Times New Roman" charset="0"/>
                <a:cs typeface="+mn-cs"/>
              </a:rPr>
              <a:t>x</a:t>
            </a:r>
            <a:r>
              <a:rPr lang="en-US" sz="2000" smtClean="0">
                <a:latin typeface="Times New Roman" charset="0"/>
                <a:cs typeface="+mn-cs"/>
              </a:rPr>
              <a:t>-intercept.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45799"/>
                                        </p:tgtEl>
                                        <p:attrNameLst>
                                          <p:attrName>style.visibility</p:attrName>
                                        </p:attrNameLst>
                                      </p:cBhvr>
                                      <p:to>
                                        <p:strVal val="visible"/>
                                      </p:to>
                                    </p:set>
                                    <p:anim calcmode="lin" valueType="num">
                                      <p:cBhvr>
                                        <p:cTn id="7" dur="500" fill="hold"/>
                                        <p:tgtEl>
                                          <p:spTgt spid="545799"/>
                                        </p:tgtEl>
                                        <p:attrNameLst>
                                          <p:attrName>ppt_w</p:attrName>
                                        </p:attrNameLst>
                                      </p:cBhvr>
                                      <p:tavLst>
                                        <p:tav tm="0">
                                          <p:val>
                                            <p:strVal val="#ppt_w*0.05"/>
                                          </p:val>
                                        </p:tav>
                                        <p:tav tm="100000">
                                          <p:val>
                                            <p:strVal val="#ppt_w"/>
                                          </p:val>
                                        </p:tav>
                                      </p:tavLst>
                                    </p:anim>
                                    <p:anim calcmode="lin" valueType="num">
                                      <p:cBhvr>
                                        <p:cTn id="8" dur="500" fill="hold"/>
                                        <p:tgtEl>
                                          <p:spTgt spid="545799"/>
                                        </p:tgtEl>
                                        <p:attrNameLst>
                                          <p:attrName>ppt_h</p:attrName>
                                        </p:attrNameLst>
                                      </p:cBhvr>
                                      <p:tavLst>
                                        <p:tav tm="0">
                                          <p:val>
                                            <p:strVal val="#ppt_h"/>
                                          </p:val>
                                        </p:tav>
                                        <p:tav tm="100000">
                                          <p:val>
                                            <p:strVal val="#ppt_h"/>
                                          </p:val>
                                        </p:tav>
                                      </p:tavLst>
                                    </p:anim>
                                    <p:anim calcmode="lin" valueType="num">
                                      <p:cBhvr>
                                        <p:cTn id="9" dur="500" fill="hold"/>
                                        <p:tgtEl>
                                          <p:spTgt spid="545799"/>
                                        </p:tgtEl>
                                        <p:attrNameLst>
                                          <p:attrName>ppt_x</p:attrName>
                                        </p:attrNameLst>
                                      </p:cBhvr>
                                      <p:tavLst>
                                        <p:tav tm="0">
                                          <p:val>
                                            <p:strVal val="#ppt_x-.2"/>
                                          </p:val>
                                        </p:tav>
                                        <p:tav tm="100000">
                                          <p:val>
                                            <p:strVal val="#ppt_x"/>
                                          </p:val>
                                        </p:tav>
                                      </p:tavLst>
                                    </p:anim>
                                    <p:anim calcmode="lin" valueType="num">
                                      <p:cBhvr>
                                        <p:cTn id="10" dur="500" fill="hold"/>
                                        <p:tgtEl>
                                          <p:spTgt spid="545799"/>
                                        </p:tgtEl>
                                        <p:attrNameLst>
                                          <p:attrName>ppt_y</p:attrName>
                                        </p:attrNameLst>
                                      </p:cBhvr>
                                      <p:tavLst>
                                        <p:tav tm="0">
                                          <p:val>
                                            <p:strVal val="#ppt_y"/>
                                          </p:val>
                                        </p:tav>
                                        <p:tav tm="100000">
                                          <p:val>
                                            <p:strVal val="#ppt_y"/>
                                          </p:val>
                                        </p:tav>
                                      </p:tavLst>
                                    </p:anim>
                                    <p:animEffect transition="in" filter="fade">
                                      <p:cBhvr>
                                        <p:cTn id="11" dur="500"/>
                                        <p:tgtEl>
                                          <p:spTgt spid="545799"/>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545801"/>
                                        </p:tgtEl>
                                        <p:attrNameLst>
                                          <p:attrName>style.visibility</p:attrName>
                                        </p:attrNameLst>
                                      </p:cBhvr>
                                      <p:to>
                                        <p:strVal val="visible"/>
                                      </p:to>
                                    </p:set>
                                    <p:anim calcmode="lin" valueType="num">
                                      <p:cBhvr>
                                        <p:cTn id="14" dur="500" fill="hold"/>
                                        <p:tgtEl>
                                          <p:spTgt spid="545801"/>
                                        </p:tgtEl>
                                        <p:attrNameLst>
                                          <p:attrName>ppt_w</p:attrName>
                                        </p:attrNameLst>
                                      </p:cBhvr>
                                      <p:tavLst>
                                        <p:tav tm="0">
                                          <p:val>
                                            <p:strVal val="#ppt_w*0.05"/>
                                          </p:val>
                                        </p:tav>
                                        <p:tav tm="100000">
                                          <p:val>
                                            <p:strVal val="#ppt_w"/>
                                          </p:val>
                                        </p:tav>
                                      </p:tavLst>
                                    </p:anim>
                                    <p:anim calcmode="lin" valueType="num">
                                      <p:cBhvr>
                                        <p:cTn id="15" dur="500" fill="hold"/>
                                        <p:tgtEl>
                                          <p:spTgt spid="545801"/>
                                        </p:tgtEl>
                                        <p:attrNameLst>
                                          <p:attrName>ppt_h</p:attrName>
                                        </p:attrNameLst>
                                      </p:cBhvr>
                                      <p:tavLst>
                                        <p:tav tm="0">
                                          <p:val>
                                            <p:strVal val="#ppt_h"/>
                                          </p:val>
                                        </p:tav>
                                        <p:tav tm="100000">
                                          <p:val>
                                            <p:strVal val="#ppt_h"/>
                                          </p:val>
                                        </p:tav>
                                      </p:tavLst>
                                    </p:anim>
                                    <p:anim calcmode="lin" valueType="num">
                                      <p:cBhvr>
                                        <p:cTn id="16" dur="500" fill="hold"/>
                                        <p:tgtEl>
                                          <p:spTgt spid="545801"/>
                                        </p:tgtEl>
                                        <p:attrNameLst>
                                          <p:attrName>ppt_x</p:attrName>
                                        </p:attrNameLst>
                                      </p:cBhvr>
                                      <p:tavLst>
                                        <p:tav tm="0">
                                          <p:val>
                                            <p:strVal val="#ppt_x-.2"/>
                                          </p:val>
                                        </p:tav>
                                        <p:tav tm="100000">
                                          <p:val>
                                            <p:strVal val="#ppt_x"/>
                                          </p:val>
                                        </p:tav>
                                      </p:tavLst>
                                    </p:anim>
                                    <p:anim calcmode="lin" valueType="num">
                                      <p:cBhvr>
                                        <p:cTn id="17" dur="500" fill="hold"/>
                                        <p:tgtEl>
                                          <p:spTgt spid="545801"/>
                                        </p:tgtEl>
                                        <p:attrNameLst>
                                          <p:attrName>ppt_y</p:attrName>
                                        </p:attrNameLst>
                                      </p:cBhvr>
                                      <p:tavLst>
                                        <p:tav tm="0">
                                          <p:val>
                                            <p:strVal val="#ppt_y"/>
                                          </p:val>
                                        </p:tav>
                                        <p:tav tm="100000">
                                          <p:val>
                                            <p:strVal val="#ppt_y"/>
                                          </p:val>
                                        </p:tav>
                                      </p:tavLst>
                                    </p:anim>
                                    <p:animEffect transition="in" filter="fade">
                                      <p:cBhvr>
                                        <p:cTn id="18" dur="500"/>
                                        <p:tgtEl>
                                          <p:spTgt spid="54580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4" presetClass="entr" presetSubtype="0" accel="100000" fill="hold" grpId="0" nodeType="clickEffect">
                                  <p:stCondLst>
                                    <p:cond delay="0"/>
                                  </p:stCondLst>
                                  <p:childTnLst>
                                    <p:set>
                                      <p:cBhvr>
                                        <p:cTn id="22" dur="1" fill="hold">
                                          <p:stCondLst>
                                            <p:cond delay="0"/>
                                          </p:stCondLst>
                                        </p:cTn>
                                        <p:tgtEl>
                                          <p:spTgt spid="545802"/>
                                        </p:tgtEl>
                                        <p:attrNameLst>
                                          <p:attrName>style.visibility</p:attrName>
                                        </p:attrNameLst>
                                      </p:cBhvr>
                                      <p:to>
                                        <p:strVal val="visible"/>
                                      </p:to>
                                    </p:set>
                                    <p:anim calcmode="lin" valueType="num">
                                      <p:cBhvr>
                                        <p:cTn id="23" dur="500" fill="hold"/>
                                        <p:tgtEl>
                                          <p:spTgt spid="545802"/>
                                        </p:tgtEl>
                                        <p:attrNameLst>
                                          <p:attrName>ppt_w</p:attrName>
                                        </p:attrNameLst>
                                      </p:cBhvr>
                                      <p:tavLst>
                                        <p:tav tm="0">
                                          <p:val>
                                            <p:strVal val="#ppt_w*0.05"/>
                                          </p:val>
                                        </p:tav>
                                        <p:tav tm="100000">
                                          <p:val>
                                            <p:strVal val="#ppt_w"/>
                                          </p:val>
                                        </p:tav>
                                      </p:tavLst>
                                    </p:anim>
                                    <p:anim calcmode="lin" valueType="num">
                                      <p:cBhvr>
                                        <p:cTn id="24" dur="500" fill="hold"/>
                                        <p:tgtEl>
                                          <p:spTgt spid="545802"/>
                                        </p:tgtEl>
                                        <p:attrNameLst>
                                          <p:attrName>ppt_h</p:attrName>
                                        </p:attrNameLst>
                                      </p:cBhvr>
                                      <p:tavLst>
                                        <p:tav tm="0">
                                          <p:val>
                                            <p:strVal val="#ppt_h"/>
                                          </p:val>
                                        </p:tav>
                                        <p:tav tm="100000">
                                          <p:val>
                                            <p:strVal val="#ppt_h"/>
                                          </p:val>
                                        </p:tav>
                                      </p:tavLst>
                                    </p:anim>
                                    <p:anim calcmode="lin" valueType="num">
                                      <p:cBhvr>
                                        <p:cTn id="25" dur="500" fill="hold"/>
                                        <p:tgtEl>
                                          <p:spTgt spid="545802"/>
                                        </p:tgtEl>
                                        <p:attrNameLst>
                                          <p:attrName>ppt_x</p:attrName>
                                        </p:attrNameLst>
                                      </p:cBhvr>
                                      <p:tavLst>
                                        <p:tav tm="0">
                                          <p:val>
                                            <p:strVal val="#ppt_x-.2"/>
                                          </p:val>
                                        </p:tav>
                                        <p:tav tm="100000">
                                          <p:val>
                                            <p:strVal val="#ppt_x"/>
                                          </p:val>
                                        </p:tav>
                                      </p:tavLst>
                                    </p:anim>
                                    <p:anim calcmode="lin" valueType="num">
                                      <p:cBhvr>
                                        <p:cTn id="26" dur="500" fill="hold"/>
                                        <p:tgtEl>
                                          <p:spTgt spid="545802"/>
                                        </p:tgtEl>
                                        <p:attrNameLst>
                                          <p:attrName>ppt_y</p:attrName>
                                        </p:attrNameLst>
                                      </p:cBhvr>
                                      <p:tavLst>
                                        <p:tav tm="0">
                                          <p:val>
                                            <p:strVal val="#ppt_y"/>
                                          </p:val>
                                        </p:tav>
                                        <p:tav tm="100000">
                                          <p:val>
                                            <p:strVal val="#ppt_y"/>
                                          </p:val>
                                        </p:tav>
                                      </p:tavLst>
                                    </p:anim>
                                    <p:animEffect transition="in" filter="fade">
                                      <p:cBhvr>
                                        <p:cTn id="27" dur="500"/>
                                        <p:tgtEl>
                                          <p:spTgt spid="545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5799" grpId="0"/>
      <p:bldP spid="545802" grpId="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6818"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Second Derivative Test</a:t>
            </a:r>
          </a:p>
        </p:txBody>
      </p:sp>
      <p:sp>
        <p:nvSpPr>
          <p:cNvPr id="546819" name="Text Box 3"/>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46821" name="Text Box 5" descr="Blue tissue paper"/>
          <p:cNvSpPr txBox="1">
            <a:spLocks noChangeArrowheads="1"/>
          </p:cNvSpPr>
          <p:nvPr/>
        </p:nvSpPr>
        <p:spPr bwMode="auto">
          <a:xfrm>
            <a:off x="152400" y="1219200"/>
            <a:ext cx="1600200" cy="366713"/>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smtClean="0">
                <a:effectLst>
                  <a:outerShdw blurRad="38100" dist="38100" dir="2700000" algn="tl">
                    <a:srgbClr val="DDDDDD"/>
                  </a:outerShdw>
                </a:effectLst>
                <a:latin typeface="Batang" charset="0"/>
                <a:cs typeface="+mn-cs"/>
              </a:rPr>
              <a:t>CONTINUED</a:t>
            </a:r>
          </a:p>
        </p:txBody>
      </p:sp>
      <p:graphicFrame>
        <p:nvGraphicFramePr>
          <p:cNvPr id="546822" name="Group 6"/>
          <p:cNvGraphicFramePr>
            <a:graphicFrameLocks noGrp="1"/>
          </p:cNvGraphicFramePr>
          <p:nvPr>
            <p:ph sz="half" idx="1"/>
          </p:nvPr>
        </p:nvGraphicFramePr>
        <p:xfrm>
          <a:off x="3124200" y="1752600"/>
          <a:ext cx="2819400" cy="1981200"/>
        </p:xfrm>
        <a:graphic>
          <a:graphicData uri="http://schemas.openxmlformats.org/drawingml/2006/table">
            <a:tbl>
              <a:tblPr/>
              <a:tblGrid>
                <a:gridCol w="2819400"/>
              </a:tblGrid>
              <a:tr h="298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a:ln>
                            <a:noFill/>
                          </a:ln>
                          <a:solidFill>
                            <a:schemeClr val="tx1"/>
                          </a:solidFill>
                          <a:effectLst/>
                          <a:latin typeface="Times New Roman" charset="0"/>
                          <a:ea typeface="ＭＳ Ｐゴシック" charset="0"/>
                        </a:rPr>
                        <a:t> x                              f</a:t>
                      </a:r>
                      <a:r>
                        <a:rPr kumimoji="0" lang="en-US" sz="1000" b="1" i="0" u="none" strike="noStrike" cap="none" normalizeH="0" baseline="0">
                          <a:ln>
                            <a:noFill/>
                          </a:ln>
                          <a:solidFill>
                            <a:schemeClr val="tx1"/>
                          </a:solidFill>
                          <a:effectLst/>
                          <a:latin typeface="Times New Roman" charset="0"/>
                          <a:ea typeface="ＭＳ Ｐゴシック" charset="0"/>
                        </a:rPr>
                        <a:t> </a:t>
                      </a:r>
                      <a:r>
                        <a:rPr kumimoji="0" lang="en-US" sz="2000" b="1" i="0" u="none" strike="noStrike" cap="none" normalizeH="0" baseline="0">
                          <a:ln>
                            <a:noFill/>
                          </a:ln>
                          <a:solidFill>
                            <a:schemeClr val="tx1"/>
                          </a:solidFill>
                          <a:effectLst/>
                          <a:latin typeface="Times New Roman" charset="0"/>
                          <a:ea typeface="ＭＳ Ｐゴシック" charset="0"/>
                        </a:rPr>
                        <a:t>(</a:t>
                      </a:r>
                      <a:r>
                        <a:rPr kumimoji="0" lang="en-US" sz="2000" b="1" i="1" u="none" strike="noStrike" cap="none" normalizeH="0" baseline="0">
                          <a:ln>
                            <a:noFill/>
                          </a:ln>
                          <a:solidFill>
                            <a:schemeClr val="tx1"/>
                          </a:solidFill>
                          <a:effectLst/>
                          <a:latin typeface="Times New Roman" charset="0"/>
                          <a:ea typeface="ＭＳ Ｐゴシック" charset="0"/>
                        </a:rPr>
                        <a:t>x</a:t>
                      </a:r>
                      <a:r>
                        <a:rPr kumimoji="0" lang="en-US" sz="2000" b="1" i="0" u="none" strike="noStrike" cap="none" normalizeH="0" baseline="0">
                          <a:ln>
                            <a:noFill/>
                          </a:ln>
                          <a:solidFill>
                            <a:schemeClr val="tx1"/>
                          </a:solidFill>
                          <a:effectLst/>
                          <a:latin typeface="Times New Roman" charset="0"/>
                          <a:ea typeface="ＭＳ Ｐゴシック" charset="0"/>
                        </a:rPr>
                        <a:t>)</a:t>
                      </a:r>
                      <a:endParaRPr kumimoji="0" lang="en-US" sz="2000" b="1" i="0" u="none" strike="noStrike" cap="none" normalizeH="0" baseline="0">
                        <a:ln>
                          <a:noFill/>
                        </a:ln>
                        <a:solidFill>
                          <a:srgbClr val="9933FF"/>
                        </a:solidFill>
                        <a:effectLst/>
                        <a:latin typeface="Times New Roman" charset="0"/>
                        <a:ea typeface="ＭＳ Ｐゴシック"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rPr>
                        <a:t>0.54                         -0.11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rPr>
                        <a:t>0.55                         -0.05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rPr>
                        <a:t>0.56                         0.01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rPr>
                        <a:t>0.57                         0.08</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46836" name="Text Box 20" descr="Blue tissue paper"/>
          <p:cNvSpPr txBox="1">
            <a:spLocks noChangeArrowheads="1"/>
          </p:cNvSpPr>
          <p:nvPr/>
        </p:nvSpPr>
        <p:spPr bwMode="auto">
          <a:xfrm>
            <a:off x="609600" y="3946525"/>
            <a:ext cx="8305800" cy="1920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Notice that the </a:t>
            </a:r>
            <a:r>
              <a:rPr lang="en-US" sz="2000" i="1" smtClean="0">
                <a:latin typeface="Times New Roman" charset="0"/>
                <a:cs typeface="+mn-cs"/>
              </a:rPr>
              <a:t>y</a:t>
            </a:r>
            <a:r>
              <a:rPr lang="en-US" sz="2000" smtClean="0">
                <a:latin typeface="Times New Roman" charset="0"/>
                <a:cs typeface="+mn-cs"/>
              </a:rPr>
              <a:t>-values corresponding to </a:t>
            </a:r>
            <a:r>
              <a:rPr lang="en-US" sz="2000" i="1" smtClean="0">
                <a:latin typeface="Times New Roman" charset="0"/>
                <a:cs typeface="+mn-cs"/>
              </a:rPr>
              <a:t>x</a:t>
            </a:r>
            <a:r>
              <a:rPr lang="en-US" sz="2000" smtClean="0">
                <a:latin typeface="Times New Roman" charset="0"/>
                <a:cs typeface="+mn-cs"/>
              </a:rPr>
              <a:t> = 0.54 and </a:t>
            </a:r>
            <a:r>
              <a:rPr lang="en-US" sz="2000" i="1" smtClean="0">
                <a:latin typeface="Times New Roman" charset="0"/>
                <a:cs typeface="+mn-cs"/>
              </a:rPr>
              <a:t>x</a:t>
            </a:r>
            <a:r>
              <a:rPr lang="en-US" sz="2000" smtClean="0">
                <a:latin typeface="Times New Roman" charset="0"/>
                <a:cs typeface="+mn-cs"/>
              </a:rPr>
              <a:t> = 0.55 are below the </a:t>
            </a:r>
            <a:r>
              <a:rPr lang="en-US" sz="2000" i="1" smtClean="0">
                <a:latin typeface="Times New Roman" charset="0"/>
                <a:cs typeface="+mn-cs"/>
              </a:rPr>
              <a:t>x</a:t>
            </a:r>
            <a:r>
              <a:rPr lang="en-US" sz="2000" smtClean="0">
                <a:latin typeface="Times New Roman" charset="0"/>
                <a:cs typeface="+mn-cs"/>
              </a:rPr>
              <a:t>-axis and the </a:t>
            </a:r>
            <a:r>
              <a:rPr lang="en-US" sz="2000" i="1" smtClean="0">
                <a:latin typeface="Times New Roman" charset="0"/>
                <a:cs typeface="+mn-cs"/>
              </a:rPr>
              <a:t>y</a:t>
            </a:r>
            <a:r>
              <a:rPr lang="en-US" sz="2000" smtClean="0">
                <a:latin typeface="Times New Roman" charset="0"/>
                <a:cs typeface="+mn-cs"/>
              </a:rPr>
              <a:t>-values corresponding to </a:t>
            </a:r>
            <a:r>
              <a:rPr lang="en-US" sz="2000" i="1" smtClean="0">
                <a:latin typeface="Times New Roman" charset="0"/>
                <a:cs typeface="+mn-cs"/>
              </a:rPr>
              <a:t>x</a:t>
            </a:r>
            <a:r>
              <a:rPr lang="en-US" sz="2000" smtClean="0">
                <a:latin typeface="Times New Roman" charset="0"/>
                <a:cs typeface="+mn-cs"/>
              </a:rPr>
              <a:t> = 0.56 and </a:t>
            </a:r>
            <a:r>
              <a:rPr lang="en-US" sz="2000" i="1" smtClean="0">
                <a:latin typeface="Times New Roman" charset="0"/>
                <a:cs typeface="+mn-cs"/>
              </a:rPr>
              <a:t>x</a:t>
            </a:r>
            <a:r>
              <a:rPr lang="en-US" sz="2000" smtClean="0">
                <a:latin typeface="Times New Roman" charset="0"/>
                <a:cs typeface="+mn-cs"/>
              </a:rPr>
              <a:t> = 0.57 are above the </a:t>
            </a:r>
            <a:r>
              <a:rPr lang="en-US" sz="2000" i="1" smtClean="0">
                <a:latin typeface="Times New Roman" charset="0"/>
                <a:cs typeface="+mn-cs"/>
              </a:rPr>
              <a:t>x</a:t>
            </a:r>
            <a:r>
              <a:rPr lang="en-US" sz="2000" smtClean="0">
                <a:latin typeface="Times New Roman" charset="0"/>
                <a:cs typeface="+mn-cs"/>
              </a:rPr>
              <a:t>-axis.  Therefore, in between </a:t>
            </a:r>
            <a:r>
              <a:rPr lang="en-US" sz="2000" i="1" smtClean="0">
                <a:latin typeface="Times New Roman" charset="0"/>
                <a:cs typeface="+mn-cs"/>
              </a:rPr>
              <a:t>x</a:t>
            </a:r>
            <a:r>
              <a:rPr lang="en-US" sz="2000" smtClean="0">
                <a:latin typeface="Times New Roman" charset="0"/>
                <a:cs typeface="+mn-cs"/>
              </a:rPr>
              <a:t> = 0.55 and </a:t>
            </a:r>
            <a:r>
              <a:rPr lang="en-US" sz="2000" i="1" smtClean="0">
                <a:latin typeface="Times New Roman" charset="0"/>
                <a:cs typeface="+mn-cs"/>
              </a:rPr>
              <a:t>x</a:t>
            </a:r>
            <a:r>
              <a:rPr lang="en-US" sz="2000" smtClean="0">
                <a:latin typeface="Times New Roman" charset="0"/>
                <a:cs typeface="+mn-cs"/>
              </a:rPr>
              <a:t> = 0.56, there must be an </a:t>
            </a:r>
            <a:r>
              <a:rPr lang="en-US" sz="2000" i="1" smtClean="0">
                <a:latin typeface="Times New Roman" charset="0"/>
                <a:cs typeface="+mn-cs"/>
              </a:rPr>
              <a:t>x</a:t>
            </a:r>
            <a:r>
              <a:rPr lang="en-US" sz="2000" smtClean="0">
                <a:latin typeface="Times New Roman" charset="0"/>
                <a:cs typeface="+mn-cs"/>
              </a:rPr>
              <a:t>-intercept.  For the sake of brevity, we</a:t>
            </a:r>
            <a:r>
              <a:rPr lang="ja-JP" altLang="en-US" sz="2000" smtClean="0">
                <a:latin typeface="Arial"/>
                <a:cs typeface="+mn-cs"/>
              </a:rPr>
              <a:t>’</a:t>
            </a:r>
            <a:r>
              <a:rPr lang="en-US" sz="2000" smtClean="0">
                <a:latin typeface="Times New Roman" charset="0"/>
                <a:cs typeface="+mn-cs"/>
              </a:rPr>
              <a:t>ll just take </a:t>
            </a:r>
            <a:r>
              <a:rPr lang="en-US" sz="2000" i="1" smtClean="0">
                <a:latin typeface="Times New Roman" charset="0"/>
                <a:cs typeface="+mn-cs"/>
              </a:rPr>
              <a:t>x</a:t>
            </a:r>
            <a:r>
              <a:rPr lang="en-US" sz="2000" smtClean="0">
                <a:latin typeface="Times New Roman" charset="0"/>
                <a:cs typeface="+mn-cs"/>
              </a:rPr>
              <a:t> = 0.56 for our </a:t>
            </a:r>
            <a:r>
              <a:rPr lang="en-US" sz="2000" i="1" smtClean="0">
                <a:latin typeface="Times New Roman" charset="0"/>
                <a:cs typeface="+mn-cs"/>
              </a:rPr>
              <a:t>x</a:t>
            </a:r>
            <a:r>
              <a:rPr lang="en-US" sz="2000" smtClean="0">
                <a:latin typeface="Times New Roman" charset="0"/>
                <a:cs typeface="+mn-cs"/>
              </a:rPr>
              <a:t>-intercept since, out of the four </a:t>
            </a:r>
            <a:r>
              <a:rPr lang="en-US" sz="2000" i="1" smtClean="0">
                <a:latin typeface="Times New Roman" charset="0"/>
                <a:cs typeface="+mn-cs"/>
              </a:rPr>
              <a:t>x</a:t>
            </a:r>
            <a:r>
              <a:rPr lang="en-US" sz="2000" smtClean="0">
                <a:latin typeface="Times New Roman" charset="0"/>
                <a:cs typeface="+mn-cs"/>
              </a:rPr>
              <a:t>-values above, it has the </a:t>
            </a:r>
            <a:r>
              <a:rPr lang="en-US" sz="2000" i="1" smtClean="0">
                <a:latin typeface="Times New Roman" charset="0"/>
                <a:cs typeface="+mn-cs"/>
              </a:rPr>
              <a:t>y</a:t>
            </a:r>
            <a:r>
              <a:rPr lang="en-US" sz="2000" smtClean="0">
                <a:latin typeface="Times New Roman" charset="0"/>
                <a:cs typeface="+mn-cs"/>
              </a:rPr>
              <a:t>-value closest to zero.  Therefore, the point of our </a:t>
            </a:r>
            <a:r>
              <a:rPr lang="en-US" sz="2000" i="1" smtClean="0">
                <a:latin typeface="Times New Roman" charset="0"/>
                <a:cs typeface="+mn-cs"/>
              </a:rPr>
              <a:t>x</a:t>
            </a:r>
            <a:r>
              <a:rPr lang="en-US" sz="2000" smtClean="0">
                <a:latin typeface="Times New Roman" charset="0"/>
                <a:cs typeface="+mn-cs"/>
              </a:rPr>
              <a:t>-intercept is (0.56, 0).</a:t>
            </a:r>
          </a:p>
        </p:txBody>
      </p:sp>
      <p:sp>
        <p:nvSpPr>
          <p:cNvPr id="546837" name="Text Box 21" descr="Blue tissue paper"/>
          <p:cNvSpPr txBox="1">
            <a:spLocks noChangeArrowheads="1"/>
          </p:cNvSpPr>
          <p:nvPr/>
        </p:nvSpPr>
        <p:spPr bwMode="auto">
          <a:xfrm>
            <a:off x="609600" y="5943600"/>
            <a:ext cx="46482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Now we will sketch a graph of the function.</a:t>
            </a:r>
          </a:p>
        </p:txBody>
      </p:sp>
      <p:sp>
        <p:nvSpPr>
          <p:cNvPr id="546838" name="Line 22"/>
          <p:cNvSpPr>
            <a:spLocks noChangeShapeType="1"/>
          </p:cNvSpPr>
          <p:nvPr/>
        </p:nvSpPr>
        <p:spPr bwMode="auto">
          <a:xfrm>
            <a:off x="4495800" y="1752600"/>
            <a:ext cx="0" cy="19812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46836"/>
                                        </p:tgtEl>
                                        <p:attrNameLst>
                                          <p:attrName>style.visibility</p:attrName>
                                        </p:attrNameLst>
                                      </p:cBhvr>
                                      <p:to>
                                        <p:strVal val="visible"/>
                                      </p:to>
                                    </p:set>
                                    <p:anim calcmode="lin" valueType="num">
                                      <p:cBhvr>
                                        <p:cTn id="7" dur="500" fill="hold"/>
                                        <p:tgtEl>
                                          <p:spTgt spid="546836"/>
                                        </p:tgtEl>
                                        <p:attrNameLst>
                                          <p:attrName>ppt_w</p:attrName>
                                        </p:attrNameLst>
                                      </p:cBhvr>
                                      <p:tavLst>
                                        <p:tav tm="0">
                                          <p:val>
                                            <p:strVal val="#ppt_w*0.05"/>
                                          </p:val>
                                        </p:tav>
                                        <p:tav tm="100000">
                                          <p:val>
                                            <p:strVal val="#ppt_w"/>
                                          </p:val>
                                        </p:tav>
                                      </p:tavLst>
                                    </p:anim>
                                    <p:anim calcmode="lin" valueType="num">
                                      <p:cBhvr>
                                        <p:cTn id="8" dur="500" fill="hold"/>
                                        <p:tgtEl>
                                          <p:spTgt spid="546836"/>
                                        </p:tgtEl>
                                        <p:attrNameLst>
                                          <p:attrName>ppt_h</p:attrName>
                                        </p:attrNameLst>
                                      </p:cBhvr>
                                      <p:tavLst>
                                        <p:tav tm="0">
                                          <p:val>
                                            <p:strVal val="#ppt_h"/>
                                          </p:val>
                                        </p:tav>
                                        <p:tav tm="100000">
                                          <p:val>
                                            <p:strVal val="#ppt_h"/>
                                          </p:val>
                                        </p:tav>
                                      </p:tavLst>
                                    </p:anim>
                                    <p:anim calcmode="lin" valueType="num">
                                      <p:cBhvr>
                                        <p:cTn id="9" dur="500" fill="hold"/>
                                        <p:tgtEl>
                                          <p:spTgt spid="546836"/>
                                        </p:tgtEl>
                                        <p:attrNameLst>
                                          <p:attrName>ppt_x</p:attrName>
                                        </p:attrNameLst>
                                      </p:cBhvr>
                                      <p:tavLst>
                                        <p:tav tm="0">
                                          <p:val>
                                            <p:strVal val="#ppt_x-.2"/>
                                          </p:val>
                                        </p:tav>
                                        <p:tav tm="100000">
                                          <p:val>
                                            <p:strVal val="#ppt_x"/>
                                          </p:val>
                                        </p:tav>
                                      </p:tavLst>
                                    </p:anim>
                                    <p:anim calcmode="lin" valueType="num">
                                      <p:cBhvr>
                                        <p:cTn id="10" dur="500" fill="hold"/>
                                        <p:tgtEl>
                                          <p:spTgt spid="546836"/>
                                        </p:tgtEl>
                                        <p:attrNameLst>
                                          <p:attrName>ppt_y</p:attrName>
                                        </p:attrNameLst>
                                      </p:cBhvr>
                                      <p:tavLst>
                                        <p:tav tm="0">
                                          <p:val>
                                            <p:strVal val="#ppt_y"/>
                                          </p:val>
                                        </p:tav>
                                        <p:tav tm="100000">
                                          <p:val>
                                            <p:strVal val="#ppt_y"/>
                                          </p:val>
                                        </p:tav>
                                      </p:tavLst>
                                    </p:anim>
                                    <p:animEffect transition="in" filter="fade">
                                      <p:cBhvr>
                                        <p:cTn id="11" dur="500"/>
                                        <p:tgtEl>
                                          <p:spTgt spid="546836"/>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546837"/>
                                        </p:tgtEl>
                                        <p:attrNameLst>
                                          <p:attrName>style.visibility</p:attrName>
                                        </p:attrNameLst>
                                      </p:cBhvr>
                                      <p:to>
                                        <p:strVal val="visible"/>
                                      </p:to>
                                    </p:set>
                                    <p:anim calcmode="lin" valueType="num">
                                      <p:cBhvr>
                                        <p:cTn id="14" dur="500" fill="hold"/>
                                        <p:tgtEl>
                                          <p:spTgt spid="546837"/>
                                        </p:tgtEl>
                                        <p:attrNameLst>
                                          <p:attrName>ppt_w</p:attrName>
                                        </p:attrNameLst>
                                      </p:cBhvr>
                                      <p:tavLst>
                                        <p:tav tm="0">
                                          <p:val>
                                            <p:strVal val="#ppt_w*0.05"/>
                                          </p:val>
                                        </p:tav>
                                        <p:tav tm="100000">
                                          <p:val>
                                            <p:strVal val="#ppt_w"/>
                                          </p:val>
                                        </p:tav>
                                      </p:tavLst>
                                    </p:anim>
                                    <p:anim calcmode="lin" valueType="num">
                                      <p:cBhvr>
                                        <p:cTn id="15" dur="500" fill="hold"/>
                                        <p:tgtEl>
                                          <p:spTgt spid="546837"/>
                                        </p:tgtEl>
                                        <p:attrNameLst>
                                          <p:attrName>ppt_h</p:attrName>
                                        </p:attrNameLst>
                                      </p:cBhvr>
                                      <p:tavLst>
                                        <p:tav tm="0">
                                          <p:val>
                                            <p:strVal val="#ppt_h"/>
                                          </p:val>
                                        </p:tav>
                                        <p:tav tm="100000">
                                          <p:val>
                                            <p:strVal val="#ppt_h"/>
                                          </p:val>
                                        </p:tav>
                                      </p:tavLst>
                                    </p:anim>
                                    <p:anim calcmode="lin" valueType="num">
                                      <p:cBhvr>
                                        <p:cTn id="16" dur="500" fill="hold"/>
                                        <p:tgtEl>
                                          <p:spTgt spid="546837"/>
                                        </p:tgtEl>
                                        <p:attrNameLst>
                                          <p:attrName>ppt_x</p:attrName>
                                        </p:attrNameLst>
                                      </p:cBhvr>
                                      <p:tavLst>
                                        <p:tav tm="0">
                                          <p:val>
                                            <p:strVal val="#ppt_x-.2"/>
                                          </p:val>
                                        </p:tav>
                                        <p:tav tm="100000">
                                          <p:val>
                                            <p:strVal val="#ppt_x"/>
                                          </p:val>
                                        </p:tav>
                                      </p:tavLst>
                                    </p:anim>
                                    <p:anim calcmode="lin" valueType="num">
                                      <p:cBhvr>
                                        <p:cTn id="17" dur="500" fill="hold"/>
                                        <p:tgtEl>
                                          <p:spTgt spid="546837"/>
                                        </p:tgtEl>
                                        <p:attrNameLst>
                                          <p:attrName>ppt_y</p:attrName>
                                        </p:attrNameLst>
                                      </p:cBhvr>
                                      <p:tavLst>
                                        <p:tav tm="0">
                                          <p:val>
                                            <p:strVal val="#ppt_y"/>
                                          </p:val>
                                        </p:tav>
                                        <p:tav tm="100000">
                                          <p:val>
                                            <p:strVal val="#ppt_y"/>
                                          </p:val>
                                        </p:tav>
                                      </p:tavLst>
                                    </p:anim>
                                    <p:animEffect transition="in" filter="fade">
                                      <p:cBhvr>
                                        <p:cTn id="18" dur="500"/>
                                        <p:tgtEl>
                                          <p:spTgt spid="5468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36" grpId="0"/>
      <p:bldP spid="546837" grpId="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Second Derivative Test</a:t>
            </a:r>
          </a:p>
        </p:txBody>
      </p:sp>
      <p:sp>
        <p:nvSpPr>
          <p:cNvPr id="547843" name="Text Box 3"/>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47845" name="Text Box 5" descr="Blue tissue paper"/>
          <p:cNvSpPr txBox="1">
            <a:spLocks noChangeArrowheads="1"/>
          </p:cNvSpPr>
          <p:nvPr/>
        </p:nvSpPr>
        <p:spPr bwMode="auto">
          <a:xfrm>
            <a:off x="152400" y="1219200"/>
            <a:ext cx="1600200" cy="366713"/>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smtClean="0">
                <a:effectLst>
                  <a:outerShdw blurRad="38100" dist="38100" dir="2700000" algn="tl">
                    <a:srgbClr val="DDDDDD"/>
                  </a:outerShdw>
                </a:effectLst>
                <a:latin typeface="Batang" charset="0"/>
                <a:cs typeface="+mn-cs"/>
              </a:rPr>
              <a:t>CONTINUED</a:t>
            </a:r>
          </a:p>
        </p:txBody>
      </p:sp>
      <p:graphicFrame>
        <p:nvGraphicFramePr>
          <p:cNvPr id="71684" name="Object 6" descr="Blue tissue paper"/>
          <p:cNvGraphicFramePr>
            <a:graphicFrameLocks noChangeAspect="1"/>
          </p:cNvGraphicFramePr>
          <p:nvPr/>
        </p:nvGraphicFramePr>
        <p:xfrm>
          <a:off x="2043113" y="2109788"/>
          <a:ext cx="5119687" cy="3663950"/>
        </p:xfrm>
        <a:graphic>
          <a:graphicData uri="http://schemas.openxmlformats.org/presentationml/2006/ole">
            <mc:AlternateContent xmlns:mc="http://schemas.openxmlformats.org/markup-compatibility/2006">
              <mc:Choice xmlns:v="urn:schemas-microsoft-com:vml" Requires="v">
                <p:oleObj spid="_x0000_s71705" name="Chart" r:id="rId4" imgW="3695700" imgH="2654300" progId="Excel.Chart.8">
                  <p:embed/>
                </p:oleObj>
              </mc:Choice>
              <mc:Fallback>
                <p:oleObj name="Chart" r:id="rId4" imgW="3695700" imgH="2654300" progId="Excel.Chart.8">
                  <p:embed/>
                  <p:pic>
                    <p:nvPicPr>
                      <p:cNvPr id="0" name="Object 6" descr="Blue tissue pap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3113" y="2109788"/>
                        <a:ext cx="5119687" cy="3663950"/>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547847" name="Oval 7"/>
          <p:cNvSpPr>
            <a:spLocks noChangeArrowheads="1"/>
          </p:cNvSpPr>
          <p:nvPr/>
        </p:nvSpPr>
        <p:spPr bwMode="auto">
          <a:xfrm>
            <a:off x="4800600" y="3673475"/>
            <a:ext cx="76200" cy="76200"/>
          </a:xfrm>
          <a:prstGeom prst="ellipse">
            <a:avLst/>
          </a:prstGeom>
          <a:solidFill>
            <a:srgbClr val="0000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547848" name="Oval 8"/>
          <p:cNvSpPr>
            <a:spLocks noChangeArrowheads="1"/>
          </p:cNvSpPr>
          <p:nvPr/>
        </p:nvSpPr>
        <p:spPr bwMode="auto">
          <a:xfrm>
            <a:off x="4084638" y="3902075"/>
            <a:ext cx="76200" cy="76200"/>
          </a:xfrm>
          <a:prstGeom prst="ellipse">
            <a:avLst/>
          </a:prstGeom>
          <a:solidFill>
            <a:srgbClr val="0000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547849" name="Oval 9"/>
          <p:cNvSpPr>
            <a:spLocks noChangeArrowheads="1"/>
          </p:cNvSpPr>
          <p:nvPr/>
        </p:nvSpPr>
        <p:spPr bwMode="auto">
          <a:xfrm>
            <a:off x="3810000" y="4267200"/>
            <a:ext cx="76200" cy="76200"/>
          </a:xfrm>
          <a:prstGeom prst="ellipse">
            <a:avLst/>
          </a:prstGeom>
          <a:solidFill>
            <a:srgbClr val="0000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547850" name="Text Box 10" descr="Blue tissue paper"/>
          <p:cNvSpPr txBox="1">
            <a:spLocks noChangeArrowheads="1"/>
          </p:cNvSpPr>
          <p:nvPr/>
        </p:nvSpPr>
        <p:spPr bwMode="auto">
          <a:xfrm>
            <a:off x="3810000" y="4191000"/>
            <a:ext cx="685800" cy="336550"/>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600" smtClean="0">
                <a:latin typeface="Times New Roman" charset="0"/>
                <a:cs typeface="+mn-cs"/>
              </a:rPr>
              <a:t>(0, 5)</a:t>
            </a:r>
          </a:p>
        </p:txBody>
      </p:sp>
      <p:sp>
        <p:nvSpPr>
          <p:cNvPr id="547851" name="Text Box 11" descr="Blue tissue paper"/>
          <p:cNvSpPr txBox="1">
            <a:spLocks noChangeArrowheads="1"/>
          </p:cNvSpPr>
          <p:nvPr/>
        </p:nvSpPr>
        <p:spPr bwMode="auto">
          <a:xfrm>
            <a:off x="2514600" y="3352800"/>
            <a:ext cx="914400" cy="336550"/>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600" smtClean="0">
                <a:latin typeface="Times New Roman" charset="0"/>
                <a:cs typeface="+mn-cs"/>
              </a:rPr>
              <a:t>(0.56, 0)</a:t>
            </a:r>
          </a:p>
        </p:txBody>
      </p:sp>
      <p:sp>
        <p:nvSpPr>
          <p:cNvPr id="547852" name="Line 12"/>
          <p:cNvSpPr>
            <a:spLocks noChangeShapeType="1"/>
          </p:cNvSpPr>
          <p:nvPr/>
        </p:nvSpPr>
        <p:spPr bwMode="auto">
          <a:xfrm>
            <a:off x="3352800" y="3657600"/>
            <a:ext cx="685800" cy="228600"/>
          </a:xfrm>
          <a:prstGeom prst="line">
            <a:avLst/>
          </a:prstGeom>
          <a:noFill/>
          <a:ln w="9525">
            <a:solidFill>
              <a:schemeClr val="tx1"/>
            </a:solidFill>
            <a:prstDash val="dash"/>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547853" name="Text Box 13" descr="Blue tissue paper"/>
          <p:cNvSpPr txBox="1">
            <a:spLocks noChangeArrowheads="1"/>
          </p:cNvSpPr>
          <p:nvPr/>
        </p:nvSpPr>
        <p:spPr bwMode="auto">
          <a:xfrm>
            <a:off x="4495800" y="3352800"/>
            <a:ext cx="685800" cy="336550"/>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600" smtClean="0">
                <a:latin typeface="Times New Roman" charset="0"/>
                <a:cs typeface="+mn-cs"/>
              </a:rPr>
              <a:t>(2, 3)</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8866" name="Rectangle 2"/>
          <p:cNvSpPr>
            <a:spLocks noChangeArrowheads="1"/>
          </p:cNvSpPr>
          <p:nvPr/>
        </p:nvSpPr>
        <p:spPr bwMode="auto">
          <a:xfrm>
            <a:off x="1447800" y="4114800"/>
            <a:ext cx="6248400" cy="685800"/>
          </a:xfrm>
          <a:prstGeom prst="rect">
            <a:avLst/>
          </a:prstGeom>
          <a:solidFill>
            <a:srgbClr val="00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48867" name="Rectangle 3"/>
          <p:cNvSpPr>
            <a:spLocks noChangeArrowheads="1"/>
          </p:cNvSpPr>
          <p:nvPr/>
        </p:nvSpPr>
        <p:spPr bwMode="auto">
          <a:xfrm>
            <a:off x="1447800" y="3038475"/>
            <a:ext cx="6248400" cy="685800"/>
          </a:xfrm>
          <a:prstGeom prst="rect">
            <a:avLst/>
          </a:prstGeom>
          <a:solidFill>
            <a:srgbClr val="00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48868" name="Rectangle 4"/>
          <p:cNvSpPr>
            <a:spLocks noChangeArrowheads="1"/>
          </p:cNvSpPr>
          <p:nvPr/>
        </p:nvSpPr>
        <p:spPr bwMode="auto">
          <a:xfrm>
            <a:off x="1447800" y="1981200"/>
            <a:ext cx="6248400" cy="685800"/>
          </a:xfrm>
          <a:prstGeom prst="rect">
            <a:avLst/>
          </a:prstGeom>
          <a:solidFill>
            <a:srgbClr val="00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48869" name="Rectangle 5"/>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i="1">
                <a:latin typeface="Bookman Old Style" charset="0"/>
                <a:cs typeface="+mn-cs"/>
              </a:rPr>
              <a:t> </a:t>
            </a:r>
            <a:r>
              <a:rPr lang="en-US" sz="3600">
                <a:latin typeface="Bookman Old Style" charset="0"/>
                <a:cs typeface="+mn-cs"/>
              </a:rPr>
              <a:t> </a:t>
            </a:r>
          </a:p>
        </p:txBody>
      </p:sp>
      <p:sp>
        <p:nvSpPr>
          <p:cNvPr id="548870" name="Text Box 6"/>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48872" name="Text Box 8" descr="Blue tissue paper"/>
          <p:cNvSpPr txBox="1">
            <a:spLocks noChangeArrowheads="1"/>
          </p:cNvSpPr>
          <p:nvPr/>
        </p:nvSpPr>
        <p:spPr bwMode="auto">
          <a:xfrm>
            <a:off x="1600200" y="2117725"/>
            <a:ext cx="6096000"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dirty="0" smtClean="0">
                <a:latin typeface="Times New Roman" charset="0"/>
                <a:cs typeface="+mn-cs"/>
              </a:rPr>
              <a:t>f</a:t>
            </a:r>
            <a:r>
              <a:rPr lang="en-US" sz="1000" dirty="0" smtClean="0">
                <a:latin typeface="Times New Roman" charset="0"/>
                <a:cs typeface="+mn-cs"/>
              </a:rPr>
              <a:t> </a:t>
            </a:r>
            <a:r>
              <a:rPr lang="en-US" sz="2000" dirty="0" smtClean="0">
                <a:latin typeface="Times New Roman" charset="0"/>
                <a:cs typeface="+mn-cs"/>
              </a:rPr>
              <a:t>(</a:t>
            </a:r>
            <a:r>
              <a:rPr lang="en-US" sz="2000" i="1" dirty="0" smtClean="0">
                <a:latin typeface="Times New Roman" charset="0"/>
                <a:cs typeface="+mn-cs"/>
              </a:rPr>
              <a:t>x</a:t>
            </a:r>
            <a:r>
              <a:rPr lang="en-US" sz="2000" dirty="0" smtClean="0">
                <a:latin typeface="Times New Roman" charset="0"/>
                <a:cs typeface="+mn-cs"/>
              </a:rPr>
              <a:t>) yields information about </a:t>
            </a:r>
            <a:r>
              <a:rPr lang="en-US" sz="2000" i="1" dirty="0" smtClean="0">
                <a:latin typeface="Times New Roman" charset="0"/>
                <a:cs typeface="+mn-cs"/>
              </a:rPr>
              <a:t>where</a:t>
            </a:r>
            <a:r>
              <a:rPr lang="en-US" sz="2000" dirty="0" smtClean="0">
                <a:latin typeface="Times New Roman" charset="0"/>
                <a:cs typeface="+mn-cs"/>
              </a:rPr>
              <a:t> things are on a graph.</a:t>
            </a:r>
          </a:p>
        </p:txBody>
      </p:sp>
      <p:sp>
        <p:nvSpPr>
          <p:cNvPr id="548873" name="Text Box 9" descr="Blue tissue paper"/>
          <p:cNvSpPr txBox="1">
            <a:spLocks noChangeArrowheads="1"/>
          </p:cNvSpPr>
          <p:nvPr/>
        </p:nvSpPr>
        <p:spPr bwMode="auto">
          <a:xfrm>
            <a:off x="1600200" y="3140075"/>
            <a:ext cx="5029200"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        </a:t>
            </a:r>
            <a:r>
              <a:rPr lang="en-US" sz="2000" smtClean="0">
                <a:latin typeface="Times New Roman" charset="0"/>
                <a:cs typeface="+mn-cs"/>
              </a:rPr>
              <a:t>yields information about </a:t>
            </a:r>
            <a:r>
              <a:rPr lang="en-US" sz="2000" i="1" smtClean="0">
                <a:latin typeface="Times New Roman" charset="0"/>
                <a:cs typeface="+mn-cs"/>
              </a:rPr>
              <a:t>slope</a:t>
            </a:r>
            <a:r>
              <a:rPr lang="en-US" sz="2000" smtClean="0">
                <a:latin typeface="Times New Roman" charset="0"/>
                <a:cs typeface="+mn-cs"/>
              </a:rPr>
              <a:t> on a graph.</a:t>
            </a:r>
          </a:p>
        </p:txBody>
      </p:sp>
      <p:graphicFrame>
        <p:nvGraphicFramePr>
          <p:cNvPr id="72712" name="Object 10"/>
          <p:cNvGraphicFramePr>
            <a:graphicFrameLocks noChangeAspect="1"/>
          </p:cNvGraphicFramePr>
          <p:nvPr/>
        </p:nvGraphicFramePr>
        <p:xfrm>
          <a:off x="1598613" y="4283075"/>
          <a:ext cx="565150" cy="320675"/>
        </p:xfrm>
        <a:graphic>
          <a:graphicData uri="http://schemas.openxmlformats.org/presentationml/2006/ole">
            <mc:AlternateContent xmlns:mc="http://schemas.openxmlformats.org/markup-compatibility/2006">
              <mc:Choice xmlns:v="urn:schemas-microsoft-com:vml" Requires="v">
                <p:oleObj spid="_x0000_s72753" name="Equation" r:id="rId4" imgW="380835" imgH="215806" progId="Equation.3">
                  <p:embed/>
                </p:oleObj>
              </mc:Choice>
              <mc:Fallback>
                <p:oleObj name="Equation" r:id="rId4" imgW="380835" imgH="215806" progId="Equation.3">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8613" y="4283075"/>
                        <a:ext cx="565150" cy="3206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72713" name="Object 11"/>
          <p:cNvGraphicFramePr>
            <a:graphicFrameLocks noChangeAspect="1"/>
          </p:cNvGraphicFramePr>
          <p:nvPr/>
        </p:nvGraphicFramePr>
        <p:xfrm>
          <a:off x="1598613" y="3216275"/>
          <a:ext cx="527050" cy="320675"/>
        </p:xfrm>
        <a:graphic>
          <a:graphicData uri="http://schemas.openxmlformats.org/presentationml/2006/ole">
            <mc:AlternateContent xmlns:mc="http://schemas.openxmlformats.org/markup-compatibility/2006">
              <mc:Choice xmlns:v="urn:schemas-microsoft-com:vml" Requires="v">
                <p:oleObj spid="_x0000_s72754" name="Equation" r:id="rId6" imgW="355292" imgH="215713" progId="Equation.3">
                  <p:embed/>
                </p:oleObj>
              </mc:Choice>
              <mc:Fallback>
                <p:oleObj name="Equation" r:id="rId6" imgW="355292" imgH="215713" progId="Equation.3">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8613" y="3216275"/>
                        <a:ext cx="527050" cy="3206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48876" name="Text Box 12" descr="Blue tissue paper"/>
          <p:cNvSpPr txBox="1">
            <a:spLocks noChangeArrowheads="1"/>
          </p:cNvSpPr>
          <p:nvPr/>
        </p:nvSpPr>
        <p:spPr bwMode="auto">
          <a:xfrm>
            <a:off x="1600200" y="4206875"/>
            <a:ext cx="5486400"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         </a:t>
            </a:r>
            <a:r>
              <a:rPr lang="en-US" sz="2000" smtClean="0">
                <a:latin typeface="Times New Roman" charset="0"/>
                <a:cs typeface="+mn-cs"/>
              </a:rPr>
              <a:t>yields information about </a:t>
            </a:r>
            <a:r>
              <a:rPr lang="en-US" sz="2000" i="1" smtClean="0">
                <a:latin typeface="Times New Roman" charset="0"/>
                <a:cs typeface="+mn-cs"/>
              </a:rPr>
              <a:t>concavity</a:t>
            </a:r>
            <a:r>
              <a:rPr lang="en-US" sz="2000" smtClean="0">
                <a:latin typeface="Times New Roman" charset="0"/>
                <a:cs typeface="+mn-cs"/>
              </a:rPr>
              <a:t> on a graph.</a:t>
            </a:r>
          </a:p>
        </p:txBody>
      </p:sp>
      <p:graphicFrame>
        <p:nvGraphicFramePr>
          <p:cNvPr id="72715" name="Object 13"/>
          <p:cNvGraphicFramePr>
            <a:graphicFrameLocks noChangeAspect="1"/>
          </p:cNvGraphicFramePr>
          <p:nvPr/>
        </p:nvGraphicFramePr>
        <p:xfrm>
          <a:off x="120650" y="152400"/>
          <a:ext cx="3155950" cy="584200"/>
        </p:xfrm>
        <a:graphic>
          <a:graphicData uri="http://schemas.openxmlformats.org/presentationml/2006/ole">
            <mc:AlternateContent xmlns:mc="http://schemas.openxmlformats.org/markup-compatibility/2006">
              <mc:Choice xmlns:v="urn:schemas-microsoft-com:vml" Requires="v">
                <p:oleObj spid="_x0000_s72755" name="Equation" r:id="rId8" imgW="1167893" imgH="215806" progId="Equation.3">
                  <p:embed/>
                </p:oleObj>
              </mc:Choice>
              <mc:Fallback>
                <p:oleObj name="Equation" r:id="rId8" imgW="1167893" imgH="215806" progId="Equation.3">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0650" y="152400"/>
                        <a:ext cx="3155950" cy="584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9890"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Graphs With Asymptotes</a:t>
            </a:r>
          </a:p>
        </p:txBody>
      </p:sp>
      <p:sp>
        <p:nvSpPr>
          <p:cNvPr id="549891" name="Text Box 3" descr="Blue tissue paper"/>
          <p:cNvSpPr txBox="1">
            <a:spLocks noChangeArrowheads="1"/>
          </p:cNvSpPr>
          <p:nvPr/>
        </p:nvSpPr>
        <p:spPr bwMode="auto">
          <a:xfrm>
            <a:off x="152400" y="1066800"/>
            <a:ext cx="1447800" cy="366713"/>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smtClean="0">
                <a:effectLst>
                  <a:outerShdw blurRad="38100" dist="38100" dir="2700000" algn="tl">
                    <a:srgbClr val="DDDDDD"/>
                  </a:outerShdw>
                </a:effectLst>
                <a:latin typeface="Batang" charset="0"/>
                <a:cs typeface="+mn-cs"/>
              </a:rPr>
              <a:t>EXAMPLE</a:t>
            </a:r>
          </a:p>
        </p:txBody>
      </p:sp>
      <p:sp>
        <p:nvSpPr>
          <p:cNvPr id="549892" name="Text Box 4" descr="Blue tissue paper"/>
          <p:cNvSpPr txBox="1">
            <a:spLocks noChangeArrowheads="1"/>
          </p:cNvSpPr>
          <p:nvPr/>
        </p:nvSpPr>
        <p:spPr bwMode="auto">
          <a:xfrm>
            <a:off x="152400" y="2057400"/>
            <a:ext cx="1524000" cy="366713"/>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smtClean="0">
                <a:effectLst>
                  <a:outerShdw blurRad="38100" dist="38100" dir="2700000" algn="tl">
                    <a:srgbClr val="DDDDDD"/>
                  </a:outerShdw>
                </a:effectLst>
                <a:latin typeface="Batang" charset="0"/>
                <a:cs typeface="+mn-cs"/>
              </a:rPr>
              <a:t>SOLUTION</a:t>
            </a:r>
          </a:p>
        </p:txBody>
      </p:sp>
      <p:sp>
        <p:nvSpPr>
          <p:cNvPr id="549893" name="Text Box 5" descr="Blue tissue paper"/>
          <p:cNvSpPr txBox="1">
            <a:spLocks noChangeArrowheads="1"/>
          </p:cNvSpPr>
          <p:nvPr/>
        </p:nvSpPr>
        <p:spPr bwMode="auto">
          <a:xfrm>
            <a:off x="609600" y="1524000"/>
            <a:ext cx="2209800"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Sketch the graph of</a:t>
            </a:r>
          </a:p>
        </p:txBody>
      </p:sp>
      <p:sp>
        <p:nvSpPr>
          <p:cNvPr id="549894" name="Text Box 6"/>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49896" name="Text Box 8" descr="Blue tissue paper"/>
          <p:cNvSpPr txBox="1">
            <a:spLocks noChangeArrowheads="1"/>
          </p:cNvSpPr>
          <p:nvPr/>
        </p:nvSpPr>
        <p:spPr bwMode="auto">
          <a:xfrm>
            <a:off x="609600" y="2498725"/>
            <a:ext cx="1143000"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We have</a:t>
            </a:r>
          </a:p>
        </p:txBody>
      </p:sp>
      <p:graphicFrame>
        <p:nvGraphicFramePr>
          <p:cNvPr id="73735" name="Object 9"/>
          <p:cNvGraphicFramePr>
            <a:graphicFrameLocks noChangeAspect="1"/>
          </p:cNvGraphicFramePr>
          <p:nvPr/>
        </p:nvGraphicFramePr>
        <p:xfrm>
          <a:off x="2814638" y="1452563"/>
          <a:ext cx="2595562" cy="585787"/>
        </p:xfrm>
        <a:graphic>
          <a:graphicData uri="http://schemas.openxmlformats.org/presentationml/2006/ole">
            <mc:AlternateContent xmlns:mc="http://schemas.openxmlformats.org/markup-compatibility/2006">
              <mc:Choice xmlns:v="urn:schemas-microsoft-com:vml" Requires="v">
                <p:oleObj spid="_x0000_s73868" name="Equation" r:id="rId4" imgW="1752600" imgH="393700" progId="Equation.3">
                  <p:embed/>
                </p:oleObj>
              </mc:Choice>
              <mc:Fallback>
                <p:oleObj name="Equation" r:id="rId4" imgW="1752600" imgH="393700" progId="Equation.3">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4638" y="1452563"/>
                        <a:ext cx="2595562" cy="5857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49898" name="Text Box 10" descr="Blue tissue paper"/>
          <p:cNvSpPr txBox="1">
            <a:spLocks noChangeArrowheads="1"/>
          </p:cNvSpPr>
          <p:nvPr/>
        </p:nvSpPr>
        <p:spPr bwMode="auto">
          <a:xfrm>
            <a:off x="609600" y="4572000"/>
            <a:ext cx="3657600"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We set                  and solve for </a:t>
            </a:r>
            <a:r>
              <a:rPr lang="en-US" sz="2000" i="1" smtClean="0">
                <a:latin typeface="Times New Roman" charset="0"/>
                <a:cs typeface="+mn-cs"/>
              </a:rPr>
              <a:t>x</a:t>
            </a:r>
            <a:r>
              <a:rPr lang="en-US" sz="2000" smtClean="0">
                <a:latin typeface="Times New Roman" charset="0"/>
                <a:cs typeface="+mn-cs"/>
              </a:rPr>
              <a:t>.</a:t>
            </a:r>
          </a:p>
        </p:txBody>
      </p:sp>
      <p:graphicFrame>
        <p:nvGraphicFramePr>
          <p:cNvPr id="549899" name="Object 11"/>
          <p:cNvGraphicFramePr>
            <a:graphicFrameLocks noChangeAspect="1"/>
          </p:cNvGraphicFramePr>
          <p:nvPr/>
        </p:nvGraphicFramePr>
        <p:xfrm>
          <a:off x="1524000" y="4648200"/>
          <a:ext cx="866775" cy="320675"/>
        </p:xfrm>
        <a:graphic>
          <a:graphicData uri="http://schemas.openxmlformats.org/presentationml/2006/ole">
            <mc:AlternateContent xmlns:mc="http://schemas.openxmlformats.org/markup-compatibility/2006">
              <mc:Choice xmlns:v="urn:schemas-microsoft-com:vml" Requires="v">
                <p:oleObj spid="_x0000_s73869" name="Equation" r:id="rId6" imgW="583693" imgH="215713" progId="Equation.3">
                  <p:embed/>
                </p:oleObj>
              </mc:Choice>
              <mc:Fallback>
                <p:oleObj name="Equation" r:id="rId6" imgW="583693" imgH="215713" progId="Equation.3">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4648200"/>
                        <a:ext cx="866775" cy="3206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49900" name="Text Box 12" descr="Blue tissue paper"/>
          <p:cNvSpPr txBox="1">
            <a:spLocks noChangeArrowheads="1"/>
          </p:cNvSpPr>
          <p:nvPr/>
        </p:nvSpPr>
        <p:spPr bwMode="auto">
          <a:xfrm>
            <a:off x="5715000" y="5181600"/>
            <a:ext cx="1828800"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(critical values)</a:t>
            </a:r>
          </a:p>
        </p:txBody>
      </p:sp>
      <p:graphicFrame>
        <p:nvGraphicFramePr>
          <p:cNvPr id="549901" name="Object 13"/>
          <p:cNvGraphicFramePr>
            <a:graphicFrameLocks noChangeAspect="1"/>
          </p:cNvGraphicFramePr>
          <p:nvPr/>
        </p:nvGraphicFramePr>
        <p:xfrm>
          <a:off x="3751263" y="2667000"/>
          <a:ext cx="1636712" cy="585788"/>
        </p:xfrm>
        <a:graphic>
          <a:graphicData uri="http://schemas.openxmlformats.org/presentationml/2006/ole">
            <mc:AlternateContent xmlns:mc="http://schemas.openxmlformats.org/markup-compatibility/2006">
              <mc:Choice xmlns:v="urn:schemas-microsoft-com:vml" Requires="v">
                <p:oleObj spid="_x0000_s73870" name="Equation" r:id="rId8" imgW="1104900" imgH="393700" progId="Equation.3">
                  <p:embed/>
                </p:oleObj>
              </mc:Choice>
              <mc:Fallback>
                <p:oleObj name="Equation" r:id="rId8" imgW="1104900" imgH="393700" progId="Equation.3">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51263" y="2667000"/>
                        <a:ext cx="1636712" cy="585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49902" name="Object 14"/>
          <p:cNvGraphicFramePr>
            <a:graphicFrameLocks noChangeAspect="1"/>
          </p:cNvGraphicFramePr>
          <p:nvPr/>
        </p:nvGraphicFramePr>
        <p:xfrm>
          <a:off x="3709988" y="3298825"/>
          <a:ext cx="1466850" cy="585788"/>
        </p:xfrm>
        <a:graphic>
          <a:graphicData uri="http://schemas.openxmlformats.org/presentationml/2006/ole">
            <mc:AlternateContent xmlns:mc="http://schemas.openxmlformats.org/markup-compatibility/2006">
              <mc:Choice xmlns:v="urn:schemas-microsoft-com:vml" Requires="v">
                <p:oleObj spid="_x0000_s73871" name="Equation" r:id="rId10" imgW="990170" imgH="393529" progId="Equation.3">
                  <p:embed/>
                </p:oleObj>
              </mc:Choice>
              <mc:Fallback>
                <p:oleObj name="Equation" r:id="rId10" imgW="990170" imgH="393529" progId="Equation.3">
                  <p:embed/>
                  <p:pic>
                    <p:nvPicPr>
                      <p:cNvPr id="0"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09988" y="3298825"/>
                        <a:ext cx="1466850" cy="585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49903" name="Object 15"/>
          <p:cNvGraphicFramePr>
            <a:graphicFrameLocks noChangeAspect="1"/>
          </p:cNvGraphicFramePr>
          <p:nvPr/>
        </p:nvGraphicFramePr>
        <p:xfrm>
          <a:off x="3683000" y="3984625"/>
          <a:ext cx="1054100" cy="585788"/>
        </p:xfrm>
        <a:graphic>
          <a:graphicData uri="http://schemas.openxmlformats.org/presentationml/2006/ole">
            <mc:AlternateContent xmlns:mc="http://schemas.openxmlformats.org/markup-compatibility/2006">
              <mc:Choice xmlns:v="urn:schemas-microsoft-com:vml" Requires="v">
                <p:oleObj spid="_x0000_s73872" name="Equation" r:id="rId12" imgW="710891" imgH="393529" progId="Equation.3">
                  <p:embed/>
                </p:oleObj>
              </mc:Choice>
              <mc:Fallback>
                <p:oleObj name="Equation" r:id="rId12" imgW="710891" imgH="393529" progId="Equation.3">
                  <p:embed/>
                  <p:pic>
                    <p:nvPicPr>
                      <p:cNvPr id="0" name="Object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83000" y="3984625"/>
                        <a:ext cx="1054100" cy="585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49904" name="Object 16"/>
          <p:cNvGraphicFramePr>
            <a:graphicFrameLocks noChangeAspect="1"/>
          </p:cNvGraphicFramePr>
          <p:nvPr/>
        </p:nvGraphicFramePr>
        <p:xfrm>
          <a:off x="1524000" y="5129213"/>
          <a:ext cx="1127125" cy="585787"/>
        </p:xfrm>
        <a:graphic>
          <a:graphicData uri="http://schemas.openxmlformats.org/presentationml/2006/ole">
            <mc:AlternateContent xmlns:mc="http://schemas.openxmlformats.org/markup-compatibility/2006">
              <mc:Choice xmlns:v="urn:schemas-microsoft-com:vml" Requires="v">
                <p:oleObj spid="_x0000_s73873" name="Equation" r:id="rId14" imgW="761669" imgH="393529" progId="Equation.3">
                  <p:embed/>
                </p:oleObj>
              </mc:Choice>
              <mc:Fallback>
                <p:oleObj name="Equation" r:id="rId14" imgW="761669" imgH="393529" progId="Equation.3">
                  <p:embed/>
                  <p:pic>
                    <p:nvPicPr>
                      <p:cNvPr id="0" name="Object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24000" y="5129213"/>
                        <a:ext cx="1127125" cy="5857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49905" name="Object 17"/>
          <p:cNvGraphicFramePr>
            <a:graphicFrameLocks noChangeAspect="1"/>
          </p:cNvGraphicFramePr>
          <p:nvPr/>
        </p:nvGraphicFramePr>
        <p:xfrm>
          <a:off x="2147888" y="5740400"/>
          <a:ext cx="638175" cy="585788"/>
        </p:xfrm>
        <a:graphic>
          <a:graphicData uri="http://schemas.openxmlformats.org/presentationml/2006/ole">
            <mc:AlternateContent xmlns:mc="http://schemas.openxmlformats.org/markup-compatibility/2006">
              <mc:Choice xmlns:v="urn:schemas-microsoft-com:vml" Requires="v">
                <p:oleObj spid="_x0000_s73874" name="Equation" r:id="rId16" imgW="431613" imgH="393529" progId="Equation.3">
                  <p:embed/>
                </p:oleObj>
              </mc:Choice>
              <mc:Fallback>
                <p:oleObj name="Equation" r:id="rId16" imgW="431613" imgH="393529" progId="Equation.3">
                  <p:embed/>
                  <p:pic>
                    <p:nvPicPr>
                      <p:cNvPr id="0" name="Object 1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47888" y="5740400"/>
                        <a:ext cx="638175" cy="585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49906" name="Object 18"/>
          <p:cNvGraphicFramePr>
            <a:graphicFrameLocks noChangeAspect="1"/>
          </p:cNvGraphicFramePr>
          <p:nvPr/>
        </p:nvGraphicFramePr>
        <p:xfrm>
          <a:off x="3468688" y="5270500"/>
          <a:ext cx="808037" cy="301625"/>
        </p:xfrm>
        <a:graphic>
          <a:graphicData uri="http://schemas.openxmlformats.org/presentationml/2006/ole">
            <mc:AlternateContent xmlns:mc="http://schemas.openxmlformats.org/markup-compatibility/2006">
              <mc:Choice xmlns:v="urn:schemas-microsoft-com:vml" Requires="v">
                <p:oleObj spid="_x0000_s73875" name="Equation" r:id="rId18" imgW="545626" imgH="203024" progId="Equation.3">
                  <p:embed/>
                </p:oleObj>
              </mc:Choice>
              <mc:Fallback>
                <p:oleObj name="Equation" r:id="rId18" imgW="545626" imgH="203024" progId="Equation.3">
                  <p:embed/>
                  <p:pic>
                    <p:nvPicPr>
                      <p:cNvPr id="0" name="Object 1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468688" y="5270500"/>
                        <a:ext cx="808037" cy="3016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49907" name="Object 19"/>
          <p:cNvGraphicFramePr>
            <a:graphicFrameLocks noChangeAspect="1"/>
          </p:cNvGraphicFramePr>
          <p:nvPr/>
        </p:nvGraphicFramePr>
        <p:xfrm>
          <a:off x="3581400" y="5870575"/>
          <a:ext cx="620713" cy="301625"/>
        </p:xfrm>
        <a:graphic>
          <a:graphicData uri="http://schemas.openxmlformats.org/presentationml/2006/ole">
            <mc:AlternateContent xmlns:mc="http://schemas.openxmlformats.org/markup-compatibility/2006">
              <mc:Choice xmlns:v="urn:schemas-microsoft-com:vml" Requires="v">
                <p:oleObj spid="_x0000_s73876" name="Equation" r:id="rId20" imgW="418918" imgH="203112" progId="Equation.3">
                  <p:embed/>
                </p:oleObj>
              </mc:Choice>
              <mc:Fallback>
                <p:oleObj name="Equation" r:id="rId20" imgW="418918" imgH="203112" progId="Equation.3">
                  <p:embed/>
                  <p:pic>
                    <p:nvPicPr>
                      <p:cNvPr id="0" name="Object 1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581400" y="5870575"/>
                        <a:ext cx="620713" cy="3016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49908" name="Object 20"/>
          <p:cNvGraphicFramePr>
            <a:graphicFrameLocks noChangeAspect="1"/>
          </p:cNvGraphicFramePr>
          <p:nvPr/>
        </p:nvGraphicFramePr>
        <p:xfrm>
          <a:off x="4806950" y="5300663"/>
          <a:ext cx="527050" cy="263525"/>
        </p:xfrm>
        <a:graphic>
          <a:graphicData uri="http://schemas.openxmlformats.org/presentationml/2006/ole">
            <mc:AlternateContent xmlns:mc="http://schemas.openxmlformats.org/markup-compatibility/2006">
              <mc:Choice xmlns:v="urn:schemas-microsoft-com:vml" Requires="v">
                <p:oleObj spid="_x0000_s73877" name="Equation" r:id="rId22" imgW="355138" imgH="177569" progId="Equation.3">
                  <p:embed/>
                </p:oleObj>
              </mc:Choice>
              <mc:Fallback>
                <p:oleObj name="Equation" r:id="rId22" imgW="355138" imgH="177569" progId="Equation.3">
                  <p:embed/>
                  <p:pic>
                    <p:nvPicPr>
                      <p:cNvPr id="0" name="Object 2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806950" y="5300663"/>
                        <a:ext cx="527050" cy="2635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49896"/>
                                        </p:tgtEl>
                                        <p:attrNameLst>
                                          <p:attrName>style.visibility</p:attrName>
                                        </p:attrNameLst>
                                      </p:cBhvr>
                                      <p:to>
                                        <p:strVal val="visible"/>
                                      </p:to>
                                    </p:set>
                                    <p:anim calcmode="lin" valueType="num">
                                      <p:cBhvr>
                                        <p:cTn id="7" dur="500" fill="hold"/>
                                        <p:tgtEl>
                                          <p:spTgt spid="549896"/>
                                        </p:tgtEl>
                                        <p:attrNameLst>
                                          <p:attrName>ppt_w</p:attrName>
                                        </p:attrNameLst>
                                      </p:cBhvr>
                                      <p:tavLst>
                                        <p:tav tm="0">
                                          <p:val>
                                            <p:strVal val="#ppt_w*0.05"/>
                                          </p:val>
                                        </p:tav>
                                        <p:tav tm="100000">
                                          <p:val>
                                            <p:strVal val="#ppt_w"/>
                                          </p:val>
                                        </p:tav>
                                      </p:tavLst>
                                    </p:anim>
                                    <p:anim calcmode="lin" valueType="num">
                                      <p:cBhvr>
                                        <p:cTn id="8" dur="500" fill="hold"/>
                                        <p:tgtEl>
                                          <p:spTgt spid="549896"/>
                                        </p:tgtEl>
                                        <p:attrNameLst>
                                          <p:attrName>ppt_h</p:attrName>
                                        </p:attrNameLst>
                                      </p:cBhvr>
                                      <p:tavLst>
                                        <p:tav tm="0">
                                          <p:val>
                                            <p:strVal val="#ppt_h"/>
                                          </p:val>
                                        </p:tav>
                                        <p:tav tm="100000">
                                          <p:val>
                                            <p:strVal val="#ppt_h"/>
                                          </p:val>
                                        </p:tav>
                                      </p:tavLst>
                                    </p:anim>
                                    <p:anim calcmode="lin" valueType="num">
                                      <p:cBhvr>
                                        <p:cTn id="9" dur="500" fill="hold"/>
                                        <p:tgtEl>
                                          <p:spTgt spid="549896"/>
                                        </p:tgtEl>
                                        <p:attrNameLst>
                                          <p:attrName>ppt_x</p:attrName>
                                        </p:attrNameLst>
                                      </p:cBhvr>
                                      <p:tavLst>
                                        <p:tav tm="0">
                                          <p:val>
                                            <p:strVal val="#ppt_x-.2"/>
                                          </p:val>
                                        </p:tav>
                                        <p:tav tm="100000">
                                          <p:val>
                                            <p:strVal val="#ppt_x"/>
                                          </p:val>
                                        </p:tav>
                                      </p:tavLst>
                                    </p:anim>
                                    <p:anim calcmode="lin" valueType="num">
                                      <p:cBhvr>
                                        <p:cTn id="10" dur="500" fill="hold"/>
                                        <p:tgtEl>
                                          <p:spTgt spid="549896"/>
                                        </p:tgtEl>
                                        <p:attrNameLst>
                                          <p:attrName>ppt_y</p:attrName>
                                        </p:attrNameLst>
                                      </p:cBhvr>
                                      <p:tavLst>
                                        <p:tav tm="0">
                                          <p:val>
                                            <p:strVal val="#ppt_y"/>
                                          </p:val>
                                        </p:tav>
                                        <p:tav tm="100000">
                                          <p:val>
                                            <p:strVal val="#ppt_y"/>
                                          </p:val>
                                        </p:tav>
                                      </p:tavLst>
                                    </p:anim>
                                    <p:animEffect transition="in" filter="fade">
                                      <p:cBhvr>
                                        <p:cTn id="11" dur="500"/>
                                        <p:tgtEl>
                                          <p:spTgt spid="549896"/>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549901"/>
                                        </p:tgtEl>
                                        <p:attrNameLst>
                                          <p:attrName>style.visibility</p:attrName>
                                        </p:attrNameLst>
                                      </p:cBhvr>
                                      <p:to>
                                        <p:strVal val="visible"/>
                                      </p:to>
                                    </p:set>
                                    <p:anim calcmode="lin" valueType="num">
                                      <p:cBhvr>
                                        <p:cTn id="14" dur="500" fill="hold"/>
                                        <p:tgtEl>
                                          <p:spTgt spid="549901"/>
                                        </p:tgtEl>
                                        <p:attrNameLst>
                                          <p:attrName>ppt_w</p:attrName>
                                        </p:attrNameLst>
                                      </p:cBhvr>
                                      <p:tavLst>
                                        <p:tav tm="0">
                                          <p:val>
                                            <p:strVal val="#ppt_w*0.05"/>
                                          </p:val>
                                        </p:tav>
                                        <p:tav tm="100000">
                                          <p:val>
                                            <p:strVal val="#ppt_w"/>
                                          </p:val>
                                        </p:tav>
                                      </p:tavLst>
                                    </p:anim>
                                    <p:anim calcmode="lin" valueType="num">
                                      <p:cBhvr>
                                        <p:cTn id="15" dur="500" fill="hold"/>
                                        <p:tgtEl>
                                          <p:spTgt spid="549901"/>
                                        </p:tgtEl>
                                        <p:attrNameLst>
                                          <p:attrName>ppt_h</p:attrName>
                                        </p:attrNameLst>
                                      </p:cBhvr>
                                      <p:tavLst>
                                        <p:tav tm="0">
                                          <p:val>
                                            <p:strVal val="#ppt_h"/>
                                          </p:val>
                                        </p:tav>
                                        <p:tav tm="100000">
                                          <p:val>
                                            <p:strVal val="#ppt_h"/>
                                          </p:val>
                                        </p:tav>
                                      </p:tavLst>
                                    </p:anim>
                                    <p:anim calcmode="lin" valueType="num">
                                      <p:cBhvr>
                                        <p:cTn id="16" dur="500" fill="hold"/>
                                        <p:tgtEl>
                                          <p:spTgt spid="549901"/>
                                        </p:tgtEl>
                                        <p:attrNameLst>
                                          <p:attrName>ppt_x</p:attrName>
                                        </p:attrNameLst>
                                      </p:cBhvr>
                                      <p:tavLst>
                                        <p:tav tm="0">
                                          <p:val>
                                            <p:strVal val="#ppt_x-.2"/>
                                          </p:val>
                                        </p:tav>
                                        <p:tav tm="100000">
                                          <p:val>
                                            <p:strVal val="#ppt_x"/>
                                          </p:val>
                                        </p:tav>
                                      </p:tavLst>
                                    </p:anim>
                                    <p:anim calcmode="lin" valueType="num">
                                      <p:cBhvr>
                                        <p:cTn id="17" dur="500" fill="hold"/>
                                        <p:tgtEl>
                                          <p:spTgt spid="549901"/>
                                        </p:tgtEl>
                                        <p:attrNameLst>
                                          <p:attrName>ppt_y</p:attrName>
                                        </p:attrNameLst>
                                      </p:cBhvr>
                                      <p:tavLst>
                                        <p:tav tm="0">
                                          <p:val>
                                            <p:strVal val="#ppt_y"/>
                                          </p:val>
                                        </p:tav>
                                        <p:tav tm="100000">
                                          <p:val>
                                            <p:strVal val="#ppt_y"/>
                                          </p:val>
                                        </p:tav>
                                      </p:tavLst>
                                    </p:anim>
                                    <p:animEffect transition="in" filter="fade">
                                      <p:cBhvr>
                                        <p:cTn id="18" dur="500"/>
                                        <p:tgtEl>
                                          <p:spTgt spid="549901"/>
                                        </p:tgtEl>
                                      </p:cBhvr>
                                    </p:animEffect>
                                  </p:childTnLst>
                                </p:cTn>
                              </p:par>
                              <p:par>
                                <p:cTn id="19" presetID="54" presetClass="entr" presetSubtype="0" accel="100000" fill="hold" nodeType="withEffect">
                                  <p:stCondLst>
                                    <p:cond delay="0"/>
                                  </p:stCondLst>
                                  <p:childTnLst>
                                    <p:set>
                                      <p:cBhvr>
                                        <p:cTn id="20" dur="1" fill="hold">
                                          <p:stCondLst>
                                            <p:cond delay="0"/>
                                          </p:stCondLst>
                                        </p:cTn>
                                        <p:tgtEl>
                                          <p:spTgt spid="549902"/>
                                        </p:tgtEl>
                                        <p:attrNameLst>
                                          <p:attrName>style.visibility</p:attrName>
                                        </p:attrNameLst>
                                      </p:cBhvr>
                                      <p:to>
                                        <p:strVal val="visible"/>
                                      </p:to>
                                    </p:set>
                                    <p:anim calcmode="lin" valueType="num">
                                      <p:cBhvr>
                                        <p:cTn id="21" dur="500" fill="hold"/>
                                        <p:tgtEl>
                                          <p:spTgt spid="549902"/>
                                        </p:tgtEl>
                                        <p:attrNameLst>
                                          <p:attrName>ppt_w</p:attrName>
                                        </p:attrNameLst>
                                      </p:cBhvr>
                                      <p:tavLst>
                                        <p:tav tm="0">
                                          <p:val>
                                            <p:strVal val="#ppt_w*0.05"/>
                                          </p:val>
                                        </p:tav>
                                        <p:tav tm="100000">
                                          <p:val>
                                            <p:strVal val="#ppt_w"/>
                                          </p:val>
                                        </p:tav>
                                      </p:tavLst>
                                    </p:anim>
                                    <p:anim calcmode="lin" valueType="num">
                                      <p:cBhvr>
                                        <p:cTn id="22" dur="500" fill="hold"/>
                                        <p:tgtEl>
                                          <p:spTgt spid="549902"/>
                                        </p:tgtEl>
                                        <p:attrNameLst>
                                          <p:attrName>ppt_h</p:attrName>
                                        </p:attrNameLst>
                                      </p:cBhvr>
                                      <p:tavLst>
                                        <p:tav tm="0">
                                          <p:val>
                                            <p:strVal val="#ppt_h"/>
                                          </p:val>
                                        </p:tav>
                                        <p:tav tm="100000">
                                          <p:val>
                                            <p:strVal val="#ppt_h"/>
                                          </p:val>
                                        </p:tav>
                                      </p:tavLst>
                                    </p:anim>
                                    <p:anim calcmode="lin" valueType="num">
                                      <p:cBhvr>
                                        <p:cTn id="23" dur="500" fill="hold"/>
                                        <p:tgtEl>
                                          <p:spTgt spid="549902"/>
                                        </p:tgtEl>
                                        <p:attrNameLst>
                                          <p:attrName>ppt_x</p:attrName>
                                        </p:attrNameLst>
                                      </p:cBhvr>
                                      <p:tavLst>
                                        <p:tav tm="0">
                                          <p:val>
                                            <p:strVal val="#ppt_x-.2"/>
                                          </p:val>
                                        </p:tav>
                                        <p:tav tm="100000">
                                          <p:val>
                                            <p:strVal val="#ppt_x"/>
                                          </p:val>
                                        </p:tav>
                                      </p:tavLst>
                                    </p:anim>
                                    <p:anim calcmode="lin" valueType="num">
                                      <p:cBhvr>
                                        <p:cTn id="24" dur="500" fill="hold"/>
                                        <p:tgtEl>
                                          <p:spTgt spid="549902"/>
                                        </p:tgtEl>
                                        <p:attrNameLst>
                                          <p:attrName>ppt_y</p:attrName>
                                        </p:attrNameLst>
                                      </p:cBhvr>
                                      <p:tavLst>
                                        <p:tav tm="0">
                                          <p:val>
                                            <p:strVal val="#ppt_y"/>
                                          </p:val>
                                        </p:tav>
                                        <p:tav tm="100000">
                                          <p:val>
                                            <p:strVal val="#ppt_y"/>
                                          </p:val>
                                        </p:tav>
                                      </p:tavLst>
                                    </p:anim>
                                    <p:animEffect transition="in" filter="fade">
                                      <p:cBhvr>
                                        <p:cTn id="25" dur="500"/>
                                        <p:tgtEl>
                                          <p:spTgt spid="549902"/>
                                        </p:tgtEl>
                                      </p:cBhvr>
                                    </p:animEffect>
                                  </p:childTnLst>
                                </p:cTn>
                              </p:par>
                              <p:par>
                                <p:cTn id="26" presetID="54" presetClass="entr" presetSubtype="0" accel="100000" fill="hold" nodeType="withEffect">
                                  <p:stCondLst>
                                    <p:cond delay="0"/>
                                  </p:stCondLst>
                                  <p:childTnLst>
                                    <p:set>
                                      <p:cBhvr>
                                        <p:cTn id="27" dur="1" fill="hold">
                                          <p:stCondLst>
                                            <p:cond delay="0"/>
                                          </p:stCondLst>
                                        </p:cTn>
                                        <p:tgtEl>
                                          <p:spTgt spid="549903"/>
                                        </p:tgtEl>
                                        <p:attrNameLst>
                                          <p:attrName>style.visibility</p:attrName>
                                        </p:attrNameLst>
                                      </p:cBhvr>
                                      <p:to>
                                        <p:strVal val="visible"/>
                                      </p:to>
                                    </p:set>
                                    <p:anim calcmode="lin" valueType="num">
                                      <p:cBhvr>
                                        <p:cTn id="28" dur="500" fill="hold"/>
                                        <p:tgtEl>
                                          <p:spTgt spid="549903"/>
                                        </p:tgtEl>
                                        <p:attrNameLst>
                                          <p:attrName>ppt_w</p:attrName>
                                        </p:attrNameLst>
                                      </p:cBhvr>
                                      <p:tavLst>
                                        <p:tav tm="0">
                                          <p:val>
                                            <p:strVal val="#ppt_w*0.05"/>
                                          </p:val>
                                        </p:tav>
                                        <p:tav tm="100000">
                                          <p:val>
                                            <p:strVal val="#ppt_w"/>
                                          </p:val>
                                        </p:tav>
                                      </p:tavLst>
                                    </p:anim>
                                    <p:anim calcmode="lin" valueType="num">
                                      <p:cBhvr>
                                        <p:cTn id="29" dur="500" fill="hold"/>
                                        <p:tgtEl>
                                          <p:spTgt spid="549903"/>
                                        </p:tgtEl>
                                        <p:attrNameLst>
                                          <p:attrName>ppt_h</p:attrName>
                                        </p:attrNameLst>
                                      </p:cBhvr>
                                      <p:tavLst>
                                        <p:tav tm="0">
                                          <p:val>
                                            <p:strVal val="#ppt_h"/>
                                          </p:val>
                                        </p:tav>
                                        <p:tav tm="100000">
                                          <p:val>
                                            <p:strVal val="#ppt_h"/>
                                          </p:val>
                                        </p:tav>
                                      </p:tavLst>
                                    </p:anim>
                                    <p:anim calcmode="lin" valueType="num">
                                      <p:cBhvr>
                                        <p:cTn id="30" dur="500" fill="hold"/>
                                        <p:tgtEl>
                                          <p:spTgt spid="549903"/>
                                        </p:tgtEl>
                                        <p:attrNameLst>
                                          <p:attrName>ppt_x</p:attrName>
                                        </p:attrNameLst>
                                      </p:cBhvr>
                                      <p:tavLst>
                                        <p:tav tm="0">
                                          <p:val>
                                            <p:strVal val="#ppt_x-.2"/>
                                          </p:val>
                                        </p:tav>
                                        <p:tav tm="100000">
                                          <p:val>
                                            <p:strVal val="#ppt_x"/>
                                          </p:val>
                                        </p:tav>
                                      </p:tavLst>
                                    </p:anim>
                                    <p:anim calcmode="lin" valueType="num">
                                      <p:cBhvr>
                                        <p:cTn id="31" dur="500" fill="hold"/>
                                        <p:tgtEl>
                                          <p:spTgt spid="549903"/>
                                        </p:tgtEl>
                                        <p:attrNameLst>
                                          <p:attrName>ppt_y</p:attrName>
                                        </p:attrNameLst>
                                      </p:cBhvr>
                                      <p:tavLst>
                                        <p:tav tm="0">
                                          <p:val>
                                            <p:strVal val="#ppt_y"/>
                                          </p:val>
                                        </p:tav>
                                        <p:tav tm="100000">
                                          <p:val>
                                            <p:strVal val="#ppt_y"/>
                                          </p:val>
                                        </p:tav>
                                      </p:tavLst>
                                    </p:anim>
                                    <p:animEffect transition="in" filter="fade">
                                      <p:cBhvr>
                                        <p:cTn id="32" dur="500"/>
                                        <p:tgtEl>
                                          <p:spTgt spid="54990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4" presetClass="entr" presetSubtype="0" accel="100000" fill="hold" grpId="0" nodeType="clickEffect">
                                  <p:stCondLst>
                                    <p:cond delay="0"/>
                                  </p:stCondLst>
                                  <p:childTnLst>
                                    <p:set>
                                      <p:cBhvr>
                                        <p:cTn id="36" dur="1" fill="hold">
                                          <p:stCondLst>
                                            <p:cond delay="0"/>
                                          </p:stCondLst>
                                        </p:cTn>
                                        <p:tgtEl>
                                          <p:spTgt spid="549898"/>
                                        </p:tgtEl>
                                        <p:attrNameLst>
                                          <p:attrName>style.visibility</p:attrName>
                                        </p:attrNameLst>
                                      </p:cBhvr>
                                      <p:to>
                                        <p:strVal val="visible"/>
                                      </p:to>
                                    </p:set>
                                    <p:anim calcmode="lin" valueType="num">
                                      <p:cBhvr>
                                        <p:cTn id="37" dur="500" fill="hold"/>
                                        <p:tgtEl>
                                          <p:spTgt spid="549898"/>
                                        </p:tgtEl>
                                        <p:attrNameLst>
                                          <p:attrName>ppt_w</p:attrName>
                                        </p:attrNameLst>
                                      </p:cBhvr>
                                      <p:tavLst>
                                        <p:tav tm="0">
                                          <p:val>
                                            <p:strVal val="#ppt_w*0.05"/>
                                          </p:val>
                                        </p:tav>
                                        <p:tav tm="100000">
                                          <p:val>
                                            <p:strVal val="#ppt_w"/>
                                          </p:val>
                                        </p:tav>
                                      </p:tavLst>
                                    </p:anim>
                                    <p:anim calcmode="lin" valueType="num">
                                      <p:cBhvr>
                                        <p:cTn id="38" dur="500" fill="hold"/>
                                        <p:tgtEl>
                                          <p:spTgt spid="549898"/>
                                        </p:tgtEl>
                                        <p:attrNameLst>
                                          <p:attrName>ppt_h</p:attrName>
                                        </p:attrNameLst>
                                      </p:cBhvr>
                                      <p:tavLst>
                                        <p:tav tm="0">
                                          <p:val>
                                            <p:strVal val="#ppt_h"/>
                                          </p:val>
                                        </p:tav>
                                        <p:tav tm="100000">
                                          <p:val>
                                            <p:strVal val="#ppt_h"/>
                                          </p:val>
                                        </p:tav>
                                      </p:tavLst>
                                    </p:anim>
                                    <p:anim calcmode="lin" valueType="num">
                                      <p:cBhvr>
                                        <p:cTn id="39" dur="500" fill="hold"/>
                                        <p:tgtEl>
                                          <p:spTgt spid="549898"/>
                                        </p:tgtEl>
                                        <p:attrNameLst>
                                          <p:attrName>ppt_x</p:attrName>
                                        </p:attrNameLst>
                                      </p:cBhvr>
                                      <p:tavLst>
                                        <p:tav tm="0">
                                          <p:val>
                                            <p:strVal val="#ppt_x-.2"/>
                                          </p:val>
                                        </p:tav>
                                        <p:tav tm="100000">
                                          <p:val>
                                            <p:strVal val="#ppt_x"/>
                                          </p:val>
                                        </p:tav>
                                      </p:tavLst>
                                    </p:anim>
                                    <p:anim calcmode="lin" valueType="num">
                                      <p:cBhvr>
                                        <p:cTn id="40" dur="500" fill="hold"/>
                                        <p:tgtEl>
                                          <p:spTgt spid="549898"/>
                                        </p:tgtEl>
                                        <p:attrNameLst>
                                          <p:attrName>ppt_y</p:attrName>
                                        </p:attrNameLst>
                                      </p:cBhvr>
                                      <p:tavLst>
                                        <p:tav tm="0">
                                          <p:val>
                                            <p:strVal val="#ppt_y"/>
                                          </p:val>
                                        </p:tav>
                                        <p:tav tm="100000">
                                          <p:val>
                                            <p:strVal val="#ppt_y"/>
                                          </p:val>
                                        </p:tav>
                                      </p:tavLst>
                                    </p:anim>
                                    <p:animEffect transition="in" filter="fade">
                                      <p:cBhvr>
                                        <p:cTn id="41" dur="500"/>
                                        <p:tgtEl>
                                          <p:spTgt spid="549898"/>
                                        </p:tgtEl>
                                      </p:cBhvr>
                                    </p:animEffect>
                                  </p:childTnLst>
                                </p:cTn>
                              </p:par>
                              <p:par>
                                <p:cTn id="42" presetID="54" presetClass="entr" presetSubtype="0" accel="100000" fill="hold" nodeType="withEffect">
                                  <p:stCondLst>
                                    <p:cond delay="0"/>
                                  </p:stCondLst>
                                  <p:childTnLst>
                                    <p:set>
                                      <p:cBhvr>
                                        <p:cTn id="43" dur="1" fill="hold">
                                          <p:stCondLst>
                                            <p:cond delay="0"/>
                                          </p:stCondLst>
                                        </p:cTn>
                                        <p:tgtEl>
                                          <p:spTgt spid="549899"/>
                                        </p:tgtEl>
                                        <p:attrNameLst>
                                          <p:attrName>style.visibility</p:attrName>
                                        </p:attrNameLst>
                                      </p:cBhvr>
                                      <p:to>
                                        <p:strVal val="visible"/>
                                      </p:to>
                                    </p:set>
                                    <p:anim calcmode="lin" valueType="num">
                                      <p:cBhvr>
                                        <p:cTn id="44" dur="500" fill="hold"/>
                                        <p:tgtEl>
                                          <p:spTgt spid="549899"/>
                                        </p:tgtEl>
                                        <p:attrNameLst>
                                          <p:attrName>ppt_w</p:attrName>
                                        </p:attrNameLst>
                                      </p:cBhvr>
                                      <p:tavLst>
                                        <p:tav tm="0">
                                          <p:val>
                                            <p:strVal val="#ppt_w*0.05"/>
                                          </p:val>
                                        </p:tav>
                                        <p:tav tm="100000">
                                          <p:val>
                                            <p:strVal val="#ppt_w"/>
                                          </p:val>
                                        </p:tav>
                                      </p:tavLst>
                                    </p:anim>
                                    <p:anim calcmode="lin" valueType="num">
                                      <p:cBhvr>
                                        <p:cTn id="45" dur="500" fill="hold"/>
                                        <p:tgtEl>
                                          <p:spTgt spid="549899"/>
                                        </p:tgtEl>
                                        <p:attrNameLst>
                                          <p:attrName>ppt_h</p:attrName>
                                        </p:attrNameLst>
                                      </p:cBhvr>
                                      <p:tavLst>
                                        <p:tav tm="0">
                                          <p:val>
                                            <p:strVal val="#ppt_h"/>
                                          </p:val>
                                        </p:tav>
                                        <p:tav tm="100000">
                                          <p:val>
                                            <p:strVal val="#ppt_h"/>
                                          </p:val>
                                        </p:tav>
                                      </p:tavLst>
                                    </p:anim>
                                    <p:anim calcmode="lin" valueType="num">
                                      <p:cBhvr>
                                        <p:cTn id="46" dur="500" fill="hold"/>
                                        <p:tgtEl>
                                          <p:spTgt spid="549899"/>
                                        </p:tgtEl>
                                        <p:attrNameLst>
                                          <p:attrName>ppt_x</p:attrName>
                                        </p:attrNameLst>
                                      </p:cBhvr>
                                      <p:tavLst>
                                        <p:tav tm="0">
                                          <p:val>
                                            <p:strVal val="#ppt_x-.2"/>
                                          </p:val>
                                        </p:tav>
                                        <p:tav tm="100000">
                                          <p:val>
                                            <p:strVal val="#ppt_x"/>
                                          </p:val>
                                        </p:tav>
                                      </p:tavLst>
                                    </p:anim>
                                    <p:anim calcmode="lin" valueType="num">
                                      <p:cBhvr>
                                        <p:cTn id="47" dur="500" fill="hold"/>
                                        <p:tgtEl>
                                          <p:spTgt spid="549899"/>
                                        </p:tgtEl>
                                        <p:attrNameLst>
                                          <p:attrName>ppt_y</p:attrName>
                                        </p:attrNameLst>
                                      </p:cBhvr>
                                      <p:tavLst>
                                        <p:tav tm="0">
                                          <p:val>
                                            <p:strVal val="#ppt_y"/>
                                          </p:val>
                                        </p:tav>
                                        <p:tav tm="100000">
                                          <p:val>
                                            <p:strVal val="#ppt_y"/>
                                          </p:val>
                                        </p:tav>
                                      </p:tavLst>
                                    </p:anim>
                                    <p:animEffect transition="in" filter="fade">
                                      <p:cBhvr>
                                        <p:cTn id="48" dur="500"/>
                                        <p:tgtEl>
                                          <p:spTgt spid="549899"/>
                                        </p:tgtEl>
                                      </p:cBhvr>
                                    </p:animEffect>
                                  </p:childTnLst>
                                </p:cTn>
                              </p:par>
                              <p:par>
                                <p:cTn id="49" presetID="54" presetClass="entr" presetSubtype="0" accel="100000" fill="hold" grpId="0" nodeType="withEffect">
                                  <p:stCondLst>
                                    <p:cond delay="0"/>
                                  </p:stCondLst>
                                  <p:childTnLst>
                                    <p:set>
                                      <p:cBhvr>
                                        <p:cTn id="50" dur="1" fill="hold">
                                          <p:stCondLst>
                                            <p:cond delay="0"/>
                                          </p:stCondLst>
                                        </p:cTn>
                                        <p:tgtEl>
                                          <p:spTgt spid="549900"/>
                                        </p:tgtEl>
                                        <p:attrNameLst>
                                          <p:attrName>style.visibility</p:attrName>
                                        </p:attrNameLst>
                                      </p:cBhvr>
                                      <p:to>
                                        <p:strVal val="visible"/>
                                      </p:to>
                                    </p:set>
                                    <p:anim calcmode="lin" valueType="num">
                                      <p:cBhvr>
                                        <p:cTn id="51" dur="500" fill="hold"/>
                                        <p:tgtEl>
                                          <p:spTgt spid="549900"/>
                                        </p:tgtEl>
                                        <p:attrNameLst>
                                          <p:attrName>ppt_w</p:attrName>
                                        </p:attrNameLst>
                                      </p:cBhvr>
                                      <p:tavLst>
                                        <p:tav tm="0">
                                          <p:val>
                                            <p:strVal val="#ppt_w*0.05"/>
                                          </p:val>
                                        </p:tav>
                                        <p:tav tm="100000">
                                          <p:val>
                                            <p:strVal val="#ppt_w"/>
                                          </p:val>
                                        </p:tav>
                                      </p:tavLst>
                                    </p:anim>
                                    <p:anim calcmode="lin" valueType="num">
                                      <p:cBhvr>
                                        <p:cTn id="52" dur="500" fill="hold"/>
                                        <p:tgtEl>
                                          <p:spTgt spid="549900"/>
                                        </p:tgtEl>
                                        <p:attrNameLst>
                                          <p:attrName>ppt_h</p:attrName>
                                        </p:attrNameLst>
                                      </p:cBhvr>
                                      <p:tavLst>
                                        <p:tav tm="0">
                                          <p:val>
                                            <p:strVal val="#ppt_h"/>
                                          </p:val>
                                        </p:tav>
                                        <p:tav tm="100000">
                                          <p:val>
                                            <p:strVal val="#ppt_h"/>
                                          </p:val>
                                        </p:tav>
                                      </p:tavLst>
                                    </p:anim>
                                    <p:anim calcmode="lin" valueType="num">
                                      <p:cBhvr>
                                        <p:cTn id="53" dur="500" fill="hold"/>
                                        <p:tgtEl>
                                          <p:spTgt spid="549900"/>
                                        </p:tgtEl>
                                        <p:attrNameLst>
                                          <p:attrName>ppt_x</p:attrName>
                                        </p:attrNameLst>
                                      </p:cBhvr>
                                      <p:tavLst>
                                        <p:tav tm="0">
                                          <p:val>
                                            <p:strVal val="#ppt_x-.2"/>
                                          </p:val>
                                        </p:tav>
                                        <p:tav tm="100000">
                                          <p:val>
                                            <p:strVal val="#ppt_x"/>
                                          </p:val>
                                        </p:tav>
                                      </p:tavLst>
                                    </p:anim>
                                    <p:anim calcmode="lin" valueType="num">
                                      <p:cBhvr>
                                        <p:cTn id="54" dur="500" fill="hold"/>
                                        <p:tgtEl>
                                          <p:spTgt spid="549900"/>
                                        </p:tgtEl>
                                        <p:attrNameLst>
                                          <p:attrName>ppt_y</p:attrName>
                                        </p:attrNameLst>
                                      </p:cBhvr>
                                      <p:tavLst>
                                        <p:tav tm="0">
                                          <p:val>
                                            <p:strVal val="#ppt_y"/>
                                          </p:val>
                                        </p:tav>
                                        <p:tav tm="100000">
                                          <p:val>
                                            <p:strVal val="#ppt_y"/>
                                          </p:val>
                                        </p:tav>
                                      </p:tavLst>
                                    </p:anim>
                                    <p:animEffect transition="in" filter="fade">
                                      <p:cBhvr>
                                        <p:cTn id="55" dur="500"/>
                                        <p:tgtEl>
                                          <p:spTgt spid="549900"/>
                                        </p:tgtEl>
                                      </p:cBhvr>
                                    </p:animEffect>
                                  </p:childTnLst>
                                </p:cTn>
                              </p:par>
                              <p:par>
                                <p:cTn id="56" presetID="54" presetClass="entr" presetSubtype="0" accel="100000" fill="hold" nodeType="withEffect">
                                  <p:stCondLst>
                                    <p:cond delay="0"/>
                                  </p:stCondLst>
                                  <p:childTnLst>
                                    <p:set>
                                      <p:cBhvr>
                                        <p:cTn id="57" dur="1" fill="hold">
                                          <p:stCondLst>
                                            <p:cond delay="0"/>
                                          </p:stCondLst>
                                        </p:cTn>
                                        <p:tgtEl>
                                          <p:spTgt spid="549904"/>
                                        </p:tgtEl>
                                        <p:attrNameLst>
                                          <p:attrName>style.visibility</p:attrName>
                                        </p:attrNameLst>
                                      </p:cBhvr>
                                      <p:to>
                                        <p:strVal val="visible"/>
                                      </p:to>
                                    </p:set>
                                    <p:anim calcmode="lin" valueType="num">
                                      <p:cBhvr>
                                        <p:cTn id="58" dur="500" fill="hold"/>
                                        <p:tgtEl>
                                          <p:spTgt spid="549904"/>
                                        </p:tgtEl>
                                        <p:attrNameLst>
                                          <p:attrName>ppt_w</p:attrName>
                                        </p:attrNameLst>
                                      </p:cBhvr>
                                      <p:tavLst>
                                        <p:tav tm="0">
                                          <p:val>
                                            <p:strVal val="#ppt_w*0.05"/>
                                          </p:val>
                                        </p:tav>
                                        <p:tav tm="100000">
                                          <p:val>
                                            <p:strVal val="#ppt_w"/>
                                          </p:val>
                                        </p:tav>
                                      </p:tavLst>
                                    </p:anim>
                                    <p:anim calcmode="lin" valueType="num">
                                      <p:cBhvr>
                                        <p:cTn id="59" dur="500" fill="hold"/>
                                        <p:tgtEl>
                                          <p:spTgt spid="549904"/>
                                        </p:tgtEl>
                                        <p:attrNameLst>
                                          <p:attrName>ppt_h</p:attrName>
                                        </p:attrNameLst>
                                      </p:cBhvr>
                                      <p:tavLst>
                                        <p:tav tm="0">
                                          <p:val>
                                            <p:strVal val="#ppt_h"/>
                                          </p:val>
                                        </p:tav>
                                        <p:tav tm="100000">
                                          <p:val>
                                            <p:strVal val="#ppt_h"/>
                                          </p:val>
                                        </p:tav>
                                      </p:tavLst>
                                    </p:anim>
                                    <p:anim calcmode="lin" valueType="num">
                                      <p:cBhvr>
                                        <p:cTn id="60" dur="500" fill="hold"/>
                                        <p:tgtEl>
                                          <p:spTgt spid="549904"/>
                                        </p:tgtEl>
                                        <p:attrNameLst>
                                          <p:attrName>ppt_x</p:attrName>
                                        </p:attrNameLst>
                                      </p:cBhvr>
                                      <p:tavLst>
                                        <p:tav tm="0">
                                          <p:val>
                                            <p:strVal val="#ppt_x-.2"/>
                                          </p:val>
                                        </p:tav>
                                        <p:tav tm="100000">
                                          <p:val>
                                            <p:strVal val="#ppt_x"/>
                                          </p:val>
                                        </p:tav>
                                      </p:tavLst>
                                    </p:anim>
                                    <p:anim calcmode="lin" valueType="num">
                                      <p:cBhvr>
                                        <p:cTn id="61" dur="500" fill="hold"/>
                                        <p:tgtEl>
                                          <p:spTgt spid="549904"/>
                                        </p:tgtEl>
                                        <p:attrNameLst>
                                          <p:attrName>ppt_y</p:attrName>
                                        </p:attrNameLst>
                                      </p:cBhvr>
                                      <p:tavLst>
                                        <p:tav tm="0">
                                          <p:val>
                                            <p:strVal val="#ppt_y"/>
                                          </p:val>
                                        </p:tav>
                                        <p:tav tm="100000">
                                          <p:val>
                                            <p:strVal val="#ppt_y"/>
                                          </p:val>
                                        </p:tav>
                                      </p:tavLst>
                                    </p:anim>
                                    <p:animEffect transition="in" filter="fade">
                                      <p:cBhvr>
                                        <p:cTn id="62" dur="500"/>
                                        <p:tgtEl>
                                          <p:spTgt spid="549904"/>
                                        </p:tgtEl>
                                      </p:cBhvr>
                                    </p:animEffect>
                                  </p:childTnLst>
                                </p:cTn>
                              </p:par>
                              <p:par>
                                <p:cTn id="63" presetID="54" presetClass="entr" presetSubtype="0" accel="100000" fill="hold" nodeType="withEffect">
                                  <p:stCondLst>
                                    <p:cond delay="0"/>
                                  </p:stCondLst>
                                  <p:childTnLst>
                                    <p:set>
                                      <p:cBhvr>
                                        <p:cTn id="64" dur="1" fill="hold">
                                          <p:stCondLst>
                                            <p:cond delay="0"/>
                                          </p:stCondLst>
                                        </p:cTn>
                                        <p:tgtEl>
                                          <p:spTgt spid="549905"/>
                                        </p:tgtEl>
                                        <p:attrNameLst>
                                          <p:attrName>style.visibility</p:attrName>
                                        </p:attrNameLst>
                                      </p:cBhvr>
                                      <p:to>
                                        <p:strVal val="visible"/>
                                      </p:to>
                                    </p:set>
                                    <p:anim calcmode="lin" valueType="num">
                                      <p:cBhvr>
                                        <p:cTn id="65" dur="500" fill="hold"/>
                                        <p:tgtEl>
                                          <p:spTgt spid="549905"/>
                                        </p:tgtEl>
                                        <p:attrNameLst>
                                          <p:attrName>ppt_w</p:attrName>
                                        </p:attrNameLst>
                                      </p:cBhvr>
                                      <p:tavLst>
                                        <p:tav tm="0">
                                          <p:val>
                                            <p:strVal val="#ppt_w*0.05"/>
                                          </p:val>
                                        </p:tav>
                                        <p:tav tm="100000">
                                          <p:val>
                                            <p:strVal val="#ppt_w"/>
                                          </p:val>
                                        </p:tav>
                                      </p:tavLst>
                                    </p:anim>
                                    <p:anim calcmode="lin" valueType="num">
                                      <p:cBhvr>
                                        <p:cTn id="66" dur="500" fill="hold"/>
                                        <p:tgtEl>
                                          <p:spTgt spid="549905"/>
                                        </p:tgtEl>
                                        <p:attrNameLst>
                                          <p:attrName>ppt_h</p:attrName>
                                        </p:attrNameLst>
                                      </p:cBhvr>
                                      <p:tavLst>
                                        <p:tav tm="0">
                                          <p:val>
                                            <p:strVal val="#ppt_h"/>
                                          </p:val>
                                        </p:tav>
                                        <p:tav tm="100000">
                                          <p:val>
                                            <p:strVal val="#ppt_h"/>
                                          </p:val>
                                        </p:tav>
                                      </p:tavLst>
                                    </p:anim>
                                    <p:anim calcmode="lin" valueType="num">
                                      <p:cBhvr>
                                        <p:cTn id="67" dur="500" fill="hold"/>
                                        <p:tgtEl>
                                          <p:spTgt spid="549905"/>
                                        </p:tgtEl>
                                        <p:attrNameLst>
                                          <p:attrName>ppt_x</p:attrName>
                                        </p:attrNameLst>
                                      </p:cBhvr>
                                      <p:tavLst>
                                        <p:tav tm="0">
                                          <p:val>
                                            <p:strVal val="#ppt_x-.2"/>
                                          </p:val>
                                        </p:tav>
                                        <p:tav tm="100000">
                                          <p:val>
                                            <p:strVal val="#ppt_x"/>
                                          </p:val>
                                        </p:tav>
                                      </p:tavLst>
                                    </p:anim>
                                    <p:anim calcmode="lin" valueType="num">
                                      <p:cBhvr>
                                        <p:cTn id="68" dur="500" fill="hold"/>
                                        <p:tgtEl>
                                          <p:spTgt spid="549905"/>
                                        </p:tgtEl>
                                        <p:attrNameLst>
                                          <p:attrName>ppt_y</p:attrName>
                                        </p:attrNameLst>
                                      </p:cBhvr>
                                      <p:tavLst>
                                        <p:tav tm="0">
                                          <p:val>
                                            <p:strVal val="#ppt_y"/>
                                          </p:val>
                                        </p:tav>
                                        <p:tav tm="100000">
                                          <p:val>
                                            <p:strVal val="#ppt_y"/>
                                          </p:val>
                                        </p:tav>
                                      </p:tavLst>
                                    </p:anim>
                                    <p:animEffect transition="in" filter="fade">
                                      <p:cBhvr>
                                        <p:cTn id="69" dur="500"/>
                                        <p:tgtEl>
                                          <p:spTgt spid="549905"/>
                                        </p:tgtEl>
                                      </p:cBhvr>
                                    </p:animEffect>
                                  </p:childTnLst>
                                </p:cTn>
                              </p:par>
                              <p:par>
                                <p:cTn id="70" presetID="54" presetClass="entr" presetSubtype="0" accel="100000" fill="hold" nodeType="withEffect">
                                  <p:stCondLst>
                                    <p:cond delay="0"/>
                                  </p:stCondLst>
                                  <p:childTnLst>
                                    <p:set>
                                      <p:cBhvr>
                                        <p:cTn id="71" dur="1" fill="hold">
                                          <p:stCondLst>
                                            <p:cond delay="0"/>
                                          </p:stCondLst>
                                        </p:cTn>
                                        <p:tgtEl>
                                          <p:spTgt spid="549906"/>
                                        </p:tgtEl>
                                        <p:attrNameLst>
                                          <p:attrName>style.visibility</p:attrName>
                                        </p:attrNameLst>
                                      </p:cBhvr>
                                      <p:to>
                                        <p:strVal val="visible"/>
                                      </p:to>
                                    </p:set>
                                    <p:anim calcmode="lin" valueType="num">
                                      <p:cBhvr>
                                        <p:cTn id="72" dur="500" fill="hold"/>
                                        <p:tgtEl>
                                          <p:spTgt spid="549906"/>
                                        </p:tgtEl>
                                        <p:attrNameLst>
                                          <p:attrName>ppt_w</p:attrName>
                                        </p:attrNameLst>
                                      </p:cBhvr>
                                      <p:tavLst>
                                        <p:tav tm="0">
                                          <p:val>
                                            <p:strVal val="#ppt_w*0.05"/>
                                          </p:val>
                                        </p:tav>
                                        <p:tav tm="100000">
                                          <p:val>
                                            <p:strVal val="#ppt_w"/>
                                          </p:val>
                                        </p:tav>
                                      </p:tavLst>
                                    </p:anim>
                                    <p:anim calcmode="lin" valueType="num">
                                      <p:cBhvr>
                                        <p:cTn id="73" dur="500" fill="hold"/>
                                        <p:tgtEl>
                                          <p:spTgt spid="549906"/>
                                        </p:tgtEl>
                                        <p:attrNameLst>
                                          <p:attrName>ppt_h</p:attrName>
                                        </p:attrNameLst>
                                      </p:cBhvr>
                                      <p:tavLst>
                                        <p:tav tm="0">
                                          <p:val>
                                            <p:strVal val="#ppt_h"/>
                                          </p:val>
                                        </p:tav>
                                        <p:tav tm="100000">
                                          <p:val>
                                            <p:strVal val="#ppt_h"/>
                                          </p:val>
                                        </p:tav>
                                      </p:tavLst>
                                    </p:anim>
                                    <p:anim calcmode="lin" valueType="num">
                                      <p:cBhvr>
                                        <p:cTn id="74" dur="500" fill="hold"/>
                                        <p:tgtEl>
                                          <p:spTgt spid="549906"/>
                                        </p:tgtEl>
                                        <p:attrNameLst>
                                          <p:attrName>ppt_x</p:attrName>
                                        </p:attrNameLst>
                                      </p:cBhvr>
                                      <p:tavLst>
                                        <p:tav tm="0">
                                          <p:val>
                                            <p:strVal val="#ppt_x-.2"/>
                                          </p:val>
                                        </p:tav>
                                        <p:tav tm="100000">
                                          <p:val>
                                            <p:strVal val="#ppt_x"/>
                                          </p:val>
                                        </p:tav>
                                      </p:tavLst>
                                    </p:anim>
                                    <p:anim calcmode="lin" valueType="num">
                                      <p:cBhvr>
                                        <p:cTn id="75" dur="500" fill="hold"/>
                                        <p:tgtEl>
                                          <p:spTgt spid="549906"/>
                                        </p:tgtEl>
                                        <p:attrNameLst>
                                          <p:attrName>ppt_y</p:attrName>
                                        </p:attrNameLst>
                                      </p:cBhvr>
                                      <p:tavLst>
                                        <p:tav tm="0">
                                          <p:val>
                                            <p:strVal val="#ppt_y"/>
                                          </p:val>
                                        </p:tav>
                                        <p:tav tm="100000">
                                          <p:val>
                                            <p:strVal val="#ppt_y"/>
                                          </p:val>
                                        </p:tav>
                                      </p:tavLst>
                                    </p:anim>
                                    <p:animEffect transition="in" filter="fade">
                                      <p:cBhvr>
                                        <p:cTn id="76" dur="500"/>
                                        <p:tgtEl>
                                          <p:spTgt spid="549906"/>
                                        </p:tgtEl>
                                      </p:cBhvr>
                                    </p:animEffect>
                                  </p:childTnLst>
                                </p:cTn>
                              </p:par>
                              <p:par>
                                <p:cTn id="77" presetID="54" presetClass="entr" presetSubtype="0" accel="100000" fill="hold" nodeType="withEffect">
                                  <p:stCondLst>
                                    <p:cond delay="0"/>
                                  </p:stCondLst>
                                  <p:childTnLst>
                                    <p:set>
                                      <p:cBhvr>
                                        <p:cTn id="78" dur="1" fill="hold">
                                          <p:stCondLst>
                                            <p:cond delay="0"/>
                                          </p:stCondLst>
                                        </p:cTn>
                                        <p:tgtEl>
                                          <p:spTgt spid="549907"/>
                                        </p:tgtEl>
                                        <p:attrNameLst>
                                          <p:attrName>style.visibility</p:attrName>
                                        </p:attrNameLst>
                                      </p:cBhvr>
                                      <p:to>
                                        <p:strVal val="visible"/>
                                      </p:to>
                                    </p:set>
                                    <p:anim calcmode="lin" valueType="num">
                                      <p:cBhvr>
                                        <p:cTn id="79" dur="500" fill="hold"/>
                                        <p:tgtEl>
                                          <p:spTgt spid="549907"/>
                                        </p:tgtEl>
                                        <p:attrNameLst>
                                          <p:attrName>ppt_w</p:attrName>
                                        </p:attrNameLst>
                                      </p:cBhvr>
                                      <p:tavLst>
                                        <p:tav tm="0">
                                          <p:val>
                                            <p:strVal val="#ppt_w*0.05"/>
                                          </p:val>
                                        </p:tav>
                                        <p:tav tm="100000">
                                          <p:val>
                                            <p:strVal val="#ppt_w"/>
                                          </p:val>
                                        </p:tav>
                                      </p:tavLst>
                                    </p:anim>
                                    <p:anim calcmode="lin" valueType="num">
                                      <p:cBhvr>
                                        <p:cTn id="80" dur="500" fill="hold"/>
                                        <p:tgtEl>
                                          <p:spTgt spid="549907"/>
                                        </p:tgtEl>
                                        <p:attrNameLst>
                                          <p:attrName>ppt_h</p:attrName>
                                        </p:attrNameLst>
                                      </p:cBhvr>
                                      <p:tavLst>
                                        <p:tav tm="0">
                                          <p:val>
                                            <p:strVal val="#ppt_h"/>
                                          </p:val>
                                        </p:tav>
                                        <p:tav tm="100000">
                                          <p:val>
                                            <p:strVal val="#ppt_h"/>
                                          </p:val>
                                        </p:tav>
                                      </p:tavLst>
                                    </p:anim>
                                    <p:anim calcmode="lin" valueType="num">
                                      <p:cBhvr>
                                        <p:cTn id="81" dur="500" fill="hold"/>
                                        <p:tgtEl>
                                          <p:spTgt spid="549907"/>
                                        </p:tgtEl>
                                        <p:attrNameLst>
                                          <p:attrName>ppt_x</p:attrName>
                                        </p:attrNameLst>
                                      </p:cBhvr>
                                      <p:tavLst>
                                        <p:tav tm="0">
                                          <p:val>
                                            <p:strVal val="#ppt_x-.2"/>
                                          </p:val>
                                        </p:tav>
                                        <p:tav tm="100000">
                                          <p:val>
                                            <p:strVal val="#ppt_x"/>
                                          </p:val>
                                        </p:tav>
                                      </p:tavLst>
                                    </p:anim>
                                    <p:anim calcmode="lin" valueType="num">
                                      <p:cBhvr>
                                        <p:cTn id="82" dur="500" fill="hold"/>
                                        <p:tgtEl>
                                          <p:spTgt spid="549907"/>
                                        </p:tgtEl>
                                        <p:attrNameLst>
                                          <p:attrName>ppt_y</p:attrName>
                                        </p:attrNameLst>
                                      </p:cBhvr>
                                      <p:tavLst>
                                        <p:tav tm="0">
                                          <p:val>
                                            <p:strVal val="#ppt_y"/>
                                          </p:val>
                                        </p:tav>
                                        <p:tav tm="100000">
                                          <p:val>
                                            <p:strVal val="#ppt_y"/>
                                          </p:val>
                                        </p:tav>
                                      </p:tavLst>
                                    </p:anim>
                                    <p:animEffect transition="in" filter="fade">
                                      <p:cBhvr>
                                        <p:cTn id="83" dur="500"/>
                                        <p:tgtEl>
                                          <p:spTgt spid="549907"/>
                                        </p:tgtEl>
                                      </p:cBhvr>
                                    </p:animEffect>
                                  </p:childTnLst>
                                </p:cTn>
                              </p:par>
                              <p:par>
                                <p:cTn id="84" presetID="54" presetClass="entr" presetSubtype="0" accel="100000" fill="hold" nodeType="withEffect">
                                  <p:stCondLst>
                                    <p:cond delay="0"/>
                                  </p:stCondLst>
                                  <p:childTnLst>
                                    <p:set>
                                      <p:cBhvr>
                                        <p:cTn id="85" dur="1" fill="hold">
                                          <p:stCondLst>
                                            <p:cond delay="0"/>
                                          </p:stCondLst>
                                        </p:cTn>
                                        <p:tgtEl>
                                          <p:spTgt spid="549908"/>
                                        </p:tgtEl>
                                        <p:attrNameLst>
                                          <p:attrName>style.visibility</p:attrName>
                                        </p:attrNameLst>
                                      </p:cBhvr>
                                      <p:to>
                                        <p:strVal val="visible"/>
                                      </p:to>
                                    </p:set>
                                    <p:anim calcmode="lin" valueType="num">
                                      <p:cBhvr>
                                        <p:cTn id="86" dur="500" fill="hold"/>
                                        <p:tgtEl>
                                          <p:spTgt spid="549908"/>
                                        </p:tgtEl>
                                        <p:attrNameLst>
                                          <p:attrName>ppt_w</p:attrName>
                                        </p:attrNameLst>
                                      </p:cBhvr>
                                      <p:tavLst>
                                        <p:tav tm="0">
                                          <p:val>
                                            <p:strVal val="#ppt_w*0.05"/>
                                          </p:val>
                                        </p:tav>
                                        <p:tav tm="100000">
                                          <p:val>
                                            <p:strVal val="#ppt_w"/>
                                          </p:val>
                                        </p:tav>
                                      </p:tavLst>
                                    </p:anim>
                                    <p:anim calcmode="lin" valueType="num">
                                      <p:cBhvr>
                                        <p:cTn id="87" dur="500" fill="hold"/>
                                        <p:tgtEl>
                                          <p:spTgt spid="549908"/>
                                        </p:tgtEl>
                                        <p:attrNameLst>
                                          <p:attrName>ppt_h</p:attrName>
                                        </p:attrNameLst>
                                      </p:cBhvr>
                                      <p:tavLst>
                                        <p:tav tm="0">
                                          <p:val>
                                            <p:strVal val="#ppt_h"/>
                                          </p:val>
                                        </p:tav>
                                        <p:tav tm="100000">
                                          <p:val>
                                            <p:strVal val="#ppt_h"/>
                                          </p:val>
                                        </p:tav>
                                      </p:tavLst>
                                    </p:anim>
                                    <p:anim calcmode="lin" valueType="num">
                                      <p:cBhvr>
                                        <p:cTn id="88" dur="500" fill="hold"/>
                                        <p:tgtEl>
                                          <p:spTgt spid="549908"/>
                                        </p:tgtEl>
                                        <p:attrNameLst>
                                          <p:attrName>ppt_x</p:attrName>
                                        </p:attrNameLst>
                                      </p:cBhvr>
                                      <p:tavLst>
                                        <p:tav tm="0">
                                          <p:val>
                                            <p:strVal val="#ppt_x-.2"/>
                                          </p:val>
                                        </p:tav>
                                        <p:tav tm="100000">
                                          <p:val>
                                            <p:strVal val="#ppt_x"/>
                                          </p:val>
                                        </p:tav>
                                      </p:tavLst>
                                    </p:anim>
                                    <p:anim calcmode="lin" valueType="num">
                                      <p:cBhvr>
                                        <p:cTn id="89" dur="500" fill="hold"/>
                                        <p:tgtEl>
                                          <p:spTgt spid="549908"/>
                                        </p:tgtEl>
                                        <p:attrNameLst>
                                          <p:attrName>ppt_y</p:attrName>
                                        </p:attrNameLst>
                                      </p:cBhvr>
                                      <p:tavLst>
                                        <p:tav tm="0">
                                          <p:val>
                                            <p:strVal val="#ppt_y"/>
                                          </p:val>
                                        </p:tav>
                                        <p:tav tm="100000">
                                          <p:val>
                                            <p:strVal val="#ppt_y"/>
                                          </p:val>
                                        </p:tav>
                                      </p:tavLst>
                                    </p:anim>
                                    <p:animEffect transition="in" filter="fade">
                                      <p:cBhvr>
                                        <p:cTn id="90" dur="500"/>
                                        <p:tgtEl>
                                          <p:spTgt spid="5499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896" grpId="0"/>
      <p:bldP spid="549898" grpId="0"/>
      <p:bldP spid="549900" grpId="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0914"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Graphs With Asymptotes</a:t>
            </a:r>
          </a:p>
        </p:txBody>
      </p:sp>
      <p:sp>
        <p:nvSpPr>
          <p:cNvPr id="550915" name="Text Box 3"/>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50917" name="Text Box 5" descr="Blue tissue paper"/>
          <p:cNvSpPr txBox="1">
            <a:spLocks noChangeArrowheads="1"/>
          </p:cNvSpPr>
          <p:nvPr/>
        </p:nvSpPr>
        <p:spPr bwMode="auto">
          <a:xfrm>
            <a:off x="609600" y="1676400"/>
            <a:ext cx="8305800" cy="16160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(We exclude the case </a:t>
            </a:r>
            <a:r>
              <a:rPr lang="en-US" sz="2000" i="1" smtClean="0">
                <a:latin typeface="Times New Roman" charset="0"/>
                <a:cs typeface="+mn-cs"/>
              </a:rPr>
              <a:t>x</a:t>
            </a:r>
            <a:r>
              <a:rPr lang="en-US" sz="2000" smtClean="0">
                <a:latin typeface="Times New Roman" charset="0"/>
                <a:cs typeface="+mn-cs"/>
              </a:rPr>
              <a:t> = -2 since this is outside our specified domain.)  The graph has a horizontal tangent at (2,  </a:t>
            </a:r>
            <a:r>
              <a:rPr lang="en-US" sz="2000" i="1" smtClean="0">
                <a:latin typeface="Times New Roman" charset="0"/>
                <a:cs typeface="+mn-cs"/>
              </a:rPr>
              <a:t>f</a:t>
            </a:r>
            <a:r>
              <a:rPr lang="en-US" sz="1000" smtClean="0">
                <a:latin typeface="Times New Roman" charset="0"/>
                <a:cs typeface="+mn-cs"/>
              </a:rPr>
              <a:t> </a:t>
            </a:r>
            <a:r>
              <a:rPr lang="en-US" sz="2000" smtClean="0">
                <a:latin typeface="Times New Roman" charset="0"/>
                <a:cs typeface="+mn-cs"/>
              </a:rPr>
              <a:t>(2)) = (2, 13).  Since                    , the graph is concave up at </a:t>
            </a:r>
            <a:r>
              <a:rPr lang="en-US" sz="2000" i="1" smtClean="0">
                <a:latin typeface="Times New Roman" charset="0"/>
                <a:cs typeface="+mn-cs"/>
              </a:rPr>
              <a:t>x</a:t>
            </a:r>
            <a:r>
              <a:rPr lang="en-US" sz="2000" smtClean="0">
                <a:latin typeface="Times New Roman" charset="0"/>
                <a:cs typeface="+mn-cs"/>
              </a:rPr>
              <a:t> = 2 and, by the second derivative test, (2, 13) is a relative minimum.  In fact,                             for all positive </a:t>
            </a:r>
            <a:r>
              <a:rPr lang="en-US" sz="2000" i="1" smtClean="0">
                <a:latin typeface="Times New Roman" charset="0"/>
                <a:cs typeface="+mn-cs"/>
              </a:rPr>
              <a:t>x</a:t>
            </a:r>
            <a:r>
              <a:rPr lang="en-US" sz="2000" smtClean="0">
                <a:latin typeface="Times New Roman" charset="0"/>
                <a:cs typeface="+mn-cs"/>
              </a:rPr>
              <a:t>, and therefore the graph is concave up at all points.</a:t>
            </a:r>
          </a:p>
        </p:txBody>
      </p:sp>
      <p:sp>
        <p:nvSpPr>
          <p:cNvPr id="550918" name="Text Box 6" descr="Blue tissue paper"/>
          <p:cNvSpPr txBox="1">
            <a:spLocks noChangeArrowheads="1"/>
          </p:cNvSpPr>
          <p:nvPr/>
        </p:nvSpPr>
        <p:spPr bwMode="auto">
          <a:xfrm>
            <a:off x="152400" y="1219200"/>
            <a:ext cx="1600200" cy="366713"/>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smtClean="0">
                <a:effectLst>
                  <a:outerShdw blurRad="38100" dist="38100" dir="2700000" algn="tl">
                    <a:srgbClr val="DDDDDD"/>
                  </a:outerShdw>
                </a:effectLst>
                <a:latin typeface="Batang" charset="0"/>
                <a:cs typeface="+mn-cs"/>
              </a:rPr>
              <a:t>CONTINUED</a:t>
            </a:r>
          </a:p>
        </p:txBody>
      </p:sp>
      <p:graphicFrame>
        <p:nvGraphicFramePr>
          <p:cNvPr id="74757" name="Object 7"/>
          <p:cNvGraphicFramePr>
            <a:graphicFrameLocks noChangeAspect="1"/>
          </p:cNvGraphicFramePr>
          <p:nvPr/>
        </p:nvGraphicFramePr>
        <p:xfrm>
          <a:off x="3505200" y="2632075"/>
          <a:ext cx="1655763" cy="339725"/>
        </p:xfrm>
        <a:graphic>
          <a:graphicData uri="http://schemas.openxmlformats.org/presentationml/2006/ole">
            <mc:AlternateContent xmlns:mc="http://schemas.openxmlformats.org/markup-compatibility/2006">
              <mc:Choice xmlns:v="urn:schemas-microsoft-com:vml" Requires="v">
                <p:oleObj spid="_x0000_s74785" name="Equation" r:id="rId4" imgW="1117600" imgH="228600" progId="Equation.3">
                  <p:embed/>
                </p:oleObj>
              </mc:Choice>
              <mc:Fallback>
                <p:oleObj name="Equation" r:id="rId4" imgW="1117600" imgH="2286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2632075"/>
                        <a:ext cx="1655763" cy="3397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74758" name="Object 8"/>
          <p:cNvGraphicFramePr>
            <a:graphicFrameLocks noChangeAspect="1"/>
          </p:cNvGraphicFramePr>
          <p:nvPr/>
        </p:nvGraphicFramePr>
        <p:xfrm>
          <a:off x="6705600" y="2057400"/>
          <a:ext cx="1223963" cy="322263"/>
        </p:xfrm>
        <a:graphic>
          <a:graphicData uri="http://schemas.openxmlformats.org/presentationml/2006/ole">
            <mc:AlternateContent xmlns:mc="http://schemas.openxmlformats.org/markup-compatibility/2006">
              <mc:Choice xmlns:v="urn:schemas-microsoft-com:vml" Requires="v">
                <p:oleObj spid="_x0000_s74786" name="Equation" r:id="rId6" imgW="825142" imgH="215806" progId="Equation.3">
                  <p:embed/>
                </p:oleObj>
              </mc:Choice>
              <mc:Fallback>
                <p:oleObj name="Equation" r:id="rId6" imgW="825142" imgH="215806"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5600" y="2057400"/>
                        <a:ext cx="1223963" cy="3222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50921" name="Text Box 9" descr="Blue tissue paper"/>
          <p:cNvSpPr txBox="1">
            <a:spLocks noChangeArrowheads="1"/>
          </p:cNvSpPr>
          <p:nvPr/>
        </p:nvSpPr>
        <p:spPr bwMode="auto">
          <a:xfrm>
            <a:off x="609600" y="3565525"/>
            <a:ext cx="8305800" cy="25304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Before sketching the graph, notice that as </a:t>
            </a:r>
            <a:r>
              <a:rPr lang="en-US" sz="2000" i="1" smtClean="0">
                <a:latin typeface="Times New Roman" charset="0"/>
                <a:cs typeface="+mn-cs"/>
              </a:rPr>
              <a:t>x</a:t>
            </a:r>
            <a:r>
              <a:rPr lang="en-US" sz="2000" smtClean="0">
                <a:latin typeface="Times New Roman" charset="0"/>
                <a:cs typeface="+mn-cs"/>
              </a:rPr>
              <a:t> approaches zero the term 12/</a:t>
            </a:r>
            <a:r>
              <a:rPr lang="en-US" sz="2000" i="1" smtClean="0">
                <a:latin typeface="Times New Roman" charset="0"/>
                <a:cs typeface="+mn-cs"/>
              </a:rPr>
              <a:t>x</a:t>
            </a:r>
            <a:r>
              <a:rPr lang="en-US" sz="2000" smtClean="0">
                <a:latin typeface="Times New Roman" charset="0"/>
                <a:cs typeface="+mn-cs"/>
              </a:rPr>
              <a:t> in the formula for  </a:t>
            </a:r>
            <a:r>
              <a:rPr lang="en-US" sz="2000" i="1" smtClean="0">
                <a:latin typeface="Times New Roman" charset="0"/>
                <a:cs typeface="+mn-cs"/>
              </a:rPr>
              <a:t>f</a:t>
            </a:r>
            <a:r>
              <a:rPr lang="en-US" sz="1000" smtClean="0">
                <a:latin typeface="Times New Roman" charset="0"/>
                <a:cs typeface="+mn-cs"/>
              </a:rPr>
              <a:t> </a:t>
            </a:r>
            <a:r>
              <a:rPr lang="en-US" sz="2000" smtClean="0">
                <a:latin typeface="Times New Roman" charset="0"/>
                <a:cs typeface="+mn-cs"/>
              </a:rPr>
              <a:t>(</a:t>
            </a:r>
            <a:r>
              <a:rPr lang="en-US" sz="2000" i="1" smtClean="0">
                <a:latin typeface="Times New Roman" charset="0"/>
                <a:cs typeface="+mn-cs"/>
              </a:rPr>
              <a:t>x</a:t>
            </a:r>
            <a:r>
              <a:rPr lang="en-US" sz="2000" smtClean="0">
                <a:latin typeface="Times New Roman" charset="0"/>
                <a:cs typeface="+mn-cs"/>
              </a:rPr>
              <a:t>) is dominant.  That is, this term becomes arbitrarily large, whereas the terms 3</a:t>
            </a:r>
            <a:r>
              <a:rPr lang="en-US" sz="2000" i="1" smtClean="0">
                <a:latin typeface="Times New Roman" charset="0"/>
                <a:cs typeface="+mn-cs"/>
              </a:rPr>
              <a:t>x</a:t>
            </a:r>
            <a:r>
              <a:rPr lang="en-US" sz="2000" smtClean="0">
                <a:latin typeface="Times New Roman" charset="0"/>
                <a:cs typeface="+mn-cs"/>
              </a:rPr>
              <a:t> + 1 contribute a diminishing proportion to the function value as </a:t>
            </a:r>
            <a:r>
              <a:rPr lang="en-US" sz="2000" i="1" smtClean="0">
                <a:latin typeface="Times New Roman" charset="0"/>
                <a:cs typeface="+mn-cs"/>
              </a:rPr>
              <a:t>x</a:t>
            </a:r>
            <a:r>
              <a:rPr lang="en-US" sz="2000" smtClean="0">
                <a:latin typeface="Times New Roman" charset="0"/>
                <a:cs typeface="+mn-cs"/>
              </a:rPr>
              <a:t> approaches 0.  Thus  </a:t>
            </a:r>
            <a:r>
              <a:rPr lang="en-US" sz="2000" i="1" smtClean="0">
                <a:latin typeface="Times New Roman" charset="0"/>
                <a:cs typeface="+mn-cs"/>
              </a:rPr>
              <a:t>f</a:t>
            </a:r>
            <a:r>
              <a:rPr lang="en-US" sz="1000" smtClean="0">
                <a:latin typeface="Times New Roman" charset="0"/>
                <a:cs typeface="+mn-cs"/>
              </a:rPr>
              <a:t> </a:t>
            </a:r>
            <a:r>
              <a:rPr lang="en-US" sz="2000" smtClean="0">
                <a:latin typeface="Times New Roman" charset="0"/>
                <a:cs typeface="+mn-cs"/>
              </a:rPr>
              <a:t>(</a:t>
            </a:r>
            <a:r>
              <a:rPr lang="en-US" sz="2000" i="1" smtClean="0">
                <a:latin typeface="Times New Roman" charset="0"/>
                <a:cs typeface="+mn-cs"/>
              </a:rPr>
              <a:t>x</a:t>
            </a:r>
            <a:r>
              <a:rPr lang="en-US" sz="2000" smtClean="0">
                <a:latin typeface="Times New Roman" charset="0"/>
                <a:cs typeface="+mn-cs"/>
              </a:rPr>
              <a:t>) has the </a:t>
            </a:r>
            <a:r>
              <a:rPr lang="en-US" sz="2000" i="1" smtClean="0">
                <a:latin typeface="Times New Roman" charset="0"/>
                <a:cs typeface="+mn-cs"/>
              </a:rPr>
              <a:t>y</a:t>
            </a:r>
            <a:r>
              <a:rPr lang="en-US" sz="2000" smtClean="0">
                <a:latin typeface="Times New Roman" charset="0"/>
                <a:cs typeface="+mn-cs"/>
              </a:rPr>
              <a:t>-axis as an asymptote.  For large values of </a:t>
            </a:r>
            <a:r>
              <a:rPr lang="en-US" sz="2000" i="1" smtClean="0">
                <a:latin typeface="Times New Roman" charset="0"/>
                <a:cs typeface="+mn-cs"/>
              </a:rPr>
              <a:t>x</a:t>
            </a:r>
            <a:r>
              <a:rPr lang="en-US" sz="2000" smtClean="0">
                <a:latin typeface="Times New Roman" charset="0"/>
                <a:cs typeface="+mn-cs"/>
              </a:rPr>
              <a:t>, the term 3</a:t>
            </a:r>
            <a:r>
              <a:rPr lang="en-US" sz="2000" i="1" smtClean="0">
                <a:latin typeface="Times New Roman" charset="0"/>
                <a:cs typeface="+mn-cs"/>
              </a:rPr>
              <a:t>x</a:t>
            </a:r>
            <a:r>
              <a:rPr lang="en-US" sz="2000" smtClean="0">
                <a:latin typeface="Times New Roman" charset="0"/>
                <a:cs typeface="+mn-cs"/>
              </a:rPr>
              <a:t> is dominant.  The value of  </a:t>
            </a:r>
            <a:r>
              <a:rPr lang="en-US" sz="2000" i="1" smtClean="0">
                <a:latin typeface="Times New Roman" charset="0"/>
                <a:cs typeface="+mn-cs"/>
              </a:rPr>
              <a:t>f</a:t>
            </a:r>
            <a:r>
              <a:rPr lang="en-US" sz="1000" smtClean="0">
                <a:latin typeface="Times New Roman" charset="0"/>
                <a:cs typeface="+mn-cs"/>
              </a:rPr>
              <a:t> </a:t>
            </a:r>
            <a:r>
              <a:rPr lang="en-US" sz="2000" smtClean="0">
                <a:latin typeface="Times New Roman" charset="0"/>
                <a:cs typeface="+mn-cs"/>
              </a:rPr>
              <a:t>(</a:t>
            </a:r>
            <a:r>
              <a:rPr lang="en-US" sz="2000" i="1" smtClean="0">
                <a:latin typeface="Times New Roman" charset="0"/>
                <a:cs typeface="+mn-cs"/>
              </a:rPr>
              <a:t>x</a:t>
            </a:r>
            <a:r>
              <a:rPr lang="en-US" sz="2000" smtClean="0">
                <a:latin typeface="Times New Roman" charset="0"/>
                <a:cs typeface="+mn-cs"/>
              </a:rPr>
              <a:t>) is only slightly larger than 3</a:t>
            </a:r>
            <a:r>
              <a:rPr lang="en-US" sz="2000" i="1" smtClean="0">
                <a:latin typeface="Times New Roman" charset="0"/>
                <a:cs typeface="+mn-cs"/>
              </a:rPr>
              <a:t>x</a:t>
            </a:r>
            <a:r>
              <a:rPr lang="en-US" sz="2000" smtClean="0">
                <a:latin typeface="Times New Roman" charset="0"/>
                <a:cs typeface="+mn-cs"/>
              </a:rPr>
              <a:t> since the terms 12/</a:t>
            </a:r>
            <a:r>
              <a:rPr lang="en-US" sz="2000" i="1" smtClean="0">
                <a:latin typeface="Times New Roman" charset="0"/>
                <a:cs typeface="+mn-cs"/>
              </a:rPr>
              <a:t>x </a:t>
            </a:r>
            <a:r>
              <a:rPr lang="en-US" sz="2000" smtClean="0">
                <a:latin typeface="Times New Roman" charset="0"/>
                <a:cs typeface="+mn-cs"/>
              </a:rPr>
              <a:t>+ 1 has decreasing significance as </a:t>
            </a:r>
            <a:r>
              <a:rPr lang="en-US" sz="2000" i="1" smtClean="0">
                <a:latin typeface="Times New Roman" charset="0"/>
                <a:cs typeface="+mn-cs"/>
              </a:rPr>
              <a:t>x</a:t>
            </a:r>
            <a:r>
              <a:rPr lang="en-US" sz="2000" smtClean="0">
                <a:latin typeface="Times New Roman" charset="0"/>
                <a:cs typeface="+mn-cs"/>
              </a:rPr>
              <a:t> becomes arbitrarily large; that is, the graph of  </a:t>
            </a:r>
            <a:r>
              <a:rPr lang="en-US" sz="2000" i="1" smtClean="0">
                <a:latin typeface="Times New Roman" charset="0"/>
                <a:cs typeface="+mn-cs"/>
              </a:rPr>
              <a:t>f</a:t>
            </a:r>
            <a:r>
              <a:rPr lang="en-US" sz="1000" smtClean="0">
                <a:latin typeface="Times New Roman" charset="0"/>
                <a:cs typeface="+mn-cs"/>
              </a:rPr>
              <a:t> </a:t>
            </a:r>
            <a:r>
              <a:rPr lang="en-US" sz="2000" smtClean="0">
                <a:latin typeface="Times New Roman" charset="0"/>
                <a:cs typeface="+mn-cs"/>
              </a:rPr>
              <a:t>(</a:t>
            </a:r>
            <a:r>
              <a:rPr lang="en-US" sz="2000" i="1" smtClean="0">
                <a:latin typeface="Times New Roman" charset="0"/>
                <a:cs typeface="+mn-cs"/>
              </a:rPr>
              <a:t>x</a:t>
            </a:r>
            <a:r>
              <a:rPr lang="en-US" sz="2000" smtClean="0">
                <a:latin typeface="Times New Roman" charset="0"/>
                <a:cs typeface="+mn-cs"/>
              </a:rPr>
              <a:t>) is slightly above the graph of </a:t>
            </a:r>
            <a:r>
              <a:rPr lang="en-US" sz="2000" i="1" smtClean="0">
                <a:latin typeface="Times New Roman" charset="0"/>
                <a:cs typeface="+mn-cs"/>
              </a:rPr>
              <a:t>y</a:t>
            </a:r>
            <a:r>
              <a:rPr lang="en-US" sz="2000" smtClean="0">
                <a:latin typeface="Times New Roman" charset="0"/>
                <a:cs typeface="+mn-cs"/>
              </a:rPr>
              <a:t> = 3</a:t>
            </a:r>
            <a:r>
              <a:rPr lang="en-US" sz="2000" i="1" smtClean="0">
                <a:latin typeface="Times New Roman" charset="0"/>
                <a:cs typeface="+mn-cs"/>
              </a:rPr>
              <a:t>x</a:t>
            </a:r>
            <a:r>
              <a:rPr lang="en-US" sz="2000" smtClean="0">
                <a:latin typeface="Times New Roman" charset="0"/>
                <a:cs typeface="+mn-cs"/>
              </a:rPr>
              <a:t> + 1.  As </a:t>
            </a:r>
            <a:r>
              <a:rPr lang="en-US" sz="2000" i="1" smtClean="0">
                <a:latin typeface="Times New Roman" charset="0"/>
                <a:cs typeface="+mn-cs"/>
              </a:rPr>
              <a:t>x</a:t>
            </a:r>
            <a:r>
              <a:rPr lang="en-US" sz="2000" smtClean="0">
                <a:latin typeface="Times New Roman" charset="0"/>
                <a:cs typeface="+mn-cs"/>
              </a:rPr>
              <a:t> increases, the graph of  </a:t>
            </a:r>
            <a:r>
              <a:rPr lang="en-US" sz="2000" i="1" smtClean="0">
                <a:latin typeface="Times New Roman" charset="0"/>
                <a:cs typeface="+mn-cs"/>
              </a:rPr>
              <a:t>f</a:t>
            </a:r>
            <a:r>
              <a:rPr lang="en-US" sz="1000" smtClean="0">
                <a:latin typeface="Times New Roman" charset="0"/>
                <a:cs typeface="+mn-cs"/>
              </a:rPr>
              <a:t> </a:t>
            </a:r>
            <a:r>
              <a:rPr lang="en-US" sz="2000" smtClean="0">
                <a:latin typeface="Times New Roman" charset="0"/>
                <a:cs typeface="+mn-cs"/>
              </a:rPr>
              <a:t>(</a:t>
            </a:r>
            <a:r>
              <a:rPr lang="en-US" sz="2000" i="1" smtClean="0">
                <a:latin typeface="Times New Roman" charset="0"/>
                <a:cs typeface="+mn-cs"/>
              </a:rPr>
              <a:t>x</a:t>
            </a:r>
            <a:r>
              <a:rPr lang="en-US" sz="2000" smtClean="0">
                <a:latin typeface="Times New Roman" charset="0"/>
                <a:cs typeface="+mn-cs"/>
              </a:rPr>
              <a:t>) has the line </a:t>
            </a:r>
            <a:r>
              <a:rPr lang="en-US" sz="2000" i="1" smtClean="0">
                <a:latin typeface="Times New Roman" charset="0"/>
                <a:cs typeface="+mn-cs"/>
              </a:rPr>
              <a:t>y</a:t>
            </a:r>
            <a:r>
              <a:rPr lang="en-US" sz="2000" smtClean="0">
                <a:latin typeface="Times New Roman" charset="0"/>
                <a:cs typeface="+mn-cs"/>
              </a:rPr>
              <a:t> = 3</a:t>
            </a:r>
            <a:r>
              <a:rPr lang="en-US" sz="2000" i="1" smtClean="0">
                <a:latin typeface="Times New Roman" charset="0"/>
                <a:cs typeface="+mn-cs"/>
              </a:rPr>
              <a:t>x</a:t>
            </a:r>
            <a:r>
              <a:rPr lang="en-US" sz="2000" smtClean="0">
                <a:latin typeface="Times New Roman" charset="0"/>
                <a:cs typeface="+mn-cs"/>
              </a:rPr>
              <a:t> + 1 as an asymptote.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50921"/>
                                        </p:tgtEl>
                                        <p:attrNameLst>
                                          <p:attrName>style.visibility</p:attrName>
                                        </p:attrNameLst>
                                      </p:cBhvr>
                                      <p:to>
                                        <p:strVal val="visible"/>
                                      </p:to>
                                    </p:set>
                                    <p:anim calcmode="lin" valueType="num">
                                      <p:cBhvr>
                                        <p:cTn id="7" dur="500" fill="hold"/>
                                        <p:tgtEl>
                                          <p:spTgt spid="550921"/>
                                        </p:tgtEl>
                                        <p:attrNameLst>
                                          <p:attrName>ppt_w</p:attrName>
                                        </p:attrNameLst>
                                      </p:cBhvr>
                                      <p:tavLst>
                                        <p:tav tm="0">
                                          <p:val>
                                            <p:strVal val="#ppt_w*0.05"/>
                                          </p:val>
                                        </p:tav>
                                        <p:tav tm="100000">
                                          <p:val>
                                            <p:strVal val="#ppt_w"/>
                                          </p:val>
                                        </p:tav>
                                      </p:tavLst>
                                    </p:anim>
                                    <p:anim calcmode="lin" valueType="num">
                                      <p:cBhvr>
                                        <p:cTn id="8" dur="500" fill="hold"/>
                                        <p:tgtEl>
                                          <p:spTgt spid="550921"/>
                                        </p:tgtEl>
                                        <p:attrNameLst>
                                          <p:attrName>ppt_h</p:attrName>
                                        </p:attrNameLst>
                                      </p:cBhvr>
                                      <p:tavLst>
                                        <p:tav tm="0">
                                          <p:val>
                                            <p:strVal val="#ppt_h"/>
                                          </p:val>
                                        </p:tav>
                                        <p:tav tm="100000">
                                          <p:val>
                                            <p:strVal val="#ppt_h"/>
                                          </p:val>
                                        </p:tav>
                                      </p:tavLst>
                                    </p:anim>
                                    <p:anim calcmode="lin" valueType="num">
                                      <p:cBhvr>
                                        <p:cTn id="9" dur="500" fill="hold"/>
                                        <p:tgtEl>
                                          <p:spTgt spid="550921"/>
                                        </p:tgtEl>
                                        <p:attrNameLst>
                                          <p:attrName>ppt_x</p:attrName>
                                        </p:attrNameLst>
                                      </p:cBhvr>
                                      <p:tavLst>
                                        <p:tav tm="0">
                                          <p:val>
                                            <p:strVal val="#ppt_x-.2"/>
                                          </p:val>
                                        </p:tav>
                                        <p:tav tm="100000">
                                          <p:val>
                                            <p:strVal val="#ppt_x"/>
                                          </p:val>
                                        </p:tav>
                                      </p:tavLst>
                                    </p:anim>
                                    <p:anim calcmode="lin" valueType="num">
                                      <p:cBhvr>
                                        <p:cTn id="10" dur="500" fill="hold"/>
                                        <p:tgtEl>
                                          <p:spTgt spid="550921"/>
                                        </p:tgtEl>
                                        <p:attrNameLst>
                                          <p:attrName>ppt_y</p:attrName>
                                        </p:attrNameLst>
                                      </p:cBhvr>
                                      <p:tavLst>
                                        <p:tav tm="0">
                                          <p:val>
                                            <p:strVal val="#ppt_y"/>
                                          </p:val>
                                        </p:tav>
                                        <p:tav tm="100000">
                                          <p:val>
                                            <p:strVal val="#ppt_y"/>
                                          </p:val>
                                        </p:tav>
                                      </p:tavLst>
                                    </p:anim>
                                    <p:animEffect transition="in" filter="fade">
                                      <p:cBhvr>
                                        <p:cTn id="11" dur="500"/>
                                        <p:tgtEl>
                                          <p:spTgt spid="5509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0921"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1955" name="Rectangle 3"/>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Decreasing Functions</a:t>
            </a:r>
          </a:p>
        </p:txBody>
      </p:sp>
      <p:sp>
        <p:nvSpPr>
          <p:cNvPr id="381956"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9501" y="4033176"/>
            <a:ext cx="2867699" cy="244382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4033176"/>
            <a:ext cx="2819400" cy="2443823"/>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0743" y="1066801"/>
            <a:ext cx="7999857" cy="2939895"/>
          </a:xfrm>
          <a:prstGeom prst="rect">
            <a:avLst/>
          </a:prstGeom>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1938"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Graphs With Asymptotes</a:t>
            </a:r>
          </a:p>
        </p:txBody>
      </p:sp>
      <p:sp>
        <p:nvSpPr>
          <p:cNvPr id="551939" name="Text Box 3"/>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51941" name="Text Box 5" descr="Blue tissue paper"/>
          <p:cNvSpPr txBox="1">
            <a:spLocks noChangeArrowheads="1"/>
          </p:cNvSpPr>
          <p:nvPr/>
        </p:nvSpPr>
        <p:spPr bwMode="auto">
          <a:xfrm>
            <a:off x="152400" y="1219200"/>
            <a:ext cx="1600200" cy="366713"/>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smtClean="0">
                <a:effectLst>
                  <a:outerShdw blurRad="38100" dist="38100" dir="2700000" algn="tl">
                    <a:srgbClr val="DDDDDD"/>
                  </a:outerShdw>
                </a:effectLst>
                <a:latin typeface="Batang" charset="0"/>
                <a:cs typeface="+mn-cs"/>
              </a:rPr>
              <a:t>CONTINUED</a:t>
            </a:r>
          </a:p>
        </p:txBody>
      </p:sp>
      <p:graphicFrame>
        <p:nvGraphicFramePr>
          <p:cNvPr id="75780" name="Object 6" descr="Blue tissue paper"/>
          <p:cNvGraphicFramePr>
            <a:graphicFrameLocks noChangeAspect="1"/>
          </p:cNvGraphicFramePr>
          <p:nvPr/>
        </p:nvGraphicFramePr>
        <p:xfrm>
          <a:off x="1095375" y="2109788"/>
          <a:ext cx="6905625" cy="3903662"/>
        </p:xfrm>
        <a:graphic>
          <a:graphicData uri="http://schemas.openxmlformats.org/presentationml/2006/ole">
            <mc:AlternateContent xmlns:mc="http://schemas.openxmlformats.org/markup-compatibility/2006">
              <mc:Choice xmlns:v="urn:schemas-microsoft-com:vml" Requires="v">
                <p:oleObj spid="_x0000_s75799" name="Chart" r:id="rId4" imgW="4673600" imgH="2654300" progId="Excel.Chart.8">
                  <p:embed/>
                </p:oleObj>
              </mc:Choice>
              <mc:Fallback>
                <p:oleObj name="Chart" r:id="rId4" imgW="4673600" imgH="2654300" progId="Excel.Chart.8">
                  <p:embed/>
                  <p:pic>
                    <p:nvPicPr>
                      <p:cNvPr id="0" name="Object 6" descr="Blue tissue pap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5375" y="2109788"/>
                        <a:ext cx="6905625" cy="3903662"/>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551943" name="Oval 7"/>
          <p:cNvSpPr>
            <a:spLocks noChangeArrowheads="1"/>
          </p:cNvSpPr>
          <p:nvPr/>
        </p:nvSpPr>
        <p:spPr bwMode="auto">
          <a:xfrm>
            <a:off x="2914650" y="5218113"/>
            <a:ext cx="76200" cy="76200"/>
          </a:xfrm>
          <a:prstGeom prst="ellipse">
            <a:avLst/>
          </a:prstGeom>
          <a:solidFill>
            <a:srgbClr val="0000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551944" name="Text Box 8" descr="Blue tissue paper"/>
          <p:cNvSpPr txBox="1">
            <a:spLocks noChangeArrowheads="1"/>
          </p:cNvSpPr>
          <p:nvPr/>
        </p:nvSpPr>
        <p:spPr bwMode="auto">
          <a:xfrm>
            <a:off x="2590800" y="4876800"/>
            <a:ext cx="762000" cy="336550"/>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600" smtClean="0">
                <a:latin typeface="Times New Roman" charset="0"/>
                <a:cs typeface="+mn-cs"/>
              </a:rPr>
              <a:t>(2, 13)</a:t>
            </a:r>
          </a:p>
        </p:txBody>
      </p:sp>
      <p:sp>
        <p:nvSpPr>
          <p:cNvPr id="551945" name="Line 9"/>
          <p:cNvSpPr>
            <a:spLocks noChangeShapeType="1"/>
          </p:cNvSpPr>
          <p:nvPr/>
        </p:nvSpPr>
        <p:spPr bwMode="auto">
          <a:xfrm flipV="1">
            <a:off x="1752600" y="5137150"/>
            <a:ext cx="5943600" cy="228600"/>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551946" name="Text Box 10" descr="Blue tissue paper"/>
          <p:cNvSpPr txBox="1">
            <a:spLocks noChangeArrowheads="1"/>
          </p:cNvSpPr>
          <p:nvPr/>
        </p:nvSpPr>
        <p:spPr bwMode="auto">
          <a:xfrm>
            <a:off x="7391400" y="4403725"/>
            <a:ext cx="1219200"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y</a:t>
            </a:r>
            <a:r>
              <a:rPr lang="en-US" sz="2000" smtClean="0">
                <a:latin typeface="Times New Roman" charset="0"/>
                <a:cs typeface="+mn-cs"/>
              </a:rPr>
              <a:t> = 3</a:t>
            </a:r>
            <a:r>
              <a:rPr lang="en-US" sz="2000" i="1" smtClean="0">
                <a:latin typeface="Times New Roman" charset="0"/>
                <a:cs typeface="+mn-cs"/>
              </a:rPr>
              <a:t>x</a:t>
            </a:r>
            <a:r>
              <a:rPr lang="en-US" sz="2000" smtClean="0">
                <a:latin typeface="Times New Roman" charset="0"/>
                <a:cs typeface="+mn-cs"/>
              </a:rPr>
              <a:t> + 1</a:t>
            </a:r>
          </a:p>
        </p:txBody>
      </p:sp>
      <p:sp>
        <p:nvSpPr>
          <p:cNvPr id="551947" name="Line 11"/>
          <p:cNvSpPr>
            <a:spLocks noChangeShapeType="1"/>
          </p:cNvSpPr>
          <p:nvPr/>
        </p:nvSpPr>
        <p:spPr bwMode="auto">
          <a:xfrm flipH="1">
            <a:off x="7696200" y="4724400"/>
            <a:ext cx="533400" cy="381000"/>
          </a:xfrm>
          <a:prstGeom prst="line">
            <a:avLst/>
          </a:prstGeom>
          <a:noFill/>
          <a:ln w="9525">
            <a:solidFill>
              <a:srgbClr val="0000FF"/>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3986"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Curve Sketching Techniques</a:t>
            </a:r>
          </a:p>
        </p:txBody>
      </p:sp>
      <p:sp>
        <p:nvSpPr>
          <p:cNvPr id="553987" name="Text Box 3"/>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066800"/>
            <a:ext cx="7924800" cy="5437265"/>
          </a:xfrm>
          <a:prstGeom prst="rect">
            <a:avLst/>
          </a:prstGeom>
        </p:spPr>
      </p:pic>
      <p:sp>
        <p:nvSpPr>
          <p:cNvPr id="3" name="TextBox 2"/>
          <p:cNvSpPr txBox="1"/>
          <p:nvPr/>
        </p:nvSpPr>
        <p:spPr>
          <a:xfrm>
            <a:off x="7467600" y="6227066"/>
            <a:ext cx="995785"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continued</a:t>
            </a:r>
            <a:endParaRPr lang="en-US" sz="1600" dirty="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62"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dirty="0">
                <a:latin typeface="Bookman Old Style" charset="0"/>
                <a:cs typeface="+mn-cs"/>
              </a:rPr>
              <a:t>Curve Sketching </a:t>
            </a:r>
            <a:r>
              <a:rPr lang="en-US" sz="3600" dirty="0" smtClean="0">
                <a:latin typeface="Bookman Old Style" charset="0"/>
                <a:cs typeface="+mn-cs"/>
              </a:rPr>
              <a:t>Techniques (cont’d)</a:t>
            </a:r>
            <a:endParaRPr lang="en-US" sz="3600" dirty="0">
              <a:latin typeface="Bookman Old Style" charset="0"/>
              <a:cs typeface="+mn-cs"/>
            </a:endParaRPr>
          </a:p>
        </p:txBody>
      </p:sp>
      <p:sp>
        <p:nvSpPr>
          <p:cNvPr id="552963" name="Text Box 3"/>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457325"/>
            <a:ext cx="8692515" cy="4029075"/>
          </a:xfrm>
          <a:prstGeom prst="rect">
            <a:avLst/>
          </a:prstGeom>
        </p:spPr>
      </p:pic>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62"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dirty="0">
                <a:latin typeface="Bookman Old Style" charset="0"/>
                <a:cs typeface="+mn-cs"/>
              </a:rPr>
              <a:t>Curve Sketching </a:t>
            </a:r>
            <a:r>
              <a:rPr lang="en-US" sz="3600" dirty="0" smtClean="0">
                <a:latin typeface="Bookman Old Style" charset="0"/>
                <a:cs typeface="+mn-cs"/>
              </a:rPr>
              <a:t>Techniques (cont’d)</a:t>
            </a:r>
            <a:endParaRPr lang="en-US" sz="3600" dirty="0">
              <a:latin typeface="Bookman Old Style" charset="0"/>
              <a:cs typeface="+mn-cs"/>
            </a:endParaRPr>
          </a:p>
        </p:txBody>
      </p:sp>
      <p:sp>
        <p:nvSpPr>
          <p:cNvPr id="552963" name="Text Box 3"/>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496" y="1892380"/>
            <a:ext cx="8833104" cy="2968752"/>
          </a:xfrm>
          <a:prstGeom prst="rect">
            <a:avLst/>
          </a:prstGeom>
        </p:spPr>
      </p:pic>
    </p:spTree>
    <p:extLst>
      <p:ext uri="{BB962C8B-B14F-4D97-AF65-F5344CB8AC3E}">
        <p14:creationId xmlns:p14="http://schemas.microsoft.com/office/powerpoint/2010/main" val="2545318604"/>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555010" name="Rectangle 2"/>
          <p:cNvSpPr>
            <a:spLocks noChangeArrowheads="1"/>
          </p:cNvSpPr>
          <p:nvPr/>
        </p:nvSpPr>
        <p:spPr bwMode="auto">
          <a:xfrm>
            <a:off x="533400" y="1447800"/>
            <a:ext cx="15240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b="1">
                <a:latin typeface="+mj-lt"/>
                <a:cs typeface="+mn-cs"/>
              </a:rPr>
              <a:t>§ 2.5</a:t>
            </a:r>
          </a:p>
        </p:txBody>
      </p:sp>
      <p:sp>
        <p:nvSpPr>
          <p:cNvPr id="555011" name="Rectangle 3"/>
          <p:cNvSpPr>
            <a:spLocks noChangeArrowheads="1"/>
          </p:cNvSpPr>
          <p:nvPr/>
        </p:nvSpPr>
        <p:spPr bwMode="auto">
          <a:xfrm>
            <a:off x="533400" y="2514600"/>
            <a:ext cx="8305800" cy="1905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3200">
              <a:latin typeface="+mj-lt"/>
              <a:cs typeface="+mn-cs"/>
            </a:endParaRPr>
          </a:p>
          <a:p>
            <a:pPr>
              <a:defRPr/>
            </a:pPr>
            <a:r>
              <a:rPr lang="en-US" sz="3200" b="1">
                <a:latin typeface="+mj-lt"/>
                <a:cs typeface="+mn-cs"/>
              </a:rPr>
              <a:t>Optimization Problems</a:t>
            </a:r>
          </a:p>
        </p:txBody>
      </p:sp>
      <p:sp>
        <p:nvSpPr>
          <p:cNvPr id="555012" name="Text Box 4"/>
          <p:cNvSpPr txBox="1">
            <a:spLocks noChangeArrowheads="1"/>
          </p:cNvSpPr>
          <p:nvPr/>
        </p:nvSpPr>
        <p:spPr bwMode="auto">
          <a:xfrm>
            <a:off x="0" y="528638"/>
            <a:ext cx="9144000" cy="385762"/>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bg>
      <p:bgPr>
        <a:solidFill>
          <a:srgbClr val="FFFFCC"/>
        </a:solidFill>
        <a:effectLst/>
      </p:bgPr>
    </p:bg>
    <p:spTree>
      <p:nvGrpSpPr>
        <p:cNvPr id="1" name=""/>
        <p:cNvGrpSpPr/>
        <p:nvPr/>
      </p:nvGrpSpPr>
      <p:grpSpPr>
        <a:xfrm>
          <a:off x="0" y="0"/>
          <a:ext cx="0" cy="0"/>
          <a:chOff x="0" y="0"/>
          <a:chExt cx="0" cy="0"/>
        </a:xfrm>
      </p:grpSpPr>
      <p:sp>
        <p:nvSpPr>
          <p:cNvPr id="556034" name="Text Box 2" descr="Blue tissue paper"/>
          <p:cNvSpPr txBox="1">
            <a:spLocks noChangeArrowheads="1"/>
          </p:cNvSpPr>
          <p:nvPr/>
        </p:nvSpPr>
        <p:spPr bwMode="auto">
          <a:xfrm>
            <a:off x="1447800" y="2895600"/>
            <a:ext cx="6705600" cy="10699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buSzPct val="50000"/>
              <a:buFont typeface="Wingdings" charset="0"/>
              <a:buChar char="q"/>
              <a:defRPr/>
            </a:pPr>
            <a:r>
              <a:rPr lang="en-US" sz="1600" smtClean="0">
                <a:latin typeface="+mj-lt"/>
                <a:cs typeface="+mn-cs"/>
              </a:rPr>
              <a:t>Maximizing Area</a:t>
            </a:r>
          </a:p>
          <a:p>
            <a:pPr>
              <a:spcBef>
                <a:spcPct val="50000"/>
              </a:spcBef>
              <a:buSzPct val="50000"/>
              <a:buFont typeface="Wingdings" charset="0"/>
              <a:buChar char="q"/>
              <a:defRPr/>
            </a:pPr>
            <a:r>
              <a:rPr lang="en-US" sz="1600" smtClean="0">
                <a:latin typeface="+mj-lt"/>
                <a:cs typeface="+mn-cs"/>
              </a:rPr>
              <a:t>Minimizing Cost</a:t>
            </a:r>
          </a:p>
          <a:p>
            <a:pPr>
              <a:spcBef>
                <a:spcPct val="50000"/>
              </a:spcBef>
              <a:buSzPct val="50000"/>
              <a:buFont typeface="Wingdings" charset="0"/>
              <a:buChar char="q"/>
              <a:defRPr/>
            </a:pPr>
            <a:r>
              <a:rPr lang="en-US" sz="1600" smtClean="0">
                <a:latin typeface="+mj-lt"/>
                <a:cs typeface="+mn-cs"/>
              </a:rPr>
              <a:t>Minimizing Surface Area</a:t>
            </a:r>
          </a:p>
        </p:txBody>
      </p:sp>
      <p:sp>
        <p:nvSpPr>
          <p:cNvPr id="556035" name="Rectangle 3"/>
          <p:cNvSpPr>
            <a:spLocks noGrp="1" noChangeArrowheads="1"/>
          </p:cNvSpPr>
          <p:nvPr>
            <p:ph type="title"/>
          </p:nvPr>
        </p:nvSpPr>
        <p:spPr>
          <a:xfrm>
            <a:off x="1443038" y="1371600"/>
            <a:ext cx="4348162" cy="1143000"/>
          </a:xfrm>
        </p:spPr>
        <p:txBody>
          <a:bodyPr/>
          <a:lstStyle/>
          <a:p>
            <a:pPr algn="l" eaLnBrk="1" hangingPunct="1">
              <a:defRPr/>
            </a:pPr>
            <a:r>
              <a:rPr lang="en-US" b="1" dirty="0" smtClean="0">
                <a:cs typeface="+mj-cs"/>
              </a:rPr>
              <a:t>Section Outline</a:t>
            </a:r>
          </a:p>
        </p:txBody>
      </p:sp>
      <p:sp>
        <p:nvSpPr>
          <p:cNvPr id="556036" name="Text Box 4"/>
          <p:cNvSpPr txBox="1">
            <a:spLocks noChangeArrowheads="1"/>
          </p:cNvSpPr>
          <p:nvPr/>
        </p:nvSpPr>
        <p:spPr bwMode="auto">
          <a:xfrm>
            <a:off x="0" y="528638"/>
            <a:ext cx="9144000" cy="385762"/>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7058"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Maximizing Area</a:t>
            </a:r>
          </a:p>
        </p:txBody>
      </p:sp>
      <p:sp>
        <p:nvSpPr>
          <p:cNvPr id="557059" name="Text Box 3" descr="Blue tissue paper"/>
          <p:cNvSpPr txBox="1">
            <a:spLocks noChangeArrowheads="1"/>
          </p:cNvSpPr>
          <p:nvPr/>
        </p:nvSpPr>
        <p:spPr bwMode="auto">
          <a:xfrm>
            <a:off x="152400" y="1066800"/>
            <a:ext cx="1447800" cy="366713"/>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smtClean="0">
                <a:effectLst>
                  <a:outerShdw blurRad="38100" dist="38100" dir="2700000" algn="tl">
                    <a:srgbClr val="DDDDDD"/>
                  </a:outerShdw>
                </a:effectLst>
                <a:latin typeface="Batang" charset="0"/>
                <a:cs typeface="+mn-cs"/>
              </a:rPr>
              <a:t>EXAMPLE</a:t>
            </a:r>
          </a:p>
        </p:txBody>
      </p:sp>
      <p:sp>
        <p:nvSpPr>
          <p:cNvPr id="557060" name="Text Box 4" descr="Blue tissue paper"/>
          <p:cNvSpPr txBox="1">
            <a:spLocks noChangeArrowheads="1"/>
          </p:cNvSpPr>
          <p:nvPr/>
        </p:nvSpPr>
        <p:spPr bwMode="auto">
          <a:xfrm>
            <a:off x="152400" y="2362200"/>
            <a:ext cx="1524000" cy="366713"/>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smtClean="0">
                <a:effectLst>
                  <a:outerShdw blurRad="38100" dist="38100" dir="2700000" algn="tl">
                    <a:srgbClr val="DDDDDD"/>
                  </a:outerShdw>
                </a:effectLst>
                <a:latin typeface="Batang" charset="0"/>
                <a:cs typeface="+mn-cs"/>
              </a:rPr>
              <a:t>SOLUTION</a:t>
            </a:r>
          </a:p>
        </p:txBody>
      </p:sp>
      <p:sp>
        <p:nvSpPr>
          <p:cNvPr id="557061" name="Text Box 5" descr="Blue tissue paper"/>
          <p:cNvSpPr txBox="1">
            <a:spLocks noChangeArrowheads="1"/>
          </p:cNvSpPr>
          <p:nvPr/>
        </p:nvSpPr>
        <p:spPr bwMode="auto">
          <a:xfrm>
            <a:off x="609600" y="1524000"/>
            <a:ext cx="8305800" cy="7016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Find the dimensions of the rectangular garden of greatest area that can be fenced off (all four sides) with 300 meters of fencing.</a:t>
            </a:r>
          </a:p>
        </p:txBody>
      </p:sp>
      <p:sp>
        <p:nvSpPr>
          <p:cNvPr id="557062" name="Text Box 6"/>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57064" name="Text Box 8" descr="Blue tissue paper"/>
          <p:cNvSpPr txBox="1">
            <a:spLocks noChangeArrowheads="1"/>
          </p:cNvSpPr>
          <p:nvPr/>
        </p:nvSpPr>
        <p:spPr bwMode="auto">
          <a:xfrm>
            <a:off x="609600" y="2803525"/>
            <a:ext cx="8305800" cy="10064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Let</a:t>
            </a:r>
            <a:r>
              <a:rPr lang="ja-JP" altLang="en-US" sz="2000" smtClean="0">
                <a:latin typeface="Arial"/>
                <a:cs typeface="+mn-cs"/>
              </a:rPr>
              <a:t>’</a:t>
            </a:r>
            <a:r>
              <a:rPr lang="en-US" sz="2000" smtClean="0">
                <a:latin typeface="Times New Roman" charset="0"/>
                <a:cs typeface="+mn-cs"/>
              </a:rPr>
              <a:t>s start with what we know.  The garden is to be in the shape of a rectangle.  The perimeter of it is to be 300 meters.  Let</a:t>
            </a:r>
            <a:r>
              <a:rPr lang="ja-JP" altLang="en-US" sz="2000" smtClean="0">
                <a:latin typeface="Arial"/>
                <a:cs typeface="+mn-cs"/>
              </a:rPr>
              <a:t>’</a:t>
            </a:r>
            <a:r>
              <a:rPr lang="en-US" sz="2000" smtClean="0">
                <a:latin typeface="Times New Roman" charset="0"/>
                <a:cs typeface="+mn-cs"/>
              </a:rPr>
              <a:t>s make a picture of the garden, labeling the sides.</a:t>
            </a:r>
          </a:p>
        </p:txBody>
      </p:sp>
      <p:sp>
        <p:nvSpPr>
          <p:cNvPr id="557065" name="Rectangle 9"/>
          <p:cNvSpPr>
            <a:spLocks noChangeArrowheads="1"/>
          </p:cNvSpPr>
          <p:nvPr/>
        </p:nvSpPr>
        <p:spPr bwMode="auto">
          <a:xfrm>
            <a:off x="3352800" y="3933825"/>
            <a:ext cx="2438400" cy="10668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EC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57066" name="Text Box 10" descr="Blue tissue paper"/>
          <p:cNvSpPr txBox="1">
            <a:spLocks noChangeArrowheads="1"/>
          </p:cNvSpPr>
          <p:nvPr/>
        </p:nvSpPr>
        <p:spPr bwMode="auto">
          <a:xfrm>
            <a:off x="3048000" y="4238625"/>
            <a:ext cx="3048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x</a:t>
            </a:r>
          </a:p>
        </p:txBody>
      </p:sp>
      <p:sp>
        <p:nvSpPr>
          <p:cNvPr id="557067" name="Text Box 11" descr="Blue tissue paper"/>
          <p:cNvSpPr txBox="1">
            <a:spLocks noChangeArrowheads="1"/>
          </p:cNvSpPr>
          <p:nvPr/>
        </p:nvSpPr>
        <p:spPr bwMode="auto">
          <a:xfrm>
            <a:off x="5791200" y="4238625"/>
            <a:ext cx="3048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x</a:t>
            </a:r>
          </a:p>
        </p:txBody>
      </p:sp>
      <p:sp>
        <p:nvSpPr>
          <p:cNvPr id="557068" name="Text Box 12"/>
          <p:cNvSpPr txBox="1">
            <a:spLocks noChangeArrowheads="1"/>
          </p:cNvSpPr>
          <p:nvPr/>
        </p:nvSpPr>
        <p:spPr bwMode="auto">
          <a:xfrm>
            <a:off x="4343400" y="4632325"/>
            <a:ext cx="304800" cy="396875"/>
          </a:xfrm>
          <a:prstGeom prst="rect">
            <a:avLst/>
          </a:prstGeom>
          <a:noFill/>
          <a:ln>
            <a:noFill/>
          </a:ln>
          <a:effectLst/>
          <a:extLst>
            <a:ext uri="{909E8E84-426E-40dd-AFC4-6F175D3DCCD1}">
              <a14:hiddenFill xmlns="" xmlns:a14="http://schemas.microsoft.com/office/drawing/2010/main">
                <a:solidFill>
                  <a:srgbClr val="CCEC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y</a:t>
            </a:r>
          </a:p>
        </p:txBody>
      </p:sp>
      <p:sp>
        <p:nvSpPr>
          <p:cNvPr id="557069" name="Text Box 13"/>
          <p:cNvSpPr txBox="1">
            <a:spLocks noChangeArrowheads="1"/>
          </p:cNvSpPr>
          <p:nvPr/>
        </p:nvSpPr>
        <p:spPr bwMode="auto">
          <a:xfrm>
            <a:off x="4343400" y="3800475"/>
            <a:ext cx="304800" cy="396875"/>
          </a:xfrm>
          <a:prstGeom prst="rect">
            <a:avLst/>
          </a:prstGeom>
          <a:noFill/>
          <a:ln>
            <a:noFill/>
          </a:ln>
          <a:effectLst/>
          <a:extLst>
            <a:ext uri="{909E8E84-426E-40dd-AFC4-6F175D3DCCD1}">
              <a14:hiddenFill xmlns="" xmlns:a14="http://schemas.microsoft.com/office/drawing/2010/main">
                <a:solidFill>
                  <a:srgbClr val="CCEC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y</a:t>
            </a:r>
          </a:p>
        </p:txBody>
      </p:sp>
      <p:sp>
        <p:nvSpPr>
          <p:cNvPr id="557070" name="Text Box 14" descr="Blue tissue paper"/>
          <p:cNvSpPr txBox="1">
            <a:spLocks noChangeArrowheads="1"/>
          </p:cNvSpPr>
          <p:nvPr/>
        </p:nvSpPr>
        <p:spPr bwMode="auto">
          <a:xfrm>
            <a:off x="609600" y="5089525"/>
            <a:ext cx="8305800" cy="7016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Since we know the perimeter is 300 meters, we can now construct an equation based on the variables contained within the picture.</a:t>
            </a:r>
          </a:p>
        </p:txBody>
      </p:sp>
      <p:sp>
        <p:nvSpPr>
          <p:cNvPr id="557071" name="Text Box 15" descr="Blue tissue paper"/>
          <p:cNvSpPr txBox="1">
            <a:spLocks noChangeArrowheads="1"/>
          </p:cNvSpPr>
          <p:nvPr/>
        </p:nvSpPr>
        <p:spPr bwMode="auto">
          <a:xfrm>
            <a:off x="2971800" y="5927725"/>
            <a:ext cx="31242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x</a:t>
            </a:r>
            <a:r>
              <a:rPr lang="en-US" sz="2000" smtClean="0">
                <a:latin typeface="Times New Roman" charset="0"/>
                <a:cs typeface="+mn-cs"/>
              </a:rPr>
              <a:t> + </a:t>
            </a:r>
            <a:r>
              <a:rPr lang="en-US" sz="2000" i="1" smtClean="0">
                <a:latin typeface="Times New Roman" charset="0"/>
                <a:cs typeface="+mn-cs"/>
              </a:rPr>
              <a:t>x</a:t>
            </a:r>
            <a:r>
              <a:rPr lang="en-US" sz="2000" smtClean="0">
                <a:latin typeface="Times New Roman" charset="0"/>
                <a:cs typeface="+mn-cs"/>
              </a:rPr>
              <a:t> + </a:t>
            </a:r>
            <a:r>
              <a:rPr lang="en-US" sz="2000" i="1" smtClean="0">
                <a:latin typeface="Times New Roman" charset="0"/>
                <a:cs typeface="+mn-cs"/>
              </a:rPr>
              <a:t>y</a:t>
            </a:r>
            <a:r>
              <a:rPr lang="en-US" sz="2000" smtClean="0">
                <a:latin typeface="Times New Roman" charset="0"/>
                <a:cs typeface="+mn-cs"/>
              </a:rPr>
              <a:t> + </a:t>
            </a:r>
            <a:r>
              <a:rPr lang="en-US" sz="2000" i="1" smtClean="0">
                <a:latin typeface="Times New Roman" charset="0"/>
                <a:cs typeface="+mn-cs"/>
              </a:rPr>
              <a:t>y</a:t>
            </a:r>
            <a:r>
              <a:rPr lang="en-US" sz="2000" smtClean="0">
                <a:latin typeface="Times New Roman" charset="0"/>
                <a:cs typeface="+mn-cs"/>
              </a:rPr>
              <a:t> = 2</a:t>
            </a:r>
            <a:r>
              <a:rPr lang="en-US" sz="2000" i="1" smtClean="0">
                <a:latin typeface="Times New Roman" charset="0"/>
                <a:cs typeface="+mn-cs"/>
              </a:rPr>
              <a:t>x</a:t>
            </a:r>
            <a:r>
              <a:rPr lang="en-US" sz="2000" smtClean="0">
                <a:latin typeface="Times New Roman" charset="0"/>
                <a:cs typeface="+mn-cs"/>
              </a:rPr>
              <a:t> + 2</a:t>
            </a:r>
            <a:r>
              <a:rPr lang="en-US" sz="2000" i="1" smtClean="0">
                <a:latin typeface="Times New Roman" charset="0"/>
                <a:cs typeface="+mn-cs"/>
              </a:rPr>
              <a:t>y</a:t>
            </a:r>
            <a:r>
              <a:rPr lang="en-US" sz="2000" smtClean="0">
                <a:latin typeface="Times New Roman" charset="0"/>
                <a:cs typeface="+mn-cs"/>
              </a:rPr>
              <a:t> = 300</a:t>
            </a:r>
          </a:p>
        </p:txBody>
      </p:sp>
      <p:sp>
        <p:nvSpPr>
          <p:cNvPr id="557072" name="Text Box 16" descr="Blue tissue paper"/>
          <p:cNvSpPr txBox="1">
            <a:spLocks noChangeArrowheads="1"/>
          </p:cNvSpPr>
          <p:nvPr/>
        </p:nvSpPr>
        <p:spPr bwMode="auto">
          <a:xfrm>
            <a:off x="6400800" y="5922963"/>
            <a:ext cx="24384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(Constraint Equation)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57064"/>
                                        </p:tgtEl>
                                        <p:attrNameLst>
                                          <p:attrName>style.visibility</p:attrName>
                                        </p:attrNameLst>
                                      </p:cBhvr>
                                      <p:to>
                                        <p:strVal val="visible"/>
                                      </p:to>
                                    </p:set>
                                    <p:anim calcmode="lin" valueType="num">
                                      <p:cBhvr>
                                        <p:cTn id="7" dur="500" fill="hold"/>
                                        <p:tgtEl>
                                          <p:spTgt spid="557064"/>
                                        </p:tgtEl>
                                        <p:attrNameLst>
                                          <p:attrName>ppt_w</p:attrName>
                                        </p:attrNameLst>
                                      </p:cBhvr>
                                      <p:tavLst>
                                        <p:tav tm="0">
                                          <p:val>
                                            <p:strVal val="#ppt_w*0.05"/>
                                          </p:val>
                                        </p:tav>
                                        <p:tav tm="100000">
                                          <p:val>
                                            <p:strVal val="#ppt_w"/>
                                          </p:val>
                                        </p:tav>
                                      </p:tavLst>
                                    </p:anim>
                                    <p:anim calcmode="lin" valueType="num">
                                      <p:cBhvr>
                                        <p:cTn id="8" dur="500" fill="hold"/>
                                        <p:tgtEl>
                                          <p:spTgt spid="557064"/>
                                        </p:tgtEl>
                                        <p:attrNameLst>
                                          <p:attrName>ppt_h</p:attrName>
                                        </p:attrNameLst>
                                      </p:cBhvr>
                                      <p:tavLst>
                                        <p:tav tm="0">
                                          <p:val>
                                            <p:strVal val="#ppt_h"/>
                                          </p:val>
                                        </p:tav>
                                        <p:tav tm="100000">
                                          <p:val>
                                            <p:strVal val="#ppt_h"/>
                                          </p:val>
                                        </p:tav>
                                      </p:tavLst>
                                    </p:anim>
                                    <p:anim calcmode="lin" valueType="num">
                                      <p:cBhvr>
                                        <p:cTn id="9" dur="500" fill="hold"/>
                                        <p:tgtEl>
                                          <p:spTgt spid="557064"/>
                                        </p:tgtEl>
                                        <p:attrNameLst>
                                          <p:attrName>ppt_x</p:attrName>
                                        </p:attrNameLst>
                                      </p:cBhvr>
                                      <p:tavLst>
                                        <p:tav tm="0">
                                          <p:val>
                                            <p:strVal val="#ppt_x-.2"/>
                                          </p:val>
                                        </p:tav>
                                        <p:tav tm="100000">
                                          <p:val>
                                            <p:strVal val="#ppt_x"/>
                                          </p:val>
                                        </p:tav>
                                      </p:tavLst>
                                    </p:anim>
                                    <p:anim calcmode="lin" valueType="num">
                                      <p:cBhvr>
                                        <p:cTn id="10" dur="500" fill="hold"/>
                                        <p:tgtEl>
                                          <p:spTgt spid="557064"/>
                                        </p:tgtEl>
                                        <p:attrNameLst>
                                          <p:attrName>ppt_y</p:attrName>
                                        </p:attrNameLst>
                                      </p:cBhvr>
                                      <p:tavLst>
                                        <p:tav tm="0">
                                          <p:val>
                                            <p:strVal val="#ppt_y"/>
                                          </p:val>
                                        </p:tav>
                                        <p:tav tm="100000">
                                          <p:val>
                                            <p:strVal val="#ppt_y"/>
                                          </p:val>
                                        </p:tav>
                                      </p:tavLst>
                                    </p:anim>
                                    <p:animEffect transition="in" filter="fade">
                                      <p:cBhvr>
                                        <p:cTn id="11" dur="500"/>
                                        <p:tgtEl>
                                          <p:spTgt spid="55706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557065"/>
                                        </p:tgtEl>
                                        <p:attrNameLst>
                                          <p:attrName>style.visibility</p:attrName>
                                        </p:attrNameLst>
                                      </p:cBhvr>
                                      <p:to>
                                        <p:strVal val="visible"/>
                                      </p:to>
                                    </p:set>
                                    <p:anim calcmode="lin" valueType="num">
                                      <p:cBhvr>
                                        <p:cTn id="16" dur="500" fill="hold"/>
                                        <p:tgtEl>
                                          <p:spTgt spid="557065"/>
                                        </p:tgtEl>
                                        <p:attrNameLst>
                                          <p:attrName>ppt_w</p:attrName>
                                        </p:attrNameLst>
                                      </p:cBhvr>
                                      <p:tavLst>
                                        <p:tav tm="0">
                                          <p:val>
                                            <p:strVal val="#ppt_w*0.05"/>
                                          </p:val>
                                        </p:tav>
                                        <p:tav tm="100000">
                                          <p:val>
                                            <p:strVal val="#ppt_w"/>
                                          </p:val>
                                        </p:tav>
                                      </p:tavLst>
                                    </p:anim>
                                    <p:anim calcmode="lin" valueType="num">
                                      <p:cBhvr>
                                        <p:cTn id="17" dur="500" fill="hold"/>
                                        <p:tgtEl>
                                          <p:spTgt spid="557065"/>
                                        </p:tgtEl>
                                        <p:attrNameLst>
                                          <p:attrName>ppt_h</p:attrName>
                                        </p:attrNameLst>
                                      </p:cBhvr>
                                      <p:tavLst>
                                        <p:tav tm="0">
                                          <p:val>
                                            <p:strVal val="#ppt_h"/>
                                          </p:val>
                                        </p:tav>
                                        <p:tav tm="100000">
                                          <p:val>
                                            <p:strVal val="#ppt_h"/>
                                          </p:val>
                                        </p:tav>
                                      </p:tavLst>
                                    </p:anim>
                                    <p:anim calcmode="lin" valueType="num">
                                      <p:cBhvr>
                                        <p:cTn id="18" dur="500" fill="hold"/>
                                        <p:tgtEl>
                                          <p:spTgt spid="557065"/>
                                        </p:tgtEl>
                                        <p:attrNameLst>
                                          <p:attrName>ppt_x</p:attrName>
                                        </p:attrNameLst>
                                      </p:cBhvr>
                                      <p:tavLst>
                                        <p:tav tm="0">
                                          <p:val>
                                            <p:strVal val="#ppt_x-.2"/>
                                          </p:val>
                                        </p:tav>
                                        <p:tav tm="100000">
                                          <p:val>
                                            <p:strVal val="#ppt_x"/>
                                          </p:val>
                                        </p:tav>
                                      </p:tavLst>
                                    </p:anim>
                                    <p:anim calcmode="lin" valueType="num">
                                      <p:cBhvr>
                                        <p:cTn id="19" dur="500" fill="hold"/>
                                        <p:tgtEl>
                                          <p:spTgt spid="557065"/>
                                        </p:tgtEl>
                                        <p:attrNameLst>
                                          <p:attrName>ppt_y</p:attrName>
                                        </p:attrNameLst>
                                      </p:cBhvr>
                                      <p:tavLst>
                                        <p:tav tm="0">
                                          <p:val>
                                            <p:strVal val="#ppt_y"/>
                                          </p:val>
                                        </p:tav>
                                        <p:tav tm="100000">
                                          <p:val>
                                            <p:strVal val="#ppt_y"/>
                                          </p:val>
                                        </p:tav>
                                      </p:tavLst>
                                    </p:anim>
                                    <p:animEffect transition="in" filter="fade">
                                      <p:cBhvr>
                                        <p:cTn id="20" dur="500"/>
                                        <p:tgtEl>
                                          <p:spTgt spid="557065"/>
                                        </p:tgtEl>
                                      </p:cBhvr>
                                    </p:animEffect>
                                  </p:childTnLst>
                                </p:cTn>
                              </p:par>
                              <p:par>
                                <p:cTn id="21" presetID="54" presetClass="entr" presetSubtype="0" accel="100000" fill="hold" grpId="0" nodeType="withEffect">
                                  <p:stCondLst>
                                    <p:cond delay="0"/>
                                  </p:stCondLst>
                                  <p:childTnLst>
                                    <p:set>
                                      <p:cBhvr>
                                        <p:cTn id="22" dur="1" fill="hold">
                                          <p:stCondLst>
                                            <p:cond delay="0"/>
                                          </p:stCondLst>
                                        </p:cTn>
                                        <p:tgtEl>
                                          <p:spTgt spid="557066"/>
                                        </p:tgtEl>
                                        <p:attrNameLst>
                                          <p:attrName>style.visibility</p:attrName>
                                        </p:attrNameLst>
                                      </p:cBhvr>
                                      <p:to>
                                        <p:strVal val="visible"/>
                                      </p:to>
                                    </p:set>
                                    <p:anim calcmode="lin" valueType="num">
                                      <p:cBhvr>
                                        <p:cTn id="23" dur="500" fill="hold"/>
                                        <p:tgtEl>
                                          <p:spTgt spid="557066"/>
                                        </p:tgtEl>
                                        <p:attrNameLst>
                                          <p:attrName>ppt_w</p:attrName>
                                        </p:attrNameLst>
                                      </p:cBhvr>
                                      <p:tavLst>
                                        <p:tav tm="0">
                                          <p:val>
                                            <p:strVal val="#ppt_w*0.05"/>
                                          </p:val>
                                        </p:tav>
                                        <p:tav tm="100000">
                                          <p:val>
                                            <p:strVal val="#ppt_w"/>
                                          </p:val>
                                        </p:tav>
                                      </p:tavLst>
                                    </p:anim>
                                    <p:anim calcmode="lin" valueType="num">
                                      <p:cBhvr>
                                        <p:cTn id="24" dur="500" fill="hold"/>
                                        <p:tgtEl>
                                          <p:spTgt spid="557066"/>
                                        </p:tgtEl>
                                        <p:attrNameLst>
                                          <p:attrName>ppt_h</p:attrName>
                                        </p:attrNameLst>
                                      </p:cBhvr>
                                      <p:tavLst>
                                        <p:tav tm="0">
                                          <p:val>
                                            <p:strVal val="#ppt_h"/>
                                          </p:val>
                                        </p:tav>
                                        <p:tav tm="100000">
                                          <p:val>
                                            <p:strVal val="#ppt_h"/>
                                          </p:val>
                                        </p:tav>
                                      </p:tavLst>
                                    </p:anim>
                                    <p:anim calcmode="lin" valueType="num">
                                      <p:cBhvr>
                                        <p:cTn id="25" dur="500" fill="hold"/>
                                        <p:tgtEl>
                                          <p:spTgt spid="557066"/>
                                        </p:tgtEl>
                                        <p:attrNameLst>
                                          <p:attrName>ppt_x</p:attrName>
                                        </p:attrNameLst>
                                      </p:cBhvr>
                                      <p:tavLst>
                                        <p:tav tm="0">
                                          <p:val>
                                            <p:strVal val="#ppt_x-.2"/>
                                          </p:val>
                                        </p:tav>
                                        <p:tav tm="100000">
                                          <p:val>
                                            <p:strVal val="#ppt_x"/>
                                          </p:val>
                                        </p:tav>
                                      </p:tavLst>
                                    </p:anim>
                                    <p:anim calcmode="lin" valueType="num">
                                      <p:cBhvr>
                                        <p:cTn id="26" dur="500" fill="hold"/>
                                        <p:tgtEl>
                                          <p:spTgt spid="557066"/>
                                        </p:tgtEl>
                                        <p:attrNameLst>
                                          <p:attrName>ppt_y</p:attrName>
                                        </p:attrNameLst>
                                      </p:cBhvr>
                                      <p:tavLst>
                                        <p:tav tm="0">
                                          <p:val>
                                            <p:strVal val="#ppt_y"/>
                                          </p:val>
                                        </p:tav>
                                        <p:tav tm="100000">
                                          <p:val>
                                            <p:strVal val="#ppt_y"/>
                                          </p:val>
                                        </p:tav>
                                      </p:tavLst>
                                    </p:anim>
                                    <p:animEffect transition="in" filter="fade">
                                      <p:cBhvr>
                                        <p:cTn id="27" dur="500"/>
                                        <p:tgtEl>
                                          <p:spTgt spid="557066"/>
                                        </p:tgtEl>
                                      </p:cBhvr>
                                    </p:animEffect>
                                  </p:childTnLst>
                                </p:cTn>
                              </p:par>
                              <p:par>
                                <p:cTn id="28" presetID="54" presetClass="entr" presetSubtype="0" accel="100000" fill="hold" grpId="0" nodeType="withEffect">
                                  <p:stCondLst>
                                    <p:cond delay="0"/>
                                  </p:stCondLst>
                                  <p:childTnLst>
                                    <p:set>
                                      <p:cBhvr>
                                        <p:cTn id="29" dur="1" fill="hold">
                                          <p:stCondLst>
                                            <p:cond delay="0"/>
                                          </p:stCondLst>
                                        </p:cTn>
                                        <p:tgtEl>
                                          <p:spTgt spid="557067"/>
                                        </p:tgtEl>
                                        <p:attrNameLst>
                                          <p:attrName>style.visibility</p:attrName>
                                        </p:attrNameLst>
                                      </p:cBhvr>
                                      <p:to>
                                        <p:strVal val="visible"/>
                                      </p:to>
                                    </p:set>
                                    <p:anim calcmode="lin" valueType="num">
                                      <p:cBhvr>
                                        <p:cTn id="30" dur="500" fill="hold"/>
                                        <p:tgtEl>
                                          <p:spTgt spid="557067"/>
                                        </p:tgtEl>
                                        <p:attrNameLst>
                                          <p:attrName>ppt_w</p:attrName>
                                        </p:attrNameLst>
                                      </p:cBhvr>
                                      <p:tavLst>
                                        <p:tav tm="0">
                                          <p:val>
                                            <p:strVal val="#ppt_w*0.05"/>
                                          </p:val>
                                        </p:tav>
                                        <p:tav tm="100000">
                                          <p:val>
                                            <p:strVal val="#ppt_w"/>
                                          </p:val>
                                        </p:tav>
                                      </p:tavLst>
                                    </p:anim>
                                    <p:anim calcmode="lin" valueType="num">
                                      <p:cBhvr>
                                        <p:cTn id="31" dur="500" fill="hold"/>
                                        <p:tgtEl>
                                          <p:spTgt spid="557067"/>
                                        </p:tgtEl>
                                        <p:attrNameLst>
                                          <p:attrName>ppt_h</p:attrName>
                                        </p:attrNameLst>
                                      </p:cBhvr>
                                      <p:tavLst>
                                        <p:tav tm="0">
                                          <p:val>
                                            <p:strVal val="#ppt_h"/>
                                          </p:val>
                                        </p:tav>
                                        <p:tav tm="100000">
                                          <p:val>
                                            <p:strVal val="#ppt_h"/>
                                          </p:val>
                                        </p:tav>
                                      </p:tavLst>
                                    </p:anim>
                                    <p:anim calcmode="lin" valueType="num">
                                      <p:cBhvr>
                                        <p:cTn id="32" dur="500" fill="hold"/>
                                        <p:tgtEl>
                                          <p:spTgt spid="557067"/>
                                        </p:tgtEl>
                                        <p:attrNameLst>
                                          <p:attrName>ppt_x</p:attrName>
                                        </p:attrNameLst>
                                      </p:cBhvr>
                                      <p:tavLst>
                                        <p:tav tm="0">
                                          <p:val>
                                            <p:strVal val="#ppt_x-.2"/>
                                          </p:val>
                                        </p:tav>
                                        <p:tav tm="100000">
                                          <p:val>
                                            <p:strVal val="#ppt_x"/>
                                          </p:val>
                                        </p:tav>
                                      </p:tavLst>
                                    </p:anim>
                                    <p:anim calcmode="lin" valueType="num">
                                      <p:cBhvr>
                                        <p:cTn id="33" dur="500" fill="hold"/>
                                        <p:tgtEl>
                                          <p:spTgt spid="557067"/>
                                        </p:tgtEl>
                                        <p:attrNameLst>
                                          <p:attrName>ppt_y</p:attrName>
                                        </p:attrNameLst>
                                      </p:cBhvr>
                                      <p:tavLst>
                                        <p:tav tm="0">
                                          <p:val>
                                            <p:strVal val="#ppt_y"/>
                                          </p:val>
                                        </p:tav>
                                        <p:tav tm="100000">
                                          <p:val>
                                            <p:strVal val="#ppt_y"/>
                                          </p:val>
                                        </p:tav>
                                      </p:tavLst>
                                    </p:anim>
                                    <p:animEffect transition="in" filter="fade">
                                      <p:cBhvr>
                                        <p:cTn id="34" dur="500"/>
                                        <p:tgtEl>
                                          <p:spTgt spid="557067"/>
                                        </p:tgtEl>
                                      </p:cBhvr>
                                    </p:animEffect>
                                  </p:childTnLst>
                                </p:cTn>
                              </p:par>
                              <p:par>
                                <p:cTn id="35" presetID="54" presetClass="entr" presetSubtype="0" accel="100000" fill="hold" grpId="0" nodeType="withEffect">
                                  <p:stCondLst>
                                    <p:cond delay="0"/>
                                  </p:stCondLst>
                                  <p:childTnLst>
                                    <p:set>
                                      <p:cBhvr>
                                        <p:cTn id="36" dur="1" fill="hold">
                                          <p:stCondLst>
                                            <p:cond delay="0"/>
                                          </p:stCondLst>
                                        </p:cTn>
                                        <p:tgtEl>
                                          <p:spTgt spid="557068"/>
                                        </p:tgtEl>
                                        <p:attrNameLst>
                                          <p:attrName>style.visibility</p:attrName>
                                        </p:attrNameLst>
                                      </p:cBhvr>
                                      <p:to>
                                        <p:strVal val="visible"/>
                                      </p:to>
                                    </p:set>
                                    <p:anim calcmode="lin" valueType="num">
                                      <p:cBhvr>
                                        <p:cTn id="37" dur="500" fill="hold"/>
                                        <p:tgtEl>
                                          <p:spTgt spid="557068"/>
                                        </p:tgtEl>
                                        <p:attrNameLst>
                                          <p:attrName>ppt_w</p:attrName>
                                        </p:attrNameLst>
                                      </p:cBhvr>
                                      <p:tavLst>
                                        <p:tav tm="0">
                                          <p:val>
                                            <p:strVal val="#ppt_w*0.05"/>
                                          </p:val>
                                        </p:tav>
                                        <p:tav tm="100000">
                                          <p:val>
                                            <p:strVal val="#ppt_w"/>
                                          </p:val>
                                        </p:tav>
                                      </p:tavLst>
                                    </p:anim>
                                    <p:anim calcmode="lin" valueType="num">
                                      <p:cBhvr>
                                        <p:cTn id="38" dur="500" fill="hold"/>
                                        <p:tgtEl>
                                          <p:spTgt spid="557068"/>
                                        </p:tgtEl>
                                        <p:attrNameLst>
                                          <p:attrName>ppt_h</p:attrName>
                                        </p:attrNameLst>
                                      </p:cBhvr>
                                      <p:tavLst>
                                        <p:tav tm="0">
                                          <p:val>
                                            <p:strVal val="#ppt_h"/>
                                          </p:val>
                                        </p:tav>
                                        <p:tav tm="100000">
                                          <p:val>
                                            <p:strVal val="#ppt_h"/>
                                          </p:val>
                                        </p:tav>
                                      </p:tavLst>
                                    </p:anim>
                                    <p:anim calcmode="lin" valueType="num">
                                      <p:cBhvr>
                                        <p:cTn id="39" dur="500" fill="hold"/>
                                        <p:tgtEl>
                                          <p:spTgt spid="557068"/>
                                        </p:tgtEl>
                                        <p:attrNameLst>
                                          <p:attrName>ppt_x</p:attrName>
                                        </p:attrNameLst>
                                      </p:cBhvr>
                                      <p:tavLst>
                                        <p:tav tm="0">
                                          <p:val>
                                            <p:strVal val="#ppt_x-.2"/>
                                          </p:val>
                                        </p:tav>
                                        <p:tav tm="100000">
                                          <p:val>
                                            <p:strVal val="#ppt_x"/>
                                          </p:val>
                                        </p:tav>
                                      </p:tavLst>
                                    </p:anim>
                                    <p:anim calcmode="lin" valueType="num">
                                      <p:cBhvr>
                                        <p:cTn id="40" dur="500" fill="hold"/>
                                        <p:tgtEl>
                                          <p:spTgt spid="557068"/>
                                        </p:tgtEl>
                                        <p:attrNameLst>
                                          <p:attrName>ppt_y</p:attrName>
                                        </p:attrNameLst>
                                      </p:cBhvr>
                                      <p:tavLst>
                                        <p:tav tm="0">
                                          <p:val>
                                            <p:strVal val="#ppt_y"/>
                                          </p:val>
                                        </p:tav>
                                        <p:tav tm="100000">
                                          <p:val>
                                            <p:strVal val="#ppt_y"/>
                                          </p:val>
                                        </p:tav>
                                      </p:tavLst>
                                    </p:anim>
                                    <p:animEffect transition="in" filter="fade">
                                      <p:cBhvr>
                                        <p:cTn id="41" dur="500"/>
                                        <p:tgtEl>
                                          <p:spTgt spid="557068"/>
                                        </p:tgtEl>
                                      </p:cBhvr>
                                    </p:animEffect>
                                  </p:childTnLst>
                                </p:cTn>
                              </p:par>
                              <p:par>
                                <p:cTn id="42" presetID="54" presetClass="entr" presetSubtype="0" accel="100000" fill="hold" grpId="0" nodeType="withEffect">
                                  <p:stCondLst>
                                    <p:cond delay="0"/>
                                  </p:stCondLst>
                                  <p:childTnLst>
                                    <p:set>
                                      <p:cBhvr>
                                        <p:cTn id="43" dur="1" fill="hold">
                                          <p:stCondLst>
                                            <p:cond delay="0"/>
                                          </p:stCondLst>
                                        </p:cTn>
                                        <p:tgtEl>
                                          <p:spTgt spid="557069"/>
                                        </p:tgtEl>
                                        <p:attrNameLst>
                                          <p:attrName>style.visibility</p:attrName>
                                        </p:attrNameLst>
                                      </p:cBhvr>
                                      <p:to>
                                        <p:strVal val="visible"/>
                                      </p:to>
                                    </p:set>
                                    <p:anim calcmode="lin" valueType="num">
                                      <p:cBhvr>
                                        <p:cTn id="44" dur="500" fill="hold"/>
                                        <p:tgtEl>
                                          <p:spTgt spid="557069"/>
                                        </p:tgtEl>
                                        <p:attrNameLst>
                                          <p:attrName>ppt_w</p:attrName>
                                        </p:attrNameLst>
                                      </p:cBhvr>
                                      <p:tavLst>
                                        <p:tav tm="0">
                                          <p:val>
                                            <p:strVal val="#ppt_w*0.05"/>
                                          </p:val>
                                        </p:tav>
                                        <p:tav tm="100000">
                                          <p:val>
                                            <p:strVal val="#ppt_w"/>
                                          </p:val>
                                        </p:tav>
                                      </p:tavLst>
                                    </p:anim>
                                    <p:anim calcmode="lin" valueType="num">
                                      <p:cBhvr>
                                        <p:cTn id="45" dur="500" fill="hold"/>
                                        <p:tgtEl>
                                          <p:spTgt spid="557069"/>
                                        </p:tgtEl>
                                        <p:attrNameLst>
                                          <p:attrName>ppt_h</p:attrName>
                                        </p:attrNameLst>
                                      </p:cBhvr>
                                      <p:tavLst>
                                        <p:tav tm="0">
                                          <p:val>
                                            <p:strVal val="#ppt_h"/>
                                          </p:val>
                                        </p:tav>
                                        <p:tav tm="100000">
                                          <p:val>
                                            <p:strVal val="#ppt_h"/>
                                          </p:val>
                                        </p:tav>
                                      </p:tavLst>
                                    </p:anim>
                                    <p:anim calcmode="lin" valueType="num">
                                      <p:cBhvr>
                                        <p:cTn id="46" dur="500" fill="hold"/>
                                        <p:tgtEl>
                                          <p:spTgt spid="557069"/>
                                        </p:tgtEl>
                                        <p:attrNameLst>
                                          <p:attrName>ppt_x</p:attrName>
                                        </p:attrNameLst>
                                      </p:cBhvr>
                                      <p:tavLst>
                                        <p:tav tm="0">
                                          <p:val>
                                            <p:strVal val="#ppt_x-.2"/>
                                          </p:val>
                                        </p:tav>
                                        <p:tav tm="100000">
                                          <p:val>
                                            <p:strVal val="#ppt_x"/>
                                          </p:val>
                                        </p:tav>
                                      </p:tavLst>
                                    </p:anim>
                                    <p:anim calcmode="lin" valueType="num">
                                      <p:cBhvr>
                                        <p:cTn id="47" dur="500" fill="hold"/>
                                        <p:tgtEl>
                                          <p:spTgt spid="557069"/>
                                        </p:tgtEl>
                                        <p:attrNameLst>
                                          <p:attrName>ppt_y</p:attrName>
                                        </p:attrNameLst>
                                      </p:cBhvr>
                                      <p:tavLst>
                                        <p:tav tm="0">
                                          <p:val>
                                            <p:strVal val="#ppt_y"/>
                                          </p:val>
                                        </p:tav>
                                        <p:tav tm="100000">
                                          <p:val>
                                            <p:strVal val="#ppt_y"/>
                                          </p:val>
                                        </p:tav>
                                      </p:tavLst>
                                    </p:anim>
                                    <p:animEffect transition="in" filter="fade">
                                      <p:cBhvr>
                                        <p:cTn id="48" dur="500"/>
                                        <p:tgtEl>
                                          <p:spTgt spid="55706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4" presetClass="entr" presetSubtype="0" accel="100000" fill="hold" grpId="0" nodeType="clickEffect">
                                  <p:stCondLst>
                                    <p:cond delay="0"/>
                                  </p:stCondLst>
                                  <p:childTnLst>
                                    <p:set>
                                      <p:cBhvr>
                                        <p:cTn id="52" dur="1" fill="hold">
                                          <p:stCondLst>
                                            <p:cond delay="0"/>
                                          </p:stCondLst>
                                        </p:cTn>
                                        <p:tgtEl>
                                          <p:spTgt spid="557070"/>
                                        </p:tgtEl>
                                        <p:attrNameLst>
                                          <p:attrName>style.visibility</p:attrName>
                                        </p:attrNameLst>
                                      </p:cBhvr>
                                      <p:to>
                                        <p:strVal val="visible"/>
                                      </p:to>
                                    </p:set>
                                    <p:anim calcmode="lin" valueType="num">
                                      <p:cBhvr>
                                        <p:cTn id="53" dur="500" fill="hold"/>
                                        <p:tgtEl>
                                          <p:spTgt spid="557070"/>
                                        </p:tgtEl>
                                        <p:attrNameLst>
                                          <p:attrName>ppt_w</p:attrName>
                                        </p:attrNameLst>
                                      </p:cBhvr>
                                      <p:tavLst>
                                        <p:tav tm="0">
                                          <p:val>
                                            <p:strVal val="#ppt_w*0.05"/>
                                          </p:val>
                                        </p:tav>
                                        <p:tav tm="100000">
                                          <p:val>
                                            <p:strVal val="#ppt_w"/>
                                          </p:val>
                                        </p:tav>
                                      </p:tavLst>
                                    </p:anim>
                                    <p:anim calcmode="lin" valueType="num">
                                      <p:cBhvr>
                                        <p:cTn id="54" dur="500" fill="hold"/>
                                        <p:tgtEl>
                                          <p:spTgt spid="557070"/>
                                        </p:tgtEl>
                                        <p:attrNameLst>
                                          <p:attrName>ppt_h</p:attrName>
                                        </p:attrNameLst>
                                      </p:cBhvr>
                                      <p:tavLst>
                                        <p:tav tm="0">
                                          <p:val>
                                            <p:strVal val="#ppt_h"/>
                                          </p:val>
                                        </p:tav>
                                        <p:tav tm="100000">
                                          <p:val>
                                            <p:strVal val="#ppt_h"/>
                                          </p:val>
                                        </p:tav>
                                      </p:tavLst>
                                    </p:anim>
                                    <p:anim calcmode="lin" valueType="num">
                                      <p:cBhvr>
                                        <p:cTn id="55" dur="500" fill="hold"/>
                                        <p:tgtEl>
                                          <p:spTgt spid="557070"/>
                                        </p:tgtEl>
                                        <p:attrNameLst>
                                          <p:attrName>ppt_x</p:attrName>
                                        </p:attrNameLst>
                                      </p:cBhvr>
                                      <p:tavLst>
                                        <p:tav tm="0">
                                          <p:val>
                                            <p:strVal val="#ppt_x-.2"/>
                                          </p:val>
                                        </p:tav>
                                        <p:tav tm="100000">
                                          <p:val>
                                            <p:strVal val="#ppt_x"/>
                                          </p:val>
                                        </p:tav>
                                      </p:tavLst>
                                    </p:anim>
                                    <p:anim calcmode="lin" valueType="num">
                                      <p:cBhvr>
                                        <p:cTn id="56" dur="500" fill="hold"/>
                                        <p:tgtEl>
                                          <p:spTgt spid="557070"/>
                                        </p:tgtEl>
                                        <p:attrNameLst>
                                          <p:attrName>ppt_y</p:attrName>
                                        </p:attrNameLst>
                                      </p:cBhvr>
                                      <p:tavLst>
                                        <p:tav tm="0">
                                          <p:val>
                                            <p:strVal val="#ppt_y"/>
                                          </p:val>
                                        </p:tav>
                                        <p:tav tm="100000">
                                          <p:val>
                                            <p:strVal val="#ppt_y"/>
                                          </p:val>
                                        </p:tav>
                                      </p:tavLst>
                                    </p:anim>
                                    <p:animEffect transition="in" filter="fade">
                                      <p:cBhvr>
                                        <p:cTn id="57" dur="500"/>
                                        <p:tgtEl>
                                          <p:spTgt spid="557070"/>
                                        </p:tgtEl>
                                      </p:cBhvr>
                                    </p:animEffect>
                                  </p:childTnLst>
                                </p:cTn>
                              </p:par>
                              <p:par>
                                <p:cTn id="58" presetID="54" presetClass="entr" presetSubtype="0" accel="100000" fill="hold" grpId="0" nodeType="withEffect">
                                  <p:stCondLst>
                                    <p:cond delay="0"/>
                                  </p:stCondLst>
                                  <p:childTnLst>
                                    <p:set>
                                      <p:cBhvr>
                                        <p:cTn id="59" dur="1" fill="hold">
                                          <p:stCondLst>
                                            <p:cond delay="0"/>
                                          </p:stCondLst>
                                        </p:cTn>
                                        <p:tgtEl>
                                          <p:spTgt spid="557071"/>
                                        </p:tgtEl>
                                        <p:attrNameLst>
                                          <p:attrName>style.visibility</p:attrName>
                                        </p:attrNameLst>
                                      </p:cBhvr>
                                      <p:to>
                                        <p:strVal val="visible"/>
                                      </p:to>
                                    </p:set>
                                    <p:anim calcmode="lin" valueType="num">
                                      <p:cBhvr>
                                        <p:cTn id="60" dur="500" fill="hold"/>
                                        <p:tgtEl>
                                          <p:spTgt spid="557071"/>
                                        </p:tgtEl>
                                        <p:attrNameLst>
                                          <p:attrName>ppt_w</p:attrName>
                                        </p:attrNameLst>
                                      </p:cBhvr>
                                      <p:tavLst>
                                        <p:tav tm="0">
                                          <p:val>
                                            <p:strVal val="#ppt_w*0.05"/>
                                          </p:val>
                                        </p:tav>
                                        <p:tav tm="100000">
                                          <p:val>
                                            <p:strVal val="#ppt_w"/>
                                          </p:val>
                                        </p:tav>
                                      </p:tavLst>
                                    </p:anim>
                                    <p:anim calcmode="lin" valueType="num">
                                      <p:cBhvr>
                                        <p:cTn id="61" dur="500" fill="hold"/>
                                        <p:tgtEl>
                                          <p:spTgt spid="557071"/>
                                        </p:tgtEl>
                                        <p:attrNameLst>
                                          <p:attrName>ppt_h</p:attrName>
                                        </p:attrNameLst>
                                      </p:cBhvr>
                                      <p:tavLst>
                                        <p:tav tm="0">
                                          <p:val>
                                            <p:strVal val="#ppt_h"/>
                                          </p:val>
                                        </p:tav>
                                        <p:tav tm="100000">
                                          <p:val>
                                            <p:strVal val="#ppt_h"/>
                                          </p:val>
                                        </p:tav>
                                      </p:tavLst>
                                    </p:anim>
                                    <p:anim calcmode="lin" valueType="num">
                                      <p:cBhvr>
                                        <p:cTn id="62" dur="500" fill="hold"/>
                                        <p:tgtEl>
                                          <p:spTgt spid="557071"/>
                                        </p:tgtEl>
                                        <p:attrNameLst>
                                          <p:attrName>ppt_x</p:attrName>
                                        </p:attrNameLst>
                                      </p:cBhvr>
                                      <p:tavLst>
                                        <p:tav tm="0">
                                          <p:val>
                                            <p:strVal val="#ppt_x-.2"/>
                                          </p:val>
                                        </p:tav>
                                        <p:tav tm="100000">
                                          <p:val>
                                            <p:strVal val="#ppt_x"/>
                                          </p:val>
                                        </p:tav>
                                      </p:tavLst>
                                    </p:anim>
                                    <p:anim calcmode="lin" valueType="num">
                                      <p:cBhvr>
                                        <p:cTn id="63" dur="500" fill="hold"/>
                                        <p:tgtEl>
                                          <p:spTgt spid="557071"/>
                                        </p:tgtEl>
                                        <p:attrNameLst>
                                          <p:attrName>ppt_y</p:attrName>
                                        </p:attrNameLst>
                                      </p:cBhvr>
                                      <p:tavLst>
                                        <p:tav tm="0">
                                          <p:val>
                                            <p:strVal val="#ppt_y"/>
                                          </p:val>
                                        </p:tav>
                                        <p:tav tm="100000">
                                          <p:val>
                                            <p:strVal val="#ppt_y"/>
                                          </p:val>
                                        </p:tav>
                                      </p:tavLst>
                                    </p:anim>
                                    <p:animEffect transition="in" filter="fade">
                                      <p:cBhvr>
                                        <p:cTn id="64" dur="500"/>
                                        <p:tgtEl>
                                          <p:spTgt spid="557071"/>
                                        </p:tgtEl>
                                      </p:cBhvr>
                                    </p:animEffect>
                                  </p:childTnLst>
                                </p:cTn>
                              </p:par>
                              <p:par>
                                <p:cTn id="65" presetID="54" presetClass="entr" presetSubtype="0" accel="100000" fill="hold" grpId="0" nodeType="withEffect">
                                  <p:stCondLst>
                                    <p:cond delay="0"/>
                                  </p:stCondLst>
                                  <p:childTnLst>
                                    <p:set>
                                      <p:cBhvr>
                                        <p:cTn id="66" dur="1" fill="hold">
                                          <p:stCondLst>
                                            <p:cond delay="0"/>
                                          </p:stCondLst>
                                        </p:cTn>
                                        <p:tgtEl>
                                          <p:spTgt spid="557072"/>
                                        </p:tgtEl>
                                        <p:attrNameLst>
                                          <p:attrName>style.visibility</p:attrName>
                                        </p:attrNameLst>
                                      </p:cBhvr>
                                      <p:to>
                                        <p:strVal val="visible"/>
                                      </p:to>
                                    </p:set>
                                    <p:anim calcmode="lin" valueType="num">
                                      <p:cBhvr>
                                        <p:cTn id="67" dur="500" fill="hold"/>
                                        <p:tgtEl>
                                          <p:spTgt spid="557072"/>
                                        </p:tgtEl>
                                        <p:attrNameLst>
                                          <p:attrName>ppt_w</p:attrName>
                                        </p:attrNameLst>
                                      </p:cBhvr>
                                      <p:tavLst>
                                        <p:tav tm="0">
                                          <p:val>
                                            <p:strVal val="#ppt_w*0.05"/>
                                          </p:val>
                                        </p:tav>
                                        <p:tav tm="100000">
                                          <p:val>
                                            <p:strVal val="#ppt_w"/>
                                          </p:val>
                                        </p:tav>
                                      </p:tavLst>
                                    </p:anim>
                                    <p:anim calcmode="lin" valueType="num">
                                      <p:cBhvr>
                                        <p:cTn id="68" dur="500" fill="hold"/>
                                        <p:tgtEl>
                                          <p:spTgt spid="557072"/>
                                        </p:tgtEl>
                                        <p:attrNameLst>
                                          <p:attrName>ppt_h</p:attrName>
                                        </p:attrNameLst>
                                      </p:cBhvr>
                                      <p:tavLst>
                                        <p:tav tm="0">
                                          <p:val>
                                            <p:strVal val="#ppt_h"/>
                                          </p:val>
                                        </p:tav>
                                        <p:tav tm="100000">
                                          <p:val>
                                            <p:strVal val="#ppt_h"/>
                                          </p:val>
                                        </p:tav>
                                      </p:tavLst>
                                    </p:anim>
                                    <p:anim calcmode="lin" valueType="num">
                                      <p:cBhvr>
                                        <p:cTn id="69" dur="500" fill="hold"/>
                                        <p:tgtEl>
                                          <p:spTgt spid="557072"/>
                                        </p:tgtEl>
                                        <p:attrNameLst>
                                          <p:attrName>ppt_x</p:attrName>
                                        </p:attrNameLst>
                                      </p:cBhvr>
                                      <p:tavLst>
                                        <p:tav tm="0">
                                          <p:val>
                                            <p:strVal val="#ppt_x-.2"/>
                                          </p:val>
                                        </p:tav>
                                        <p:tav tm="100000">
                                          <p:val>
                                            <p:strVal val="#ppt_x"/>
                                          </p:val>
                                        </p:tav>
                                      </p:tavLst>
                                    </p:anim>
                                    <p:anim calcmode="lin" valueType="num">
                                      <p:cBhvr>
                                        <p:cTn id="70" dur="500" fill="hold"/>
                                        <p:tgtEl>
                                          <p:spTgt spid="557072"/>
                                        </p:tgtEl>
                                        <p:attrNameLst>
                                          <p:attrName>ppt_y</p:attrName>
                                        </p:attrNameLst>
                                      </p:cBhvr>
                                      <p:tavLst>
                                        <p:tav tm="0">
                                          <p:val>
                                            <p:strVal val="#ppt_y"/>
                                          </p:val>
                                        </p:tav>
                                        <p:tav tm="100000">
                                          <p:val>
                                            <p:strVal val="#ppt_y"/>
                                          </p:val>
                                        </p:tav>
                                      </p:tavLst>
                                    </p:anim>
                                    <p:animEffect transition="in" filter="fade">
                                      <p:cBhvr>
                                        <p:cTn id="71" dur="500"/>
                                        <p:tgtEl>
                                          <p:spTgt spid="557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7064" grpId="0"/>
      <p:bldP spid="557065" grpId="0" animBg="1"/>
      <p:bldP spid="557066" grpId="0"/>
      <p:bldP spid="557067" grpId="0"/>
      <p:bldP spid="557068" grpId="0"/>
      <p:bldP spid="557069" grpId="0"/>
      <p:bldP spid="557070" grpId="0"/>
      <p:bldP spid="557071" grpId="0"/>
      <p:bldP spid="557072" grpId="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8082"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Maximizing Area</a:t>
            </a:r>
          </a:p>
        </p:txBody>
      </p:sp>
      <p:sp>
        <p:nvSpPr>
          <p:cNvPr id="558083" name="Text Box 3" descr="Blue tissue paper"/>
          <p:cNvSpPr txBox="1">
            <a:spLocks noChangeArrowheads="1"/>
          </p:cNvSpPr>
          <p:nvPr/>
        </p:nvSpPr>
        <p:spPr bwMode="auto">
          <a:xfrm>
            <a:off x="609600" y="1660525"/>
            <a:ext cx="8305800" cy="7016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Now, the quantity we wish to maximize is area.  Therefore, we will need an equation that contains a variable representing area.  This is shown below.</a:t>
            </a:r>
          </a:p>
        </p:txBody>
      </p:sp>
      <p:sp>
        <p:nvSpPr>
          <p:cNvPr id="558084"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58086" name="Text Box 6" descr="Blue tissue paper"/>
          <p:cNvSpPr txBox="1">
            <a:spLocks noChangeArrowheads="1"/>
          </p:cNvSpPr>
          <p:nvPr/>
        </p:nvSpPr>
        <p:spPr bwMode="auto">
          <a:xfrm>
            <a:off x="6397625" y="2439988"/>
            <a:ext cx="23622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(Objective Equation)</a:t>
            </a:r>
          </a:p>
        </p:txBody>
      </p:sp>
      <p:sp>
        <p:nvSpPr>
          <p:cNvPr id="558087" name="Text Box 7" descr="Blue tissue paper"/>
          <p:cNvSpPr txBox="1">
            <a:spLocks noChangeArrowheads="1"/>
          </p:cNvSpPr>
          <p:nvPr/>
        </p:nvSpPr>
        <p:spPr bwMode="auto">
          <a:xfrm>
            <a:off x="4114800" y="2438400"/>
            <a:ext cx="9144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A = xy</a:t>
            </a:r>
            <a:endParaRPr lang="en-US" sz="2000" smtClean="0">
              <a:latin typeface="Times New Roman" charset="0"/>
              <a:cs typeface="+mn-cs"/>
            </a:endParaRPr>
          </a:p>
        </p:txBody>
      </p:sp>
      <p:sp>
        <p:nvSpPr>
          <p:cNvPr id="558088" name="Text Box 8" descr="Blue tissue paper"/>
          <p:cNvSpPr txBox="1">
            <a:spLocks noChangeArrowheads="1"/>
          </p:cNvSpPr>
          <p:nvPr/>
        </p:nvSpPr>
        <p:spPr bwMode="auto">
          <a:xfrm>
            <a:off x="152400" y="1219200"/>
            <a:ext cx="1600200" cy="366713"/>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smtClean="0">
                <a:effectLst>
                  <a:outerShdw blurRad="38100" dist="38100" dir="2700000" algn="tl">
                    <a:srgbClr val="DDDDDD"/>
                  </a:outerShdw>
                </a:effectLst>
                <a:latin typeface="Batang" charset="0"/>
                <a:cs typeface="+mn-cs"/>
              </a:rPr>
              <a:t>CONTINUED</a:t>
            </a:r>
          </a:p>
        </p:txBody>
      </p:sp>
      <p:sp>
        <p:nvSpPr>
          <p:cNvPr id="558089" name="Text Box 9" descr="Blue tissue paper"/>
          <p:cNvSpPr txBox="1">
            <a:spLocks noChangeArrowheads="1"/>
          </p:cNvSpPr>
          <p:nvPr/>
        </p:nvSpPr>
        <p:spPr bwMode="auto">
          <a:xfrm>
            <a:off x="609600" y="2955925"/>
            <a:ext cx="8305800" cy="10064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Now we will rewrite the objective equation in terms of </a:t>
            </a:r>
            <a:r>
              <a:rPr lang="en-US" sz="2000" i="1" smtClean="0">
                <a:latin typeface="Times New Roman" charset="0"/>
                <a:cs typeface="+mn-cs"/>
              </a:rPr>
              <a:t>A</a:t>
            </a:r>
            <a:r>
              <a:rPr lang="en-US" sz="2000" smtClean="0">
                <a:latin typeface="Times New Roman" charset="0"/>
                <a:cs typeface="+mn-cs"/>
              </a:rPr>
              <a:t> (the variable we wish to optimize) and either </a:t>
            </a:r>
            <a:r>
              <a:rPr lang="en-US" sz="2000" i="1" smtClean="0">
                <a:latin typeface="Times New Roman" charset="0"/>
                <a:cs typeface="+mn-cs"/>
              </a:rPr>
              <a:t>x</a:t>
            </a:r>
            <a:r>
              <a:rPr lang="en-US" sz="2000" smtClean="0">
                <a:latin typeface="Times New Roman" charset="0"/>
                <a:cs typeface="+mn-cs"/>
              </a:rPr>
              <a:t> or </a:t>
            </a:r>
            <a:r>
              <a:rPr lang="en-US" sz="2000" i="1" smtClean="0">
                <a:latin typeface="Times New Roman" charset="0"/>
                <a:cs typeface="+mn-cs"/>
              </a:rPr>
              <a:t>y</a:t>
            </a:r>
            <a:r>
              <a:rPr lang="en-US" sz="2000" smtClean="0">
                <a:latin typeface="Times New Roman" charset="0"/>
                <a:cs typeface="+mn-cs"/>
              </a:rPr>
              <a:t>.  We will do this, using the constraint equation.        Since it doesn</a:t>
            </a:r>
            <a:r>
              <a:rPr lang="ja-JP" altLang="en-US" sz="2000" smtClean="0">
                <a:latin typeface="Arial"/>
                <a:cs typeface="+mn-cs"/>
              </a:rPr>
              <a:t>’</a:t>
            </a:r>
            <a:r>
              <a:rPr lang="en-US" sz="2000" smtClean="0">
                <a:latin typeface="Times New Roman" charset="0"/>
                <a:cs typeface="+mn-cs"/>
              </a:rPr>
              <a:t>t make a difference which one we select, we will select </a:t>
            </a:r>
            <a:r>
              <a:rPr lang="en-US" sz="2000" i="1" smtClean="0">
                <a:latin typeface="Times New Roman" charset="0"/>
                <a:cs typeface="+mn-cs"/>
              </a:rPr>
              <a:t>x</a:t>
            </a:r>
            <a:r>
              <a:rPr lang="en-US" sz="2000" smtClean="0">
                <a:latin typeface="Times New Roman" charset="0"/>
                <a:cs typeface="+mn-cs"/>
              </a:rPr>
              <a:t>.</a:t>
            </a:r>
          </a:p>
        </p:txBody>
      </p:sp>
      <p:sp>
        <p:nvSpPr>
          <p:cNvPr id="558090" name="Text Box 10" descr="Blue tissue paper"/>
          <p:cNvSpPr txBox="1">
            <a:spLocks noChangeArrowheads="1"/>
          </p:cNvSpPr>
          <p:nvPr/>
        </p:nvSpPr>
        <p:spPr bwMode="auto">
          <a:xfrm>
            <a:off x="1004888" y="4097338"/>
            <a:ext cx="16002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2</a:t>
            </a:r>
            <a:r>
              <a:rPr lang="en-US" sz="2000" i="1" smtClean="0">
                <a:latin typeface="Times New Roman" charset="0"/>
                <a:cs typeface="+mn-cs"/>
              </a:rPr>
              <a:t>x</a:t>
            </a:r>
            <a:r>
              <a:rPr lang="en-US" sz="2000" smtClean="0">
                <a:latin typeface="Times New Roman" charset="0"/>
                <a:cs typeface="+mn-cs"/>
              </a:rPr>
              <a:t> + 2</a:t>
            </a:r>
            <a:r>
              <a:rPr lang="en-US" sz="2000" i="1" smtClean="0">
                <a:latin typeface="Times New Roman" charset="0"/>
                <a:cs typeface="+mn-cs"/>
              </a:rPr>
              <a:t>y</a:t>
            </a:r>
            <a:r>
              <a:rPr lang="en-US" sz="2000" smtClean="0">
                <a:latin typeface="Times New Roman" charset="0"/>
                <a:cs typeface="+mn-cs"/>
              </a:rPr>
              <a:t> = 300</a:t>
            </a:r>
          </a:p>
        </p:txBody>
      </p:sp>
      <p:sp>
        <p:nvSpPr>
          <p:cNvPr id="558091" name="Text Box 11" descr="Blue tissue paper"/>
          <p:cNvSpPr txBox="1">
            <a:spLocks noChangeArrowheads="1"/>
          </p:cNvSpPr>
          <p:nvPr/>
        </p:nvSpPr>
        <p:spPr bwMode="auto">
          <a:xfrm>
            <a:off x="5565775" y="4114800"/>
            <a:ext cx="3349625"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This is the constraint equation.</a:t>
            </a:r>
          </a:p>
        </p:txBody>
      </p:sp>
      <p:sp>
        <p:nvSpPr>
          <p:cNvPr id="558092" name="Text Box 12" descr="Blue tissue paper"/>
          <p:cNvSpPr txBox="1">
            <a:spLocks noChangeArrowheads="1"/>
          </p:cNvSpPr>
          <p:nvPr/>
        </p:nvSpPr>
        <p:spPr bwMode="auto">
          <a:xfrm>
            <a:off x="1524000" y="4495800"/>
            <a:ext cx="16002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2</a:t>
            </a:r>
            <a:r>
              <a:rPr lang="en-US" sz="2000" i="1" smtClean="0">
                <a:latin typeface="Times New Roman" charset="0"/>
                <a:cs typeface="+mn-cs"/>
              </a:rPr>
              <a:t>y</a:t>
            </a:r>
            <a:r>
              <a:rPr lang="en-US" sz="2000" smtClean="0">
                <a:latin typeface="Times New Roman" charset="0"/>
                <a:cs typeface="+mn-cs"/>
              </a:rPr>
              <a:t> = 300 – 2</a:t>
            </a:r>
            <a:r>
              <a:rPr lang="en-US" sz="2000" i="1" smtClean="0">
                <a:latin typeface="Times New Roman" charset="0"/>
                <a:cs typeface="+mn-cs"/>
              </a:rPr>
              <a:t>x</a:t>
            </a:r>
          </a:p>
        </p:txBody>
      </p:sp>
      <p:sp>
        <p:nvSpPr>
          <p:cNvPr id="558093" name="Text Box 13" descr="Blue tissue paper"/>
          <p:cNvSpPr txBox="1">
            <a:spLocks noChangeArrowheads="1"/>
          </p:cNvSpPr>
          <p:nvPr/>
        </p:nvSpPr>
        <p:spPr bwMode="auto">
          <a:xfrm>
            <a:off x="5565775" y="4511675"/>
            <a:ext cx="1139825"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Subtract.</a:t>
            </a:r>
          </a:p>
        </p:txBody>
      </p:sp>
      <p:sp>
        <p:nvSpPr>
          <p:cNvPr id="558094" name="Text Box 14" descr="Blue tissue paper"/>
          <p:cNvSpPr txBox="1">
            <a:spLocks noChangeArrowheads="1"/>
          </p:cNvSpPr>
          <p:nvPr/>
        </p:nvSpPr>
        <p:spPr bwMode="auto">
          <a:xfrm>
            <a:off x="1644650" y="4875213"/>
            <a:ext cx="13716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y</a:t>
            </a:r>
            <a:r>
              <a:rPr lang="en-US" sz="2000" smtClean="0">
                <a:latin typeface="Times New Roman" charset="0"/>
                <a:cs typeface="+mn-cs"/>
              </a:rPr>
              <a:t> = 150 – </a:t>
            </a:r>
            <a:r>
              <a:rPr lang="en-US" sz="2000" i="1" smtClean="0">
                <a:latin typeface="Times New Roman" charset="0"/>
                <a:cs typeface="+mn-cs"/>
              </a:rPr>
              <a:t>x</a:t>
            </a:r>
          </a:p>
        </p:txBody>
      </p:sp>
      <p:sp>
        <p:nvSpPr>
          <p:cNvPr id="558095" name="Text Box 15" descr="Blue tissue paper"/>
          <p:cNvSpPr txBox="1">
            <a:spLocks noChangeArrowheads="1"/>
          </p:cNvSpPr>
          <p:nvPr/>
        </p:nvSpPr>
        <p:spPr bwMode="auto">
          <a:xfrm>
            <a:off x="5565775" y="4892675"/>
            <a:ext cx="987425"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Divide.</a:t>
            </a:r>
          </a:p>
        </p:txBody>
      </p:sp>
      <p:sp>
        <p:nvSpPr>
          <p:cNvPr id="558096" name="Text Box 16" descr="Blue tissue paper"/>
          <p:cNvSpPr txBox="1">
            <a:spLocks noChangeArrowheads="1"/>
          </p:cNvSpPr>
          <p:nvPr/>
        </p:nvSpPr>
        <p:spPr bwMode="auto">
          <a:xfrm>
            <a:off x="609600" y="5470525"/>
            <a:ext cx="8305800" cy="7016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Now we substitute 150 – </a:t>
            </a:r>
            <a:r>
              <a:rPr lang="en-US" sz="2000" i="1" smtClean="0">
                <a:latin typeface="Times New Roman" charset="0"/>
                <a:cs typeface="+mn-cs"/>
              </a:rPr>
              <a:t>x</a:t>
            </a:r>
            <a:r>
              <a:rPr lang="en-US" sz="2000" smtClean="0">
                <a:latin typeface="Times New Roman" charset="0"/>
                <a:cs typeface="+mn-cs"/>
              </a:rPr>
              <a:t> for </a:t>
            </a:r>
            <a:r>
              <a:rPr lang="en-US" sz="2000" i="1" smtClean="0">
                <a:latin typeface="Times New Roman" charset="0"/>
                <a:cs typeface="+mn-cs"/>
              </a:rPr>
              <a:t>y</a:t>
            </a:r>
            <a:r>
              <a:rPr lang="en-US" sz="2000" smtClean="0">
                <a:latin typeface="Times New Roman" charset="0"/>
                <a:cs typeface="+mn-cs"/>
              </a:rPr>
              <a:t> in the objective equation so that the objective equation will have </a:t>
            </a:r>
            <a:r>
              <a:rPr lang="en-US" sz="2000" i="1" smtClean="0">
                <a:latin typeface="Times New Roman" charset="0"/>
                <a:cs typeface="+mn-cs"/>
              </a:rPr>
              <a:t>only one independent variable</a:t>
            </a:r>
            <a:r>
              <a:rPr lang="en-US" sz="2000" smtClean="0">
                <a:latin typeface="Times New Roman" charset="0"/>
                <a:cs typeface="+mn-cs"/>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58086"/>
                                        </p:tgtEl>
                                        <p:attrNameLst>
                                          <p:attrName>style.visibility</p:attrName>
                                        </p:attrNameLst>
                                      </p:cBhvr>
                                      <p:to>
                                        <p:strVal val="visible"/>
                                      </p:to>
                                    </p:set>
                                    <p:anim calcmode="lin" valueType="num">
                                      <p:cBhvr>
                                        <p:cTn id="7" dur="500" fill="hold"/>
                                        <p:tgtEl>
                                          <p:spTgt spid="558086"/>
                                        </p:tgtEl>
                                        <p:attrNameLst>
                                          <p:attrName>ppt_w</p:attrName>
                                        </p:attrNameLst>
                                      </p:cBhvr>
                                      <p:tavLst>
                                        <p:tav tm="0">
                                          <p:val>
                                            <p:strVal val="#ppt_w*0.05"/>
                                          </p:val>
                                        </p:tav>
                                        <p:tav tm="100000">
                                          <p:val>
                                            <p:strVal val="#ppt_w"/>
                                          </p:val>
                                        </p:tav>
                                      </p:tavLst>
                                    </p:anim>
                                    <p:anim calcmode="lin" valueType="num">
                                      <p:cBhvr>
                                        <p:cTn id="8" dur="500" fill="hold"/>
                                        <p:tgtEl>
                                          <p:spTgt spid="558086"/>
                                        </p:tgtEl>
                                        <p:attrNameLst>
                                          <p:attrName>ppt_h</p:attrName>
                                        </p:attrNameLst>
                                      </p:cBhvr>
                                      <p:tavLst>
                                        <p:tav tm="0">
                                          <p:val>
                                            <p:strVal val="#ppt_h"/>
                                          </p:val>
                                        </p:tav>
                                        <p:tav tm="100000">
                                          <p:val>
                                            <p:strVal val="#ppt_h"/>
                                          </p:val>
                                        </p:tav>
                                      </p:tavLst>
                                    </p:anim>
                                    <p:anim calcmode="lin" valueType="num">
                                      <p:cBhvr>
                                        <p:cTn id="9" dur="500" fill="hold"/>
                                        <p:tgtEl>
                                          <p:spTgt spid="558086"/>
                                        </p:tgtEl>
                                        <p:attrNameLst>
                                          <p:attrName>ppt_x</p:attrName>
                                        </p:attrNameLst>
                                      </p:cBhvr>
                                      <p:tavLst>
                                        <p:tav tm="0">
                                          <p:val>
                                            <p:strVal val="#ppt_x-.2"/>
                                          </p:val>
                                        </p:tav>
                                        <p:tav tm="100000">
                                          <p:val>
                                            <p:strVal val="#ppt_x"/>
                                          </p:val>
                                        </p:tav>
                                      </p:tavLst>
                                    </p:anim>
                                    <p:anim calcmode="lin" valueType="num">
                                      <p:cBhvr>
                                        <p:cTn id="10" dur="500" fill="hold"/>
                                        <p:tgtEl>
                                          <p:spTgt spid="558086"/>
                                        </p:tgtEl>
                                        <p:attrNameLst>
                                          <p:attrName>ppt_y</p:attrName>
                                        </p:attrNameLst>
                                      </p:cBhvr>
                                      <p:tavLst>
                                        <p:tav tm="0">
                                          <p:val>
                                            <p:strVal val="#ppt_y"/>
                                          </p:val>
                                        </p:tav>
                                        <p:tav tm="100000">
                                          <p:val>
                                            <p:strVal val="#ppt_y"/>
                                          </p:val>
                                        </p:tav>
                                      </p:tavLst>
                                    </p:anim>
                                    <p:animEffect transition="in" filter="fade">
                                      <p:cBhvr>
                                        <p:cTn id="11" dur="500"/>
                                        <p:tgtEl>
                                          <p:spTgt spid="558086"/>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558087"/>
                                        </p:tgtEl>
                                        <p:attrNameLst>
                                          <p:attrName>style.visibility</p:attrName>
                                        </p:attrNameLst>
                                      </p:cBhvr>
                                      <p:to>
                                        <p:strVal val="visible"/>
                                      </p:to>
                                    </p:set>
                                    <p:anim calcmode="lin" valueType="num">
                                      <p:cBhvr>
                                        <p:cTn id="14" dur="500" fill="hold"/>
                                        <p:tgtEl>
                                          <p:spTgt spid="558087"/>
                                        </p:tgtEl>
                                        <p:attrNameLst>
                                          <p:attrName>ppt_w</p:attrName>
                                        </p:attrNameLst>
                                      </p:cBhvr>
                                      <p:tavLst>
                                        <p:tav tm="0">
                                          <p:val>
                                            <p:strVal val="#ppt_w*0.05"/>
                                          </p:val>
                                        </p:tav>
                                        <p:tav tm="100000">
                                          <p:val>
                                            <p:strVal val="#ppt_w"/>
                                          </p:val>
                                        </p:tav>
                                      </p:tavLst>
                                    </p:anim>
                                    <p:anim calcmode="lin" valueType="num">
                                      <p:cBhvr>
                                        <p:cTn id="15" dur="500" fill="hold"/>
                                        <p:tgtEl>
                                          <p:spTgt spid="558087"/>
                                        </p:tgtEl>
                                        <p:attrNameLst>
                                          <p:attrName>ppt_h</p:attrName>
                                        </p:attrNameLst>
                                      </p:cBhvr>
                                      <p:tavLst>
                                        <p:tav tm="0">
                                          <p:val>
                                            <p:strVal val="#ppt_h"/>
                                          </p:val>
                                        </p:tav>
                                        <p:tav tm="100000">
                                          <p:val>
                                            <p:strVal val="#ppt_h"/>
                                          </p:val>
                                        </p:tav>
                                      </p:tavLst>
                                    </p:anim>
                                    <p:anim calcmode="lin" valueType="num">
                                      <p:cBhvr>
                                        <p:cTn id="16" dur="500" fill="hold"/>
                                        <p:tgtEl>
                                          <p:spTgt spid="558087"/>
                                        </p:tgtEl>
                                        <p:attrNameLst>
                                          <p:attrName>ppt_x</p:attrName>
                                        </p:attrNameLst>
                                      </p:cBhvr>
                                      <p:tavLst>
                                        <p:tav tm="0">
                                          <p:val>
                                            <p:strVal val="#ppt_x-.2"/>
                                          </p:val>
                                        </p:tav>
                                        <p:tav tm="100000">
                                          <p:val>
                                            <p:strVal val="#ppt_x"/>
                                          </p:val>
                                        </p:tav>
                                      </p:tavLst>
                                    </p:anim>
                                    <p:anim calcmode="lin" valueType="num">
                                      <p:cBhvr>
                                        <p:cTn id="17" dur="500" fill="hold"/>
                                        <p:tgtEl>
                                          <p:spTgt spid="558087"/>
                                        </p:tgtEl>
                                        <p:attrNameLst>
                                          <p:attrName>ppt_y</p:attrName>
                                        </p:attrNameLst>
                                      </p:cBhvr>
                                      <p:tavLst>
                                        <p:tav tm="0">
                                          <p:val>
                                            <p:strVal val="#ppt_y"/>
                                          </p:val>
                                        </p:tav>
                                        <p:tav tm="100000">
                                          <p:val>
                                            <p:strVal val="#ppt_y"/>
                                          </p:val>
                                        </p:tav>
                                      </p:tavLst>
                                    </p:anim>
                                    <p:animEffect transition="in" filter="fade">
                                      <p:cBhvr>
                                        <p:cTn id="18" dur="500"/>
                                        <p:tgtEl>
                                          <p:spTgt spid="55808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4" presetClass="entr" presetSubtype="0" accel="100000" fill="hold" grpId="0" nodeType="clickEffect">
                                  <p:stCondLst>
                                    <p:cond delay="0"/>
                                  </p:stCondLst>
                                  <p:childTnLst>
                                    <p:set>
                                      <p:cBhvr>
                                        <p:cTn id="22" dur="1" fill="hold">
                                          <p:stCondLst>
                                            <p:cond delay="0"/>
                                          </p:stCondLst>
                                        </p:cTn>
                                        <p:tgtEl>
                                          <p:spTgt spid="558089"/>
                                        </p:tgtEl>
                                        <p:attrNameLst>
                                          <p:attrName>style.visibility</p:attrName>
                                        </p:attrNameLst>
                                      </p:cBhvr>
                                      <p:to>
                                        <p:strVal val="visible"/>
                                      </p:to>
                                    </p:set>
                                    <p:anim calcmode="lin" valueType="num">
                                      <p:cBhvr>
                                        <p:cTn id="23" dur="500" fill="hold"/>
                                        <p:tgtEl>
                                          <p:spTgt spid="558089"/>
                                        </p:tgtEl>
                                        <p:attrNameLst>
                                          <p:attrName>ppt_w</p:attrName>
                                        </p:attrNameLst>
                                      </p:cBhvr>
                                      <p:tavLst>
                                        <p:tav tm="0">
                                          <p:val>
                                            <p:strVal val="#ppt_w*0.05"/>
                                          </p:val>
                                        </p:tav>
                                        <p:tav tm="100000">
                                          <p:val>
                                            <p:strVal val="#ppt_w"/>
                                          </p:val>
                                        </p:tav>
                                      </p:tavLst>
                                    </p:anim>
                                    <p:anim calcmode="lin" valueType="num">
                                      <p:cBhvr>
                                        <p:cTn id="24" dur="500" fill="hold"/>
                                        <p:tgtEl>
                                          <p:spTgt spid="558089"/>
                                        </p:tgtEl>
                                        <p:attrNameLst>
                                          <p:attrName>ppt_h</p:attrName>
                                        </p:attrNameLst>
                                      </p:cBhvr>
                                      <p:tavLst>
                                        <p:tav tm="0">
                                          <p:val>
                                            <p:strVal val="#ppt_h"/>
                                          </p:val>
                                        </p:tav>
                                        <p:tav tm="100000">
                                          <p:val>
                                            <p:strVal val="#ppt_h"/>
                                          </p:val>
                                        </p:tav>
                                      </p:tavLst>
                                    </p:anim>
                                    <p:anim calcmode="lin" valueType="num">
                                      <p:cBhvr>
                                        <p:cTn id="25" dur="500" fill="hold"/>
                                        <p:tgtEl>
                                          <p:spTgt spid="558089"/>
                                        </p:tgtEl>
                                        <p:attrNameLst>
                                          <p:attrName>ppt_x</p:attrName>
                                        </p:attrNameLst>
                                      </p:cBhvr>
                                      <p:tavLst>
                                        <p:tav tm="0">
                                          <p:val>
                                            <p:strVal val="#ppt_x-.2"/>
                                          </p:val>
                                        </p:tav>
                                        <p:tav tm="100000">
                                          <p:val>
                                            <p:strVal val="#ppt_x"/>
                                          </p:val>
                                        </p:tav>
                                      </p:tavLst>
                                    </p:anim>
                                    <p:anim calcmode="lin" valueType="num">
                                      <p:cBhvr>
                                        <p:cTn id="26" dur="500" fill="hold"/>
                                        <p:tgtEl>
                                          <p:spTgt spid="558089"/>
                                        </p:tgtEl>
                                        <p:attrNameLst>
                                          <p:attrName>ppt_y</p:attrName>
                                        </p:attrNameLst>
                                      </p:cBhvr>
                                      <p:tavLst>
                                        <p:tav tm="0">
                                          <p:val>
                                            <p:strVal val="#ppt_y"/>
                                          </p:val>
                                        </p:tav>
                                        <p:tav tm="100000">
                                          <p:val>
                                            <p:strVal val="#ppt_y"/>
                                          </p:val>
                                        </p:tav>
                                      </p:tavLst>
                                    </p:anim>
                                    <p:animEffect transition="in" filter="fade">
                                      <p:cBhvr>
                                        <p:cTn id="27" dur="500"/>
                                        <p:tgtEl>
                                          <p:spTgt spid="55808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4" presetClass="entr" presetSubtype="0" accel="100000" fill="hold" grpId="0" nodeType="clickEffect">
                                  <p:stCondLst>
                                    <p:cond delay="0"/>
                                  </p:stCondLst>
                                  <p:childTnLst>
                                    <p:set>
                                      <p:cBhvr>
                                        <p:cTn id="31" dur="1" fill="hold">
                                          <p:stCondLst>
                                            <p:cond delay="0"/>
                                          </p:stCondLst>
                                        </p:cTn>
                                        <p:tgtEl>
                                          <p:spTgt spid="558090"/>
                                        </p:tgtEl>
                                        <p:attrNameLst>
                                          <p:attrName>style.visibility</p:attrName>
                                        </p:attrNameLst>
                                      </p:cBhvr>
                                      <p:to>
                                        <p:strVal val="visible"/>
                                      </p:to>
                                    </p:set>
                                    <p:anim calcmode="lin" valueType="num">
                                      <p:cBhvr>
                                        <p:cTn id="32" dur="500" fill="hold"/>
                                        <p:tgtEl>
                                          <p:spTgt spid="558090"/>
                                        </p:tgtEl>
                                        <p:attrNameLst>
                                          <p:attrName>ppt_w</p:attrName>
                                        </p:attrNameLst>
                                      </p:cBhvr>
                                      <p:tavLst>
                                        <p:tav tm="0">
                                          <p:val>
                                            <p:strVal val="#ppt_w*0.05"/>
                                          </p:val>
                                        </p:tav>
                                        <p:tav tm="100000">
                                          <p:val>
                                            <p:strVal val="#ppt_w"/>
                                          </p:val>
                                        </p:tav>
                                      </p:tavLst>
                                    </p:anim>
                                    <p:anim calcmode="lin" valueType="num">
                                      <p:cBhvr>
                                        <p:cTn id="33" dur="500" fill="hold"/>
                                        <p:tgtEl>
                                          <p:spTgt spid="558090"/>
                                        </p:tgtEl>
                                        <p:attrNameLst>
                                          <p:attrName>ppt_h</p:attrName>
                                        </p:attrNameLst>
                                      </p:cBhvr>
                                      <p:tavLst>
                                        <p:tav tm="0">
                                          <p:val>
                                            <p:strVal val="#ppt_h"/>
                                          </p:val>
                                        </p:tav>
                                        <p:tav tm="100000">
                                          <p:val>
                                            <p:strVal val="#ppt_h"/>
                                          </p:val>
                                        </p:tav>
                                      </p:tavLst>
                                    </p:anim>
                                    <p:anim calcmode="lin" valueType="num">
                                      <p:cBhvr>
                                        <p:cTn id="34" dur="500" fill="hold"/>
                                        <p:tgtEl>
                                          <p:spTgt spid="558090"/>
                                        </p:tgtEl>
                                        <p:attrNameLst>
                                          <p:attrName>ppt_x</p:attrName>
                                        </p:attrNameLst>
                                      </p:cBhvr>
                                      <p:tavLst>
                                        <p:tav tm="0">
                                          <p:val>
                                            <p:strVal val="#ppt_x-.2"/>
                                          </p:val>
                                        </p:tav>
                                        <p:tav tm="100000">
                                          <p:val>
                                            <p:strVal val="#ppt_x"/>
                                          </p:val>
                                        </p:tav>
                                      </p:tavLst>
                                    </p:anim>
                                    <p:anim calcmode="lin" valueType="num">
                                      <p:cBhvr>
                                        <p:cTn id="35" dur="500" fill="hold"/>
                                        <p:tgtEl>
                                          <p:spTgt spid="558090"/>
                                        </p:tgtEl>
                                        <p:attrNameLst>
                                          <p:attrName>ppt_y</p:attrName>
                                        </p:attrNameLst>
                                      </p:cBhvr>
                                      <p:tavLst>
                                        <p:tav tm="0">
                                          <p:val>
                                            <p:strVal val="#ppt_y"/>
                                          </p:val>
                                        </p:tav>
                                        <p:tav tm="100000">
                                          <p:val>
                                            <p:strVal val="#ppt_y"/>
                                          </p:val>
                                        </p:tav>
                                      </p:tavLst>
                                    </p:anim>
                                    <p:animEffect transition="in" filter="fade">
                                      <p:cBhvr>
                                        <p:cTn id="36" dur="500"/>
                                        <p:tgtEl>
                                          <p:spTgt spid="558090"/>
                                        </p:tgtEl>
                                      </p:cBhvr>
                                    </p:animEffect>
                                  </p:childTnLst>
                                </p:cTn>
                              </p:par>
                              <p:par>
                                <p:cTn id="37" presetID="54" presetClass="entr" presetSubtype="0" accel="100000" fill="hold" grpId="0" nodeType="withEffect">
                                  <p:stCondLst>
                                    <p:cond delay="0"/>
                                  </p:stCondLst>
                                  <p:childTnLst>
                                    <p:set>
                                      <p:cBhvr>
                                        <p:cTn id="38" dur="1" fill="hold">
                                          <p:stCondLst>
                                            <p:cond delay="0"/>
                                          </p:stCondLst>
                                        </p:cTn>
                                        <p:tgtEl>
                                          <p:spTgt spid="558091"/>
                                        </p:tgtEl>
                                        <p:attrNameLst>
                                          <p:attrName>style.visibility</p:attrName>
                                        </p:attrNameLst>
                                      </p:cBhvr>
                                      <p:to>
                                        <p:strVal val="visible"/>
                                      </p:to>
                                    </p:set>
                                    <p:anim calcmode="lin" valueType="num">
                                      <p:cBhvr>
                                        <p:cTn id="39" dur="500" fill="hold"/>
                                        <p:tgtEl>
                                          <p:spTgt spid="558091"/>
                                        </p:tgtEl>
                                        <p:attrNameLst>
                                          <p:attrName>ppt_w</p:attrName>
                                        </p:attrNameLst>
                                      </p:cBhvr>
                                      <p:tavLst>
                                        <p:tav tm="0">
                                          <p:val>
                                            <p:strVal val="#ppt_w*0.05"/>
                                          </p:val>
                                        </p:tav>
                                        <p:tav tm="100000">
                                          <p:val>
                                            <p:strVal val="#ppt_w"/>
                                          </p:val>
                                        </p:tav>
                                      </p:tavLst>
                                    </p:anim>
                                    <p:anim calcmode="lin" valueType="num">
                                      <p:cBhvr>
                                        <p:cTn id="40" dur="500" fill="hold"/>
                                        <p:tgtEl>
                                          <p:spTgt spid="558091"/>
                                        </p:tgtEl>
                                        <p:attrNameLst>
                                          <p:attrName>ppt_h</p:attrName>
                                        </p:attrNameLst>
                                      </p:cBhvr>
                                      <p:tavLst>
                                        <p:tav tm="0">
                                          <p:val>
                                            <p:strVal val="#ppt_h"/>
                                          </p:val>
                                        </p:tav>
                                        <p:tav tm="100000">
                                          <p:val>
                                            <p:strVal val="#ppt_h"/>
                                          </p:val>
                                        </p:tav>
                                      </p:tavLst>
                                    </p:anim>
                                    <p:anim calcmode="lin" valueType="num">
                                      <p:cBhvr>
                                        <p:cTn id="41" dur="500" fill="hold"/>
                                        <p:tgtEl>
                                          <p:spTgt spid="558091"/>
                                        </p:tgtEl>
                                        <p:attrNameLst>
                                          <p:attrName>ppt_x</p:attrName>
                                        </p:attrNameLst>
                                      </p:cBhvr>
                                      <p:tavLst>
                                        <p:tav tm="0">
                                          <p:val>
                                            <p:strVal val="#ppt_x-.2"/>
                                          </p:val>
                                        </p:tav>
                                        <p:tav tm="100000">
                                          <p:val>
                                            <p:strVal val="#ppt_x"/>
                                          </p:val>
                                        </p:tav>
                                      </p:tavLst>
                                    </p:anim>
                                    <p:anim calcmode="lin" valueType="num">
                                      <p:cBhvr>
                                        <p:cTn id="42" dur="500" fill="hold"/>
                                        <p:tgtEl>
                                          <p:spTgt spid="558091"/>
                                        </p:tgtEl>
                                        <p:attrNameLst>
                                          <p:attrName>ppt_y</p:attrName>
                                        </p:attrNameLst>
                                      </p:cBhvr>
                                      <p:tavLst>
                                        <p:tav tm="0">
                                          <p:val>
                                            <p:strVal val="#ppt_y"/>
                                          </p:val>
                                        </p:tav>
                                        <p:tav tm="100000">
                                          <p:val>
                                            <p:strVal val="#ppt_y"/>
                                          </p:val>
                                        </p:tav>
                                      </p:tavLst>
                                    </p:anim>
                                    <p:animEffect transition="in" filter="fade">
                                      <p:cBhvr>
                                        <p:cTn id="43" dur="500"/>
                                        <p:tgtEl>
                                          <p:spTgt spid="55809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4" presetClass="entr" presetSubtype="0" accel="100000" fill="hold" grpId="0" nodeType="clickEffect">
                                  <p:stCondLst>
                                    <p:cond delay="0"/>
                                  </p:stCondLst>
                                  <p:childTnLst>
                                    <p:set>
                                      <p:cBhvr>
                                        <p:cTn id="47" dur="1" fill="hold">
                                          <p:stCondLst>
                                            <p:cond delay="0"/>
                                          </p:stCondLst>
                                        </p:cTn>
                                        <p:tgtEl>
                                          <p:spTgt spid="558092"/>
                                        </p:tgtEl>
                                        <p:attrNameLst>
                                          <p:attrName>style.visibility</p:attrName>
                                        </p:attrNameLst>
                                      </p:cBhvr>
                                      <p:to>
                                        <p:strVal val="visible"/>
                                      </p:to>
                                    </p:set>
                                    <p:anim calcmode="lin" valueType="num">
                                      <p:cBhvr>
                                        <p:cTn id="48" dur="500" fill="hold"/>
                                        <p:tgtEl>
                                          <p:spTgt spid="558092"/>
                                        </p:tgtEl>
                                        <p:attrNameLst>
                                          <p:attrName>ppt_w</p:attrName>
                                        </p:attrNameLst>
                                      </p:cBhvr>
                                      <p:tavLst>
                                        <p:tav tm="0">
                                          <p:val>
                                            <p:strVal val="#ppt_w*0.05"/>
                                          </p:val>
                                        </p:tav>
                                        <p:tav tm="100000">
                                          <p:val>
                                            <p:strVal val="#ppt_w"/>
                                          </p:val>
                                        </p:tav>
                                      </p:tavLst>
                                    </p:anim>
                                    <p:anim calcmode="lin" valueType="num">
                                      <p:cBhvr>
                                        <p:cTn id="49" dur="500" fill="hold"/>
                                        <p:tgtEl>
                                          <p:spTgt spid="558092"/>
                                        </p:tgtEl>
                                        <p:attrNameLst>
                                          <p:attrName>ppt_h</p:attrName>
                                        </p:attrNameLst>
                                      </p:cBhvr>
                                      <p:tavLst>
                                        <p:tav tm="0">
                                          <p:val>
                                            <p:strVal val="#ppt_h"/>
                                          </p:val>
                                        </p:tav>
                                        <p:tav tm="100000">
                                          <p:val>
                                            <p:strVal val="#ppt_h"/>
                                          </p:val>
                                        </p:tav>
                                      </p:tavLst>
                                    </p:anim>
                                    <p:anim calcmode="lin" valueType="num">
                                      <p:cBhvr>
                                        <p:cTn id="50" dur="500" fill="hold"/>
                                        <p:tgtEl>
                                          <p:spTgt spid="558092"/>
                                        </p:tgtEl>
                                        <p:attrNameLst>
                                          <p:attrName>ppt_x</p:attrName>
                                        </p:attrNameLst>
                                      </p:cBhvr>
                                      <p:tavLst>
                                        <p:tav tm="0">
                                          <p:val>
                                            <p:strVal val="#ppt_x-.2"/>
                                          </p:val>
                                        </p:tav>
                                        <p:tav tm="100000">
                                          <p:val>
                                            <p:strVal val="#ppt_x"/>
                                          </p:val>
                                        </p:tav>
                                      </p:tavLst>
                                    </p:anim>
                                    <p:anim calcmode="lin" valueType="num">
                                      <p:cBhvr>
                                        <p:cTn id="51" dur="500" fill="hold"/>
                                        <p:tgtEl>
                                          <p:spTgt spid="558092"/>
                                        </p:tgtEl>
                                        <p:attrNameLst>
                                          <p:attrName>ppt_y</p:attrName>
                                        </p:attrNameLst>
                                      </p:cBhvr>
                                      <p:tavLst>
                                        <p:tav tm="0">
                                          <p:val>
                                            <p:strVal val="#ppt_y"/>
                                          </p:val>
                                        </p:tav>
                                        <p:tav tm="100000">
                                          <p:val>
                                            <p:strVal val="#ppt_y"/>
                                          </p:val>
                                        </p:tav>
                                      </p:tavLst>
                                    </p:anim>
                                    <p:animEffect transition="in" filter="fade">
                                      <p:cBhvr>
                                        <p:cTn id="52" dur="500"/>
                                        <p:tgtEl>
                                          <p:spTgt spid="558092"/>
                                        </p:tgtEl>
                                      </p:cBhvr>
                                    </p:animEffect>
                                  </p:childTnLst>
                                </p:cTn>
                              </p:par>
                              <p:par>
                                <p:cTn id="53" presetID="54" presetClass="entr" presetSubtype="0" accel="100000" fill="hold" grpId="0" nodeType="withEffect">
                                  <p:stCondLst>
                                    <p:cond delay="0"/>
                                  </p:stCondLst>
                                  <p:childTnLst>
                                    <p:set>
                                      <p:cBhvr>
                                        <p:cTn id="54" dur="1" fill="hold">
                                          <p:stCondLst>
                                            <p:cond delay="0"/>
                                          </p:stCondLst>
                                        </p:cTn>
                                        <p:tgtEl>
                                          <p:spTgt spid="558093"/>
                                        </p:tgtEl>
                                        <p:attrNameLst>
                                          <p:attrName>style.visibility</p:attrName>
                                        </p:attrNameLst>
                                      </p:cBhvr>
                                      <p:to>
                                        <p:strVal val="visible"/>
                                      </p:to>
                                    </p:set>
                                    <p:anim calcmode="lin" valueType="num">
                                      <p:cBhvr>
                                        <p:cTn id="55" dur="500" fill="hold"/>
                                        <p:tgtEl>
                                          <p:spTgt spid="558093"/>
                                        </p:tgtEl>
                                        <p:attrNameLst>
                                          <p:attrName>ppt_w</p:attrName>
                                        </p:attrNameLst>
                                      </p:cBhvr>
                                      <p:tavLst>
                                        <p:tav tm="0">
                                          <p:val>
                                            <p:strVal val="#ppt_w*0.05"/>
                                          </p:val>
                                        </p:tav>
                                        <p:tav tm="100000">
                                          <p:val>
                                            <p:strVal val="#ppt_w"/>
                                          </p:val>
                                        </p:tav>
                                      </p:tavLst>
                                    </p:anim>
                                    <p:anim calcmode="lin" valueType="num">
                                      <p:cBhvr>
                                        <p:cTn id="56" dur="500" fill="hold"/>
                                        <p:tgtEl>
                                          <p:spTgt spid="558093"/>
                                        </p:tgtEl>
                                        <p:attrNameLst>
                                          <p:attrName>ppt_h</p:attrName>
                                        </p:attrNameLst>
                                      </p:cBhvr>
                                      <p:tavLst>
                                        <p:tav tm="0">
                                          <p:val>
                                            <p:strVal val="#ppt_h"/>
                                          </p:val>
                                        </p:tav>
                                        <p:tav tm="100000">
                                          <p:val>
                                            <p:strVal val="#ppt_h"/>
                                          </p:val>
                                        </p:tav>
                                      </p:tavLst>
                                    </p:anim>
                                    <p:anim calcmode="lin" valueType="num">
                                      <p:cBhvr>
                                        <p:cTn id="57" dur="500" fill="hold"/>
                                        <p:tgtEl>
                                          <p:spTgt spid="558093"/>
                                        </p:tgtEl>
                                        <p:attrNameLst>
                                          <p:attrName>ppt_x</p:attrName>
                                        </p:attrNameLst>
                                      </p:cBhvr>
                                      <p:tavLst>
                                        <p:tav tm="0">
                                          <p:val>
                                            <p:strVal val="#ppt_x-.2"/>
                                          </p:val>
                                        </p:tav>
                                        <p:tav tm="100000">
                                          <p:val>
                                            <p:strVal val="#ppt_x"/>
                                          </p:val>
                                        </p:tav>
                                      </p:tavLst>
                                    </p:anim>
                                    <p:anim calcmode="lin" valueType="num">
                                      <p:cBhvr>
                                        <p:cTn id="58" dur="500" fill="hold"/>
                                        <p:tgtEl>
                                          <p:spTgt spid="558093"/>
                                        </p:tgtEl>
                                        <p:attrNameLst>
                                          <p:attrName>ppt_y</p:attrName>
                                        </p:attrNameLst>
                                      </p:cBhvr>
                                      <p:tavLst>
                                        <p:tav tm="0">
                                          <p:val>
                                            <p:strVal val="#ppt_y"/>
                                          </p:val>
                                        </p:tav>
                                        <p:tav tm="100000">
                                          <p:val>
                                            <p:strVal val="#ppt_y"/>
                                          </p:val>
                                        </p:tav>
                                      </p:tavLst>
                                    </p:anim>
                                    <p:animEffect transition="in" filter="fade">
                                      <p:cBhvr>
                                        <p:cTn id="59" dur="500"/>
                                        <p:tgtEl>
                                          <p:spTgt spid="558093"/>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54" presetClass="entr" presetSubtype="0" accel="100000" fill="hold" grpId="0" nodeType="clickEffect">
                                  <p:stCondLst>
                                    <p:cond delay="0"/>
                                  </p:stCondLst>
                                  <p:childTnLst>
                                    <p:set>
                                      <p:cBhvr>
                                        <p:cTn id="63" dur="1" fill="hold">
                                          <p:stCondLst>
                                            <p:cond delay="0"/>
                                          </p:stCondLst>
                                        </p:cTn>
                                        <p:tgtEl>
                                          <p:spTgt spid="558094"/>
                                        </p:tgtEl>
                                        <p:attrNameLst>
                                          <p:attrName>style.visibility</p:attrName>
                                        </p:attrNameLst>
                                      </p:cBhvr>
                                      <p:to>
                                        <p:strVal val="visible"/>
                                      </p:to>
                                    </p:set>
                                    <p:anim calcmode="lin" valueType="num">
                                      <p:cBhvr>
                                        <p:cTn id="64" dur="500" fill="hold"/>
                                        <p:tgtEl>
                                          <p:spTgt spid="558094"/>
                                        </p:tgtEl>
                                        <p:attrNameLst>
                                          <p:attrName>ppt_w</p:attrName>
                                        </p:attrNameLst>
                                      </p:cBhvr>
                                      <p:tavLst>
                                        <p:tav tm="0">
                                          <p:val>
                                            <p:strVal val="#ppt_w*0.05"/>
                                          </p:val>
                                        </p:tav>
                                        <p:tav tm="100000">
                                          <p:val>
                                            <p:strVal val="#ppt_w"/>
                                          </p:val>
                                        </p:tav>
                                      </p:tavLst>
                                    </p:anim>
                                    <p:anim calcmode="lin" valueType="num">
                                      <p:cBhvr>
                                        <p:cTn id="65" dur="500" fill="hold"/>
                                        <p:tgtEl>
                                          <p:spTgt spid="558094"/>
                                        </p:tgtEl>
                                        <p:attrNameLst>
                                          <p:attrName>ppt_h</p:attrName>
                                        </p:attrNameLst>
                                      </p:cBhvr>
                                      <p:tavLst>
                                        <p:tav tm="0">
                                          <p:val>
                                            <p:strVal val="#ppt_h"/>
                                          </p:val>
                                        </p:tav>
                                        <p:tav tm="100000">
                                          <p:val>
                                            <p:strVal val="#ppt_h"/>
                                          </p:val>
                                        </p:tav>
                                      </p:tavLst>
                                    </p:anim>
                                    <p:anim calcmode="lin" valueType="num">
                                      <p:cBhvr>
                                        <p:cTn id="66" dur="500" fill="hold"/>
                                        <p:tgtEl>
                                          <p:spTgt spid="558094"/>
                                        </p:tgtEl>
                                        <p:attrNameLst>
                                          <p:attrName>ppt_x</p:attrName>
                                        </p:attrNameLst>
                                      </p:cBhvr>
                                      <p:tavLst>
                                        <p:tav tm="0">
                                          <p:val>
                                            <p:strVal val="#ppt_x-.2"/>
                                          </p:val>
                                        </p:tav>
                                        <p:tav tm="100000">
                                          <p:val>
                                            <p:strVal val="#ppt_x"/>
                                          </p:val>
                                        </p:tav>
                                      </p:tavLst>
                                    </p:anim>
                                    <p:anim calcmode="lin" valueType="num">
                                      <p:cBhvr>
                                        <p:cTn id="67" dur="500" fill="hold"/>
                                        <p:tgtEl>
                                          <p:spTgt spid="558094"/>
                                        </p:tgtEl>
                                        <p:attrNameLst>
                                          <p:attrName>ppt_y</p:attrName>
                                        </p:attrNameLst>
                                      </p:cBhvr>
                                      <p:tavLst>
                                        <p:tav tm="0">
                                          <p:val>
                                            <p:strVal val="#ppt_y"/>
                                          </p:val>
                                        </p:tav>
                                        <p:tav tm="100000">
                                          <p:val>
                                            <p:strVal val="#ppt_y"/>
                                          </p:val>
                                        </p:tav>
                                      </p:tavLst>
                                    </p:anim>
                                    <p:animEffect transition="in" filter="fade">
                                      <p:cBhvr>
                                        <p:cTn id="68" dur="500"/>
                                        <p:tgtEl>
                                          <p:spTgt spid="558094"/>
                                        </p:tgtEl>
                                      </p:cBhvr>
                                    </p:animEffect>
                                  </p:childTnLst>
                                </p:cTn>
                              </p:par>
                              <p:par>
                                <p:cTn id="69" presetID="54" presetClass="entr" presetSubtype="0" accel="100000" fill="hold" grpId="0" nodeType="withEffect">
                                  <p:stCondLst>
                                    <p:cond delay="0"/>
                                  </p:stCondLst>
                                  <p:childTnLst>
                                    <p:set>
                                      <p:cBhvr>
                                        <p:cTn id="70" dur="1" fill="hold">
                                          <p:stCondLst>
                                            <p:cond delay="0"/>
                                          </p:stCondLst>
                                        </p:cTn>
                                        <p:tgtEl>
                                          <p:spTgt spid="558095"/>
                                        </p:tgtEl>
                                        <p:attrNameLst>
                                          <p:attrName>style.visibility</p:attrName>
                                        </p:attrNameLst>
                                      </p:cBhvr>
                                      <p:to>
                                        <p:strVal val="visible"/>
                                      </p:to>
                                    </p:set>
                                    <p:anim calcmode="lin" valueType="num">
                                      <p:cBhvr>
                                        <p:cTn id="71" dur="500" fill="hold"/>
                                        <p:tgtEl>
                                          <p:spTgt spid="558095"/>
                                        </p:tgtEl>
                                        <p:attrNameLst>
                                          <p:attrName>ppt_w</p:attrName>
                                        </p:attrNameLst>
                                      </p:cBhvr>
                                      <p:tavLst>
                                        <p:tav tm="0">
                                          <p:val>
                                            <p:strVal val="#ppt_w*0.05"/>
                                          </p:val>
                                        </p:tav>
                                        <p:tav tm="100000">
                                          <p:val>
                                            <p:strVal val="#ppt_w"/>
                                          </p:val>
                                        </p:tav>
                                      </p:tavLst>
                                    </p:anim>
                                    <p:anim calcmode="lin" valueType="num">
                                      <p:cBhvr>
                                        <p:cTn id="72" dur="500" fill="hold"/>
                                        <p:tgtEl>
                                          <p:spTgt spid="558095"/>
                                        </p:tgtEl>
                                        <p:attrNameLst>
                                          <p:attrName>ppt_h</p:attrName>
                                        </p:attrNameLst>
                                      </p:cBhvr>
                                      <p:tavLst>
                                        <p:tav tm="0">
                                          <p:val>
                                            <p:strVal val="#ppt_h"/>
                                          </p:val>
                                        </p:tav>
                                        <p:tav tm="100000">
                                          <p:val>
                                            <p:strVal val="#ppt_h"/>
                                          </p:val>
                                        </p:tav>
                                      </p:tavLst>
                                    </p:anim>
                                    <p:anim calcmode="lin" valueType="num">
                                      <p:cBhvr>
                                        <p:cTn id="73" dur="500" fill="hold"/>
                                        <p:tgtEl>
                                          <p:spTgt spid="558095"/>
                                        </p:tgtEl>
                                        <p:attrNameLst>
                                          <p:attrName>ppt_x</p:attrName>
                                        </p:attrNameLst>
                                      </p:cBhvr>
                                      <p:tavLst>
                                        <p:tav tm="0">
                                          <p:val>
                                            <p:strVal val="#ppt_x-.2"/>
                                          </p:val>
                                        </p:tav>
                                        <p:tav tm="100000">
                                          <p:val>
                                            <p:strVal val="#ppt_x"/>
                                          </p:val>
                                        </p:tav>
                                      </p:tavLst>
                                    </p:anim>
                                    <p:anim calcmode="lin" valueType="num">
                                      <p:cBhvr>
                                        <p:cTn id="74" dur="500" fill="hold"/>
                                        <p:tgtEl>
                                          <p:spTgt spid="558095"/>
                                        </p:tgtEl>
                                        <p:attrNameLst>
                                          <p:attrName>ppt_y</p:attrName>
                                        </p:attrNameLst>
                                      </p:cBhvr>
                                      <p:tavLst>
                                        <p:tav tm="0">
                                          <p:val>
                                            <p:strVal val="#ppt_y"/>
                                          </p:val>
                                        </p:tav>
                                        <p:tav tm="100000">
                                          <p:val>
                                            <p:strVal val="#ppt_y"/>
                                          </p:val>
                                        </p:tav>
                                      </p:tavLst>
                                    </p:anim>
                                    <p:animEffect transition="in" filter="fade">
                                      <p:cBhvr>
                                        <p:cTn id="75" dur="500"/>
                                        <p:tgtEl>
                                          <p:spTgt spid="558095"/>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54" presetClass="entr" presetSubtype="0" accel="100000" fill="hold" grpId="0" nodeType="clickEffect">
                                  <p:stCondLst>
                                    <p:cond delay="0"/>
                                  </p:stCondLst>
                                  <p:childTnLst>
                                    <p:set>
                                      <p:cBhvr>
                                        <p:cTn id="79" dur="1" fill="hold">
                                          <p:stCondLst>
                                            <p:cond delay="0"/>
                                          </p:stCondLst>
                                        </p:cTn>
                                        <p:tgtEl>
                                          <p:spTgt spid="558096"/>
                                        </p:tgtEl>
                                        <p:attrNameLst>
                                          <p:attrName>style.visibility</p:attrName>
                                        </p:attrNameLst>
                                      </p:cBhvr>
                                      <p:to>
                                        <p:strVal val="visible"/>
                                      </p:to>
                                    </p:set>
                                    <p:anim calcmode="lin" valueType="num">
                                      <p:cBhvr>
                                        <p:cTn id="80" dur="500" fill="hold"/>
                                        <p:tgtEl>
                                          <p:spTgt spid="558096"/>
                                        </p:tgtEl>
                                        <p:attrNameLst>
                                          <p:attrName>ppt_w</p:attrName>
                                        </p:attrNameLst>
                                      </p:cBhvr>
                                      <p:tavLst>
                                        <p:tav tm="0">
                                          <p:val>
                                            <p:strVal val="#ppt_w*0.05"/>
                                          </p:val>
                                        </p:tav>
                                        <p:tav tm="100000">
                                          <p:val>
                                            <p:strVal val="#ppt_w"/>
                                          </p:val>
                                        </p:tav>
                                      </p:tavLst>
                                    </p:anim>
                                    <p:anim calcmode="lin" valueType="num">
                                      <p:cBhvr>
                                        <p:cTn id="81" dur="500" fill="hold"/>
                                        <p:tgtEl>
                                          <p:spTgt spid="558096"/>
                                        </p:tgtEl>
                                        <p:attrNameLst>
                                          <p:attrName>ppt_h</p:attrName>
                                        </p:attrNameLst>
                                      </p:cBhvr>
                                      <p:tavLst>
                                        <p:tav tm="0">
                                          <p:val>
                                            <p:strVal val="#ppt_h"/>
                                          </p:val>
                                        </p:tav>
                                        <p:tav tm="100000">
                                          <p:val>
                                            <p:strVal val="#ppt_h"/>
                                          </p:val>
                                        </p:tav>
                                      </p:tavLst>
                                    </p:anim>
                                    <p:anim calcmode="lin" valueType="num">
                                      <p:cBhvr>
                                        <p:cTn id="82" dur="500" fill="hold"/>
                                        <p:tgtEl>
                                          <p:spTgt spid="558096"/>
                                        </p:tgtEl>
                                        <p:attrNameLst>
                                          <p:attrName>ppt_x</p:attrName>
                                        </p:attrNameLst>
                                      </p:cBhvr>
                                      <p:tavLst>
                                        <p:tav tm="0">
                                          <p:val>
                                            <p:strVal val="#ppt_x-.2"/>
                                          </p:val>
                                        </p:tav>
                                        <p:tav tm="100000">
                                          <p:val>
                                            <p:strVal val="#ppt_x"/>
                                          </p:val>
                                        </p:tav>
                                      </p:tavLst>
                                    </p:anim>
                                    <p:anim calcmode="lin" valueType="num">
                                      <p:cBhvr>
                                        <p:cTn id="83" dur="500" fill="hold"/>
                                        <p:tgtEl>
                                          <p:spTgt spid="558096"/>
                                        </p:tgtEl>
                                        <p:attrNameLst>
                                          <p:attrName>ppt_y</p:attrName>
                                        </p:attrNameLst>
                                      </p:cBhvr>
                                      <p:tavLst>
                                        <p:tav tm="0">
                                          <p:val>
                                            <p:strVal val="#ppt_y"/>
                                          </p:val>
                                        </p:tav>
                                        <p:tav tm="100000">
                                          <p:val>
                                            <p:strVal val="#ppt_y"/>
                                          </p:val>
                                        </p:tav>
                                      </p:tavLst>
                                    </p:anim>
                                    <p:animEffect transition="in" filter="fade">
                                      <p:cBhvr>
                                        <p:cTn id="84" dur="500"/>
                                        <p:tgtEl>
                                          <p:spTgt spid="5580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8086" grpId="0"/>
      <p:bldP spid="558087" grpId="0"/>
      <p:bldP spid="558089" grpId="0"/>
      <p:bldP spid="558090" grpId="0"/>
      <p:bldP spid="558091" grpId="0"/>
      <p:bldP spid="558092" grpId="0"/>
      <p:bldP spid="558093" grpId="0"/>
      <p:bldP spid="558094" grpId="0"/>
      <p:bldP spid="558095" grpId="0"/>
      <p:bldP spid="558096" grpId="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9106"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Maximizing Area</a:t>
            </a:r>
          </a:p>
        </p:txBody>
      </p:sp>
      <p:sp>
        <p:nvSpPr>
          <p:cNvPr id="559107" name="Text Box 3"/>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59109" name="Text Box 5" descr="Blue tissue paper"/>
          <p:cNvSpPr txBox="1">
            <a:spLocks noChangeArrowheads="1"/>
          </p:cNvSpPr>
          <p:nvPr/>
        </p:nvSpPr>
        <p:spPr bwMode="auto">
          <a:xfrm>
            <a:off x="152400" y="1219200"/>
            <a:ext cx="1600200" cy="366713"/>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smtClean="0">
                <a:effectLst>
                  <a:outerShdw blurRad="38100" dist="38100" dir="2700000" algn="tl">
                    <a:srgbClr val="DDDDDD"/>
                  </a:outerShdw>
                </a:effectLst>
                <a:latin typeface="Batang" charset="0"/>
                <a:cs typeface="+mn-cs"/>
              </a:rPr>
              <a:t>CONTINUED</a:t>
            </a:r>
          </a:p>
        </p:txBody>
      </p:sp>
      <p:sp>
        <p:nvSpPr>
          <p:cNvPr id="559110" name="Text Box 6" descr="Blue tissue paper"/>
          <p:cNvSpPr txBox="1">
            <a:spLocks noChangeArrowheads="1"/>
          </p:cNvSpPr>
          <p:nvPr/>
        </p:nvSpPr>
        <p:spPr bwMode="auto">
          <a:xfrm>
            <a:off x="1462088" y="1752600"/>
            <a:ext cx="976312"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A</a:t>
            </a:r>
            <a:r>
              <a:rPr lang="en-US" sz="2000" smtClean="0">
                <a:latin typeface="Times New Roman" charset="0"/>
                <a:cs typeface="+mn-cs"/>
              </a:rPr>
              <a:t> = </a:t>
            </a:r>
            <a:r>
              <a:rPr lang="en-US" sz="2000" i="1" smtClean="0">
                <a:latin typeface="Times New Roman" charset="0"/>
                <a:cs typeface="+mn-cs"/>
              </a:rPr>
              <a:t>xy</a:t>
            </a:r>
            <a:endParaRPr lang="en-US" sz="2000" smtClean="0">
              <a:latin typeface="Times New Roman" charset="0"/>
              <a:cs typeface="+mn-cs"/>
            </a:endParaRPr>
          </a:p>
        </p:txBody>
      </p:sp>
      <p:sp>
        <p:nvSpPr>
          <p:cNvPr id="559111" name="Text Box 7" descr="Blue tissue paper"/>
          <p:cNvSpPr txBox="1">
            <a:spLocks noChangeArrowheads="1"/>
          </p:cNvSpPr>
          <p:nvPr/>
        </p:nvSpPr>
        <p:spPr bwMode="auto">
          <a:xfrm>
            <a:off x="5565775" y="1770063"/>
            <a:ext cx="3273425"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This is the objective equation.</a:t>
            </a:r>
          </a:p>
        </p:txBody>
      </p:sp>
      <p:sp>
        <p:nvSpPr>
          <p:cNvPr id="559112" name="Text Box 8" descr="Blue tissue paper"/>
          <p:cNvSpPr txBox="1">
            <a:spLocks noChangeArrowheads="1"/>
          </p:cNvSpPr>
          <p:nvPr/>
        </p:nvSpPr>
        <p:spPr bwMode="auto">
          <a:xfrm>
            <a:off x="609600" y="3124200"/>
            <a:ext cx="5943600"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Now we will graph the resultant function, </a:t>
            </a:r>
            <a:r>
              <a:rPr lang="en-US" sz="2000" i="1" smtClean="0">
                <a:latin typeface="Times New Roman" charset="0"/>
                <a:cs typeface="+mn-cs"/>
              </a:rPr>
              <a:t>A</a:t>
            </a:r>
            <a:r>
              <a:rPr lang="en-US" sz="2000" smtClean="0">
                <a:latin typeface="Times New Roman" charset="0"/>
                <a:cs typeface="+mn-cs"/>
              </a:rPr>
              <a:t> = 150</a:t>
            </a:r>
            <a:r>
              <a:rPr lang="en-US" sz="2000" i="1" smtClean="0">
                <a:latin typeface="Times New Roman" charset="0"/>
                <a:cs typeface="+mn-cs"/>
              </a:rPr>
              <a:t>x</a:t>
            </a:r>
            <a:r>
              <a:rPr lang="en-US" sz="2000" smtClean="0">
                <a:latin typeface="Times New Roman" charset="0"/>
                <a:cs typeface="+mn-cs"/>
              </a:rPr>
              <a:t> – </a:t>
            </a:r>
            <a:r>
              <a:rPr lang="en-US" sz="2000" i="1" smtClean="0">
                <a:latin typeface="Times New Roman" charset="0"/>
                <a:cs typeface="+mn-cs"/>
              </a:rPr>
              <a:t>x</a:t>
            </a:r>
            <a:r>
              <a:rPr lang="en-US" sz="2000" baseline="30000" smtClean="0">
                <a:latin typeface="Times New Roman" charset="0"/>
                <a:cs typeface="+mn-cs"/>
              </a:rPr>
              <a:t>2</a:t>
            </a:r>
            <a:r>
              <a:rPr lang="en-US" sz="2000" smtClean="0">
                <a:latin typeface="Times New Roman" charset="0"/>
                <a:cs typeface="+mn-cs"/>
              </a:rPr>
              <a:t>.</a:t>
            </a:r>
          </a:p>
        </p:txBody>
      </p:sp>
      <p:sp>
        <p:nvSpPr>
          <p:cNvPr id="559113" name="Text Box 9" descr="Blue tissue paper"/>
          <p:cNvSpPr txBox="1">
            <a:spLocks noChangeArrowheads="1"/>
          </p:cNvSpPr>
          <p:nvPr/>
        </p:nvSpPr>
        <p:spPr bwMode="auto">
          <a:xfrm>
            <a:off x="1462088" y="2176463"/>
            <a:ext cx="1676400"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A</a:t>
            </a:r>
            <a:r>
              <a:rPr lang="en-US" sz="2000" smtClean="0">
                <a:latin typeface="Times New Roman" charset="0"/>
                <a:cs typeface="+mn-cs"/>
              </a:rPr>
              <a:t> = </a:t>
            </a:r>
            <a:r>
              <a:rPr lang="en-US" sz="2000" i="1" smtClean="0">
                <a:latin typeface="Times New Roman" charset="0"/>
                <a:cs typeface="+mn-cs"/>
              </a:rPr>
              <a:t>x</a:t>
            </a:r>
            <a:r>
              <a:rPr lang="en-US" sz="2000" smtClean="0">
                <a:latin typeface="Times New Roman" charset="0"/>
                <a:cs typeface="+mn-cs"/>
              </a:rPr>
              <a:t>(150 – </a:t>
            </a:r>
            <a:r>
              <a:rPr lang="en-US" sz="2000" i="1" smtClean="0">
                <a:latin typeface="Times New Roman" charset="0"/>
                <a:cs typeface="+mn-cs"/>
              </a:rPr>
              <a:t>x</a:t>
            </a:r>
            <a:r>
              <a:rPr lang="en-US" sz="2000" smtClean="0">
                <a:latin typeface="Times New Roman" charset="0"/>
                <a:cs typeface="+mn-cs"/>
              </a:rPr>
              <a:t>)</a:t>
            </a:r>
          </a:p>
        </p:txBody>
      </p:sp>
      <p:sp>
        <p:nvSpPr>
          <p:cNvPr id="559114" name="Text Box 10" descr="Blue tissue paper"/>
          <p:cNvSpPr txBox="1">
            <a:spLocks noChangeArrowheads="1"/>
          </p:cNvSpPr>
          <p:nvPr/>
        </p:nvSpPr>
        <p:spPr bwMode="auto">
          <a:xfrm>
            <a:off x="5551488" y="2193925"/>
            <a:ext cx="2601912"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Replace </a:t>
            </a:r>
            <a:r>
              <a:rPr lang="en-US" sz="2000" i="1" smtClean="0">
                <a:latin typeface="Times New Roman" charset="0"/>
                <a:cs typeface="+mn-cs"/>
              </a:rPr>
              <a:t>y</a:t>
            </a:r>
            <a:r>
              <a:rPr lang="en-US" sz="2000" smtClean="0">
                <a:latin typeface="Times New Roman" charset="0"/>
                <a:cs typeface="+mn-cs"/>
              </a:rPr>
              <a:t> with 150 – </a:t>
            </a:r>
            <a:r>
              <a:rPr lang="en-US" sz="2000" i="1" smtClean="0">
                <a:latin typeface="Times New Roman" charset="0"/>
                <a:cs typeface="+mn-cs"/>
              </a:rPr>
              <a:t>x</a:t>
            </a:r>
            <a:r>
              <a:rPr lang="en-US" sz="2000" smtClean="0">
                <a:latin typeface="Times New Roman" charset="0"/>
                <a:cs typeface="+mn-cs"/>
              </a:rPr>
              <a:t>.</a:t>
            </a:r>
          </a:p>
        </p:txBody>
      </p:sp>
      <p:sp>
        <p:nvSpPr>
          <p:cNvPr id="559115" name="Text Box 11" descr="Blue tissue paper"/>
          <p:cNvSpPr txBox="1">
            <a:spLocks noChangeArrowheads="1"/>
          </p:cNvSpPr>
          <p:nvPr/>
        </p:nvSpPr>
        <p:spPr bwMode="auto">
          <a:xfrm>
            <a:off x="1462088" y="2633663"/>
            <a:ext cx="1676400"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A</a:t>
            </a:r>
            <a:r>
              <a:rPr lang="en-US" sz="2000" smtClean="0">
                <a:latin typeface="Times New Roman" charset="0"/>
                <a:cs typeface="+mn-cs"/>
              </a:rPr>
              <a:t> = 150</a:t>
            </a:r>
            <a:r>
              <a:rPr lang="en-US" sz="2000" i="1" smtClean="0">
                <a:latin typeface="Times New Roman" charset="0"/>
                <a:cs typeface="+mn-cs"/>
              </a:rPr>
              <a:t>x</a:t>
            </a:r>
            <a:r>
              <a:rPr lang="en-US" sz="2000" smtClean="0">
                <a:latin typeface="Times New Roman" charset="0"/>
                <a:cs typeface="+mn-cs"/>
              </a:rPr>
              <a:t> – </a:t>
            </a:r>
            <a:r>
              <a:rPr lang="en-US" sz="2000" i="1" smtClean="0">
                <a:latin typeface="Times New Roman" charset="0"/>
                <a:cs typeface="+mn-cs"/>
              </a:rPr>
              <a:t>x</a:t>
            </a:r>
            <a:r>
              <a:rPr lang="en-US" sz="2000" baseline="30000" smtClean="0">
                <a:latin typeface="Times New Roman" charset="0"/>
                <a:cs typeface="+mn-cs"/>
              </a:rPr>
              <a:t>2</a:t>
            </a:r>
          </a:p>
        </p:txBody>
      </p:sp>
      <p:sp>
        <p:nvSpPr>
          <p:cNvPr id="559116" name="Text Box 12" descr="Blue tissue paper"/>
          <p:cNvSpPr txBox="1">
            <a:spLocks noChangeArrowheads="1"/>
          </p:cNvSpPr>
          <p:nvPr/>
        </p:nvSpPr>
        <p:spPr bwMode="auto">
          <a:xfrm>
            <a:off x="5551488" y="2651125"/>
            <a:ext cx="1306512"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Distribute.</a:t>
            </a:r>
          </a:p>
        </p:txBody>
      </p:sp>
      <p:graphicFrame>
        <p:nvGraphicFramePr>
          <p:cNvPr id="559117" name="Object 13" descr="Blue tissue paper"/>
          <p:cNvGraphicFramePr>
            <a:graphicFrameLocks noChangeAspect="1"/>
          </p:cNvGraphicFramePr>
          <p:nvPr/>
        </p:nvGraphicFramePr>
        <p:xfrm>
          <a:off x="2438400" y="3552825"/>
          <a:ext cx="4191000" cy="3000375"/>
        </p:xfrm>
        <a:graphic>
          <a:graphicData uri="http://schemas.openxmlformats.org/presentationml/2006/ole">
            <mc:AlternateContent xmlns:mc="http://schemas.openxmlformats.org/markup-compatibility/2006">
              <mc:Choice xmlns:v="urn:schemas-microsoft-com:vml" Requires="v">
                <p:oleObj spid="_x0000_s82969" name="Chart" r:id="rId4" imgW="3695700" imgH="2654300" progId="Excel.Chart.8">
                  <p:embed/>
                </p:oleObj>
              </mc:Choice>
              <mc:Fallback>
                <p:oleObj name="Chart" r:id="rId4" imgW="3695700" imgH="2654300" progId="Excel.Chart.8">
                  <p:embed/>
                  <p:pic>
                    <p:nvPicPr>
                      <p:cNvPr id="0" name="Object 13" descr="Blue tissue pap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3552825"/>
                        <a:ext cx="4191000" cy="30003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59113"/>
                                        </p:tgtEl>
                                        <p:attrNameLst>
                                          <p:attrName>style.visibility</p:attrName>
                                        </p:attrNameLst>
                                      </p:cBhvr>
                                      <p:to>
                                        <p:strVal val="visible"/>
                                      </p:to>
                                    </p:set>
                                    <p:anim calcmode="lin" valueType="num">
                                      <p:cBhvr>
                                        <p:cTn id="7" dur="500" fill="hold"/>
                                        <p:tgtEl>
                                          <p:spTgt spid="559113"/>
                                        </p:tgtEl>
                                        <p:attrNameLst>
                                          <p:attrName>ppt_w</p:attrName>
                                        </p:attrNameLst>
                                      </p:cBhvr>
                                      <p:tavLst>
                                        <p:tav tm="0">
                                          <p:val>
                                            <p:strVal val="#ppt_w*0.05"/>
                                          </p:val>
                                        </p:tav>
                                        <p:tav tm="100000">
                                          <p:val>
                                            <p:strVal val="#ppt_w"/>
                                          </p:val>
                                        </p:tav>
                                      </p:tavLst>
                                    </p:anim>
                                    <p:anim calcmode="lin" valueType="num">
                                      <p:cBhvr>
                                        <p:cTn id="8" dur="500" fill="hold"/>
                                        <p:tgtEl>
                                          <p:spTgt spid="559113"/>
                                        </p:tgtEl>
                                        <p:attrNameLst>
                                          <p:attrName>ppt_h</p:attrName>
                                        </p:attrNameLst>
                                      </p:cBhvr>
                                      <p:tavLst>
                                        <p:tav tm="0">
                                          <p:val>
                                            <p:strVal val="#ppt_h"/>
                                          </p:val>
                                        </p:tav>
                                        <p:tav tm="100000">
                                          <p:val>
                                            <p:strVal val="#ppt_h"/>
                                          </p:val>
                                        </p:tav>
                                      </p:tavLst>
                                    </p:anim>
                                    <p:anim calcmode="lin" valueType="num">
                                      <p:cBhvr>
                                        <p:cTn id="9" dur="500" fill="hold"/>
                                        <p:tgtEl>
                                          <p:spTgt spid="559113"/>
                                        </p:tgtEl>
                                        <p:attrNameLst>
                                          <p:attrName>ppt_x</p:attrName>
                                        </p:attrNameLst>
                                      </p:cBhvr>
                                      <p:tavLst>
                                        <p:tav tm="0">
                                          <p:val>
                                            <p:strVal val="#ppt_x-.2"/>
                                          </p:val>
                                        </p:tav>
                                        <p:tav tm="100000">
                                          <p:val>
                                            <p:strVal val="#ppt_x"/>
                                          </p:val>
                                        </p:tav>
                                      </p:tavLst>
                                    </p:anim>
                                    <p:anim calcmode="lin" valueType="num">
                                      <p:cBhvr>
                                        <p:cTn id="10" dur="500" fill="hold"/>
                                        <p:tgtEl>
                                          <p:spTgt spid="559113"/>
                                        </p:tgtEl>
                                        <p:attrNameLst>
                                          <p:attrName>ppt_y</p:attrName>
                                        </p:attrNameLst>
                                      </p:cBhvr>
                                      <p:tavLst>
                                        <p:tav tm="0">
                                          <p:val>
                                            <p:strVal val="#ppt_y"/>
                                          </p:val>
                                        </p:tav>
                                        <p:tav tm="100000">
                                          <p:val>
                                            <p:strVal val="#ppt_y"/>
                                          </p:val>
                                        </p:tav>
                                      </p:tavLst>
                                    </p:anim>
                                    <p:animEffect transition="in" filter="fade">
                                      <p:cBhvr>
                                        <p:cTn id="11" dur="500"/>
                                        <p:tgtEl>
                                          <p:spTgt spid="559113"/>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559114"/>
                                        </p:tgtEl>
                                        <p:attrNameLst>
                                          <p:attrName>style.visibility</p:attrName>
                                        </p:attrNameLst>
                                      </p:cBhvr>
                                      <p:to>
                                        <p:strVal val="visible"/>
                                      </p:to>
                                    </p:set>
                                    <p:anim calcmode="lin" valueType="num">
                                      <p:cBhvr>
                                        <p:cTn id="14" dur="500" fill="hold"/>
                                        <p:tgtEl>
                                          <p:spTgt spid="559114"/>
                                        </p:tgtEl>
                                        <p:attrNameLst>
                                          <p:attrName>ppt_w</p:attrName>
                                        </p:attrNameLst>
                                      </p:cBhvr>
                                      <p:tavLst>
                                        <p:tav tm="0">
                                          <p:val>
                                            <p:strVal val="#ppt_w*0.05"/>
                                          </p:val>
                                        </p:tav>
                                        <p:tav tm="100000">
                                          <p:val>
                                            <p:strVal val="#ppt_w"/>
                                          </p:val>
                                        </p:tav>
                                      </p:tavLst>
                                    </p:anim>
                                    <p:anim calcmode="lin" valueType="num">
                                      <p:cBhvr>
                                        <p:cTn id="15" dur="500" fill="hold"/>
                                        <p:tgtEl>
                                          <p:spTgt spid="559114"/>
                                        </p:tgtEl>
                                        <p:attrNameLst>
                                          <p:attrName>ppt_h</p:attrName>
                                        </p:attrNameLst>
                                      </p:cBhvr>
                                      <p:tavLst>
                                        <p:tav tm="0">
                                          <p:val>
                                            <p:strVal val="#ppt_h"/>
                                          </p:val>
                                        </p:tav>
                                        <p:tav tm="100000">
                                          <p:val>
                                            <p:strVal val="#ppt_h"/>
                                          </p:val>
                                        </p:tav>
                                      </p:tavLst>
                                    </p:anim>
                                    <p:anim calcmode="lin" valueType="num">
                                      <p:cBhvr>
                                        <p:cTn id="16" dur="500" fill="hold"/>
                                        <p:tgtEl>
                                          <p:spTgt spid="559114"/>
                                        </p:tgtEl>
                                        <p:attrNameLst>
                                          <p:attrName>ppt_x</p:attrName>
                                        </p:attrNameLst>
                                      </p:cBhvr>
                                      <p:tavLst>
                                        <p:tav tm="0">
                                          <p:val>
                                            <p:strVal val="#ppt_x-.2"/>
                                          </p:val>
                                        </p:tav>
                                        <p:tav tm="100000">
                                          <p:val>
                                            <p:strVal val="#ppt_x"/>
                                          </p:val>
                                        </p:tav>
                                      </p:tavLst>
                                    </p:anim>
                                    <p:anim calcmode="lin" valueType="num">
                                      <p:cBhvr>
                                        <p:cTn id="17" dur="500" fill="hold"/>
                                        <p:tgtEl>
                                          <p:spTgt spid="559114"/>
                                        </p:tgtEl>
                                        <p:attrNameLst>
                                          <p:attrName>ppt_y</p:attrName>
                                        </p:attrNameLst>
                                      </p:cBhvr>
                                      <p:tavLst>
                                        <p:tav tm="0">
                                          <p:val>
                                            <p:strVal val="#ppt_y"/>
                                          </p:val>
                                        </p:tav>
                                        <p:tav tm="100000">
                                          <p:val>
                                            <p:strVal val="#ppt_y"/>
                                          </p:val>
                                        </p:tav>
                                      </p:tavLst>
                                    </p:anim>
                                    <p:animEffect transition="in" filter="fade">
                                      <p:cBhvr>
                                        <p:cTn id="18" dur="500"/>
                                        <p:tgtEl>
                                          <p:spTgt spid="55911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4" presetClass="entr" presetSubtype="0" accel="100000" fill="hold" grpId="0" nodeType="clickEffect">
                                  <p:stCondLst>
                                    <p:cond delay="0"/>
                                  </p:stCondLst>
                                  <p:childTnLst>
                                    <p:set>
                                      <p:cBhvr>
                                        <p:cTn id="22" dur="1" fill="hold">
                                          <p:stCondLst>
                                            <p:cond delay="0"/>
                                          </p:stCondLst>
                                        </p:cTn>
                                        <p:tgtEl>
                                          <p:spTgt spid="559115"/>
                                        </p:tgtEl>
                                        <p:attrNameLst>
                                          <p:attrName>style.visibility</p:attrName>
                                        </p:attrNameLst>
                                      </p:cBhvr>
                                      <p:to>
                                        <p:strVal val="visible"/>
                                      </p:to>
                                    </p:set>
                                    <p:anim calcmode="lin" valueType="num">
                                      <p:cBhvr>
                                        <p:cTn id="23" dur="500" fill="hold"/>
                                        <p:tgtEl>
                                          <p:spTgt spid="559115"/>
                                        </p:tgtEl>
                                        <p:attrNameLst>
                                          <p:attrName>ppt_w</p:attrName>
                                        </p:attrNameLst>
                                      </p:cBhvr>
                                      <p:tavLst>
                                        <p:tav tm="0">
                                          <p:val>
                                            <p:strVal val="#ppt_w*0.05"/>
                                          </p:val>
                                        </p:tav>
                                        <p:tav tm="100000">
                                          <p:val>
                                            <p:strVal val="#ppt_w"/>
                                          </p:val>
                                        </p:tav>
                                      </p:tavLst>
                                    </p:anim>
                                    <p:anim calcmode="lin" valueType="num">
                                      <p:cBhvr>
                                        <p:cTn id="24" dur="500" fill="hold"/>
                                        <p:tgtEl>
                                          <p:spTgt spid="559115"/>
                                        </p:tgtEl>
                                        <p:attrNameLst>
                                          <p:attrName>ppt_h</p:attrName>
                                        </p:attrNameLst>
                                      </p:cBhvr>
                                      <p:tavLst>
                                        <p:tav tm="0">
                                          <p:val>
                                            <p:strVal val="#ppt_h"/>
                                          </p:val>
                                        </p:tav>
                                        <p:tav tm="100000">
                                          <p:val>
                                            <p:strVal val="#ppt_h"/>
                                          </p:val>
                                        </p:tav>
                                      </p:tavLst>
                                    </p:anim>
                                    <p:anim calcmode="lin" valueType="num">
                                      <p:cBhvr>
                                        <p:cTn id="25" dur="500" fill="hold"/>
                                        <p:tgtEl>
                                          <p:spTgt spid="559115"/>
                                        </p:tgtEl>
                                        <p:attrNameLst>
                                          <p:attrName>ppt_x</p:attrName>
                                        </p:attrNameLst>
                                      </p:cBhvr>
                                      <p:tavLst>
                                        <p:tav tm="0">
                                          <p:val>
                                            <p:strVal val="#ppt_x-.2"/>
                                          </p:val>
                                        </p:tav>
                                        <p:tav tm="100000">
                                          <p:val>
                                            <p:strVal val="#ppt_x"/>
                                          </p:val>
                                        </p:tav>
                                      </p:tavLst>
                                    </p:anim>
                                    <p:anim calcmode="lin" valueType="num">
                                      <p:cBhvr>
                                        <p:cTn id="26" dur="500" fill="hold"/>
                                        <p:tgtEl>
                                          <p:spTgt spid="559115"/>
                                        </p:tgtEl>
                                        <p:attrNameLst>
                                          <p:attrName>ppt_y</p:attrName>
                                        </p:attrNameLst>
                                      </p:cBhvr>
                                      <p:tavLst>
                                        <p:tav tm="0">
                                          <p:val>
                                            <p:strVal val="#ppt_y"/>
                                          </p:val>
                                        </p:tav>
                                        <p:tav tm="100000">
                                          <p:val>
                                            <p:strVal val="#ppt_y"/>
                                          </p:val>
                                        </p:tav>
                                      </p:tavLst>
                                    </p:anim>
                                    <p:animEffect transition="in" filter="fade">
                                      <p:cBhvr>
                                        <p:cTn id="27" dur="500"/>
                                        <p:tgtEl>
                                          <p:spTgt spid="559115"/>
                                        </p:tgtEl>
                                      </p:cBhvr>
                                    </p:animEffect>
                                  </p:childTnLst>
                                </p:cTn>
                              </p:par>
                              <p:par>
                                <p:cTn id="28" presetID="54" presetClass="entr" presetSubtype="0" accel="100000" fill="hold" grpId="0" nodeType="withEffect">
                                  <p:stCondLst>
                                    <p:cond delay="0"/>
                                  </p:stCondLst>
                                  <p:childTnLst>
                                    <p:set>
                                      <p:cBhvr>
                                        <p:cTn id="29" dur="1" fill="hold">
                                          <p:stCondLst>
                                            <p:cond delay="0"/>
                                          </p:stCondLst>
                                        </p:cTn>
                                        <p:tgtEl>
                                          <p:spTgt spid="559116"/>
                                        </p:tgtEl>
                                        <p:attrNameLst>
                                          <p:attrName>style.visibility</p:attrName>
                                        </p:attrNameLst>
                                      </p:cBhvr>
                                      <p:to>
                                        <p:strVal val="visible"/>
                                      </p:to>
                                    </p:set>
                                    <p:anim calcmode="lin" valueType="num">
                                      <p:cBhvr>
                                        <p:cTn id="30" dur="500" fill="hold"/>
                                        <p:tgtEl>
                                          <p:spTgt spid="559116"/>
                                        </p:tgtEl>
                                        <p:attrNameLst>
                                          <p:attrName>ppt_w</p:attrName>
                                        </p:attrNameLst>
                                      </p:cBhvr>
                                      <p:tavLst>
                                        <p:tav tm="0">
                                          <p:val>
                                            <p:strVal val="#ppt_w*0.05"/>
                                          </p:val>
                                        </p:tav>
                                        <p:tav tm="100000">
                                          <p:val>
                                            <p:strVal val="#ppt_w"/>
                                          </p:val>
                                        </p:tav>
                                      </p:tavLst>
                                    </p:anim>
                                    <p:anim calcmode="lin" valueType="num">
                                      <p:cBhvr>
                                        <p:cTn id="31" dur="500" fill="hold"/>
                                        <p:tgtEl>
                                          <p:spTgt spid="559116"/>
                                        </p:tgtEl>
                                        <p:attrNameLst>
                                          <p:attrName>ppt_h</p:attrName>
                                        </p:attrNameLst>
                                      </p:cBhvr>
                                      <p:tavLst>
                                        <p:tav tm="0">
                                          <p:val>
                                            <p:strVal val="#ppt_h"/>
                                          </p:val>
                                        </p:tav>
                                        <p:tav tm="100000">
                                          <p:val>
                                            <p:strVal val="#ppt_h"/>
                                          </p:val>
                                        </p:tav>
                                      </p:tavLst>
                                    </p:anim>
                                    <p:anim calcmode="lin" valueType="num">
                                      <p:cBhvr>
                                        <p:cTn id="32" dur="500" fill="hold"/>
                                        <p:tgtEl>
                                          <p:spTgt spid="559116"/>
                                        </p:tgtEl>
                                        <p:attrNameLst>
                                          <p:attrName>ppt_x</p:attrName>
                                        </p:attrNameLst>
                                      </p:cBhvr>
                                      <p:tavLst>
                                        <p:tav tm="0">
                                          <p:val>
                                            <p:strVal val="#ppt_x-.2"/>
                                          </p:val>
                                        </p:tav>
                                        <p:tav tm="100000">
                                          <p:val>
                                            <p:strVal val="#ppt_x"/>
                                          </p:val>
                                        </p:tav>
                                      </p:tavLst>
                                    </p:anim>
                                    <p:anim calcmode="lin" valueType="num">
                                      <p:cBhvr>
                                        <p:cTn id="33" dur="500" fill="hold"/>
                                        <p:tgtEl>
                                          <p:spTgt spid="559116"/>
                                        </p:tgtEl>
                                        <p:attrNameLst>
                                          <p:attrName>ppt_y</p:attrName>
                                        </p:attrNameLst>
                                      </p:cBhvr>
                                      <p:tavLst>
                                        <p:tav tm="0">
                                          <p:val>
                                            <p:strVal val="#ppt_y"/>
                                          </p:val>
                                        </p:tav>
                                        <p:tav tm="100000">
                                          <p:val>
                                            <p:strVal val="#ppt_y"/>
                                          </p:val>
                                        </p:tav>
                                      </p:tavLst>
                                    </p:anim>
                                    <p:animEffect transition="in" filter="fade">
                                      <p:cBhvr>
                                        <p:cTn id="34" dur="500"/>
                                        <p:tgtEl>
                                          <p:spTgt spid="55911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4" presetClass="entr" presetSubtype="0" accel="100000" fill="hold" grpId="0" nodeType="clickEffect">
                                  <p:stCondLst>
                                    <p:cond delay="0"/>
                                  </p:stCondLst>
                                  <p:childTnLst>
                                    <p:set>
                                      <p:cBhvr>
                                        <p:cTn id="38" dur="1" fill="hold">
                                          <p:stCondLst>
                                            <p:cond delay="0"/>
                                          </p:stCondLst>
                                        </p:cTn>
                                        <p:tgtEl>
                                          <p:spTgt spid="559112"/>
                                        </p:tgtEl>
                                        <p:attrNameLst>
                                          <p:attrName>style.visibility</p:attrName>
                                        </p:attrNameLst>
                                      </p:cBhvr>
                                      <p:to>
                                        <p:strVal val="visible"/>
                                      </p:to>
                                    </p:set>
                                    <p:anim calcmode="lin" valueType="num">
                                      <p:cBhvr>
                                        <p:cTn id="39" dur="500" fill="hold"/>
                                        <p:tgtEl>
                                          <p:spTgt spid="559112"/>
                                        </p:tgtEl>
                                        <p:attrNameLst>
                                          <p:attrName>ppt_w</p:attrName>
                                        </p:attrNameLst>
                                      </p:cBhvr>
                                      <p:tavLst>
                                        <p:tav tm="0">
                                          <p:val>
                                            <p:strVal val="#ppt_w*0.05"/>
                                          </p:val>
                                        </p:tav>
                                        <p:tav tm="100000">
                                          <p:val>
                                            <p:strVal val="#ppt_w"/>
                                          </p:val>
                                        </p:tav>
                                      </p:tavLst>
                                    </p:anim>
                                    <p:anim calcmode="lin" valueType="num">
                                      <p:cBhvr>
                                        <p:cTn id="40" dur="500" fill="hold"/>
                                        <p:tgtEl>
                                          <p:spTgt spid="559112"/>
                                        </p:tgtEl>
                                        <p:attrNameLst>
                                          <p:attrName>ppt_h</p:attrName>
                                        </p:attrNameLst>
                                      </p:cBhvr>
                                      <p:tavLst>
                                        <p:tav tm="0">
                                          <p:val>
                                            <p:strVal val="#ppt_h"/>
                                          </p:val>
                                        </p:tav>
                                        <p:tav tm="100000">
                                          <p:val>
                                            <p:strVal val="#ppt_h"/>
                                          </p:val>
                                        </p:tav>
                                      </p:tavLst>
                                    </p:anim>
                                    <p:anim calcmode="lin" valueType="num">
                                      <p:cBhvr>
                                        <p:cTn id="41" dur="500" fill="hold"/>
                                        <p:tgtEl>
                                          <p:spTgt spid="559112"/>
                                        </p:tgtEl>
                                        <p:attrNameLst>
                                          <p:attrName>ppt_x</p:attrName>
                                        </p:attrNameLst>
                                      </p:cBhvr>
                                      <p:tavLst>
                                        <p:tav tm="0">
                                          <p:val>
                                            <p:strVal val="#ppt_x-.2"/>
                                          </p:val>
                                        </p:tav>
                                        <p:tav tm="100000">
                                          <p:val>
                                            <p:strVal val="#ppt_x"/>
                                          </p:val>
                                        </p:tav>
                                      </p:tavLst>
                                    </p:anim>
                                    <p:anim calcmode="lin" valueType="num">
                                      <p:cBhvr>
                                        <p:cTn id="42" dur="500" fill="hold"/>
                                        <p:tgtEl>
                                          <p:spTgt spid="559112"/>
                                        </p:tgtEl>
                                        <p:attrNameLst>
                                          <p:attrName>ppt_y</p:attrName>
                                        </p:attrNameLst>
                                      </p:cBhvr>
                                      <p:tavLst>
                                        <p:tav tm="0">
                                          <p:val>
                                            <p:strVal val="#ppt_y"/>
                                          </p:val>
                                        </p:tav>
                                        <p:tav tm="100000">
                                          <p:val>
                                            <p:strVal val="#ppt_y"/>
                                          </p:val>
                                        </p:tav>
                                      </p:tavLst>
                                    </p:anim>
                                    <p:animEffect transition="in" filter="fade">
                                      <p:cBhvr>
                                        <p:cTn id="43" dur="500"/>
                                        <p:tgtEl>
                                          <p:spTgt spid="559112"/>
                                        </p:tgtEl>
                                      </p:cBhvr>
                                    </p:animEffect>
                                  </p:childTnLst>
                                </p:cTn>
                              </p:par>
                              <p:par>
                                <p:cTn id="44" presetID="54" presetClass="entr" presetSubtype="0" accel="100000" fill="hold" grpId="0" nodeType="withEffect">
                                  <p:stCondLst>
                                    <p:cond delay="0"/>
                                  </p:stCondLst>
                                  <p:childTnLst>
                                    <p:set>
                                      <p:cBhvr>
                                        <p:cTn id="45" dur="1" fill="hold">
                                          <p:stCondLst>
                                            <p:cond delay="0"/>
                                          </p:stCondLst>
                                        </p:cTn>
                                        <p:tgtEl>
                                          <p:spTgt spid="559117"/>
                                        </p:tgtEl>
                                        <p:attrNameLst>
                                          <p:attrName>style.visibility</p:attrName>
                                        </p:attrNameLst>
                                      </p:cBhvr>
                                      <p:to>
                                        <p:strVal val="visible"/>
                                      </p:to>
                                    </p:set>
                                    <p:anim calcmode="lin" valueType="num">
                                      <p:cBhvr>
                                        <p:cTn id="46" dur="500" fill="hold"/>
                                        <p:tgtEl>
                                          <p:spTgt spid="559117"/>
                                        </p:tgtEl>
                                        <p:attrNameLst>
                                          <p:attrName>ppt_w</p:attrName>
                                        </p:attrNameLst>
                                      </p:cBhvr>
                                      <p:tavLst>
                                        <p:tav tm="0">
                                          <p:val>
                                            <p:strVal val="#ppt_w*0.05"/>
                                          </p:val>
                                        </p:tav>
                                        <p:tav tm="100000">
                                          <p:val>
                                            <p:strVal val="#ppt_w"/>
                                          </p:val>
                                        </p:tav>
                                      </p:tavLst>
                                    </p:anim>
                                    <p:anim calcmode="lin" valueType="num">
                                      <p:cBhvr>
                                        <p:cTn id="47" dur="500" fill="hold"/>
                                        <p:tgtEl>
                                          <p:spTgt spid="559117"/>
                                        </p:tgtEl>
                                        <p:attrNameLst>
                                          <p:attrName>ppt_h</p:attrName>
                                        </p:attrNameLst>
                                      </p:cBhvr>
                                      <p:tavLst>
                                        <p:tav tm="0">
                                          <p:val>
                                            <p:strVal val="#ppt_h"/>
                                          </p:val>
                                        </p:tav>
                                        <p:tav tm="100000">
                                          <p:val>
                                            <p:strVal val="#ppt_h"/>
                                          </p:val>
                                        </p:tav>
                                      </p:tavLst>
                                    </p:anim>
                                    <p:anim calcmode="lin" valueType="num">
                                      <p:cBhvr>
                                        <p:cTn id="48" dur="500" fill="hold"/>
                                        <p:tgtEl>
                                          <p:spTgt spid="559117"/>
                                        </p:tgtEl>
                                        <p:attrNameLst>
                                          <p:attrName>ppt_x</p:attrName>
                                        </p:attrNameLst>
                                      </p:cBhvr>
                                      <p:tavLst>
                                        <p:tav tm="0">
                                          <p:val>
                                            <p:strVal val="#ppt_x-.2"/>
                                          </p:val>
                                        </p:tav>
                                        <p:tav tm="100000">
                                          <p:val>
                                            <p:strVal val="#ppt_x"/>
                                          </p:val>
                                        </p:tav>
                                      </p:tavLst>
                                    </p:anim>
                                    <p:anim calcmode="lin" valueType="num">
                                      <p:cBhvr>
                                        <p:cTn id="49" dur="500" fill="hold"/>
                                        <p:tgtEl>
                                          <p:spTgt spid="559117"/>
                                        </p:tgtEl>
                                        <p:attrNameLst>
                                          <p:attrName>ppt_y</p:attrName>
                                        </p:attrNameLst>
                                      </p:cBhvr>
                                      <p:tavLst>
                                        <p:tav tm="0">
                                          <p:val>
                                            <p:strVal val="#ppt_y"/>
                                          </p:val>
                                        </p:tav>
                                        <p:tav tm="100000">
                                          <p:val>
                                            <p:strVal val="#ppt_y"/>
                                          </p:val>
                                        </p:tav>
                                      </p:tavLst>
                                    </p:anim>
                                    <p:animEffect transition="in" filter="fade">
                                      <p:cBhvr>
                                        <p:cTn id="50" dur="500"/>
                                        <p:tgtEl>
                                          <p:spTgt spid="559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9112" grpId="0"/>
      <p:bldP spid="559113" grpId="0"/>
      <p:bldP spid="559114" grpId="0"/>
      <p:bldP spid="559115" grpId="0"/>
      <p:bldP spid="559116" grpId="0"/>
      <p:bldOleChart spid="559117" grpId="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0130"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Maximizing Area</a:t>
            </a:r>
          </a:p>
        </p:txBody>
      </p:sp>
      <p:sp>
        <p:nvSpPr>
          <p:cNvPr id="560131" name="Text Box 3"/>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60133" name="Text Box 5" descr="Blue tissue paper"/>
          <p:cNvSpPr txBox="1">
            <a:spLocks noChangeArrowheads="1"/>
          </p:cNvSpPr>
          <p:nvPr/>
        </p:nvSpPr>
        <p:spPr bwMode="auto">
          <a:xfrm>
            <a:off x="152400" y="1219200"/>
            <a:ext cx="1600200" cy="366713"/>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smtClean="0">
                <a:effectLst>
                  <a:outerShdw blurRad="38100" dist="38100" dir="2700000" algn="tl">
                    <a:srgbClr val="DDDDDD"/>
                  </a:outerShdw>
                </a:effectLst>
                <a:latin typeface="Batang" charset="0"/>
                <a:cs typeface="+mn-cs"/>
              </a:rPr>
              <a:t>CONTINUED</a:t>
            </a:r>
          </a:p>
        </p:txBody>
      </p:sp>
      <p:sp>
        <p:nvSpPr>
          <p:cNvPr id="560134" name="Text Box 6" descr="Blue tissue paper"/>
          <p:cNvSpPr txBox="1">
            <a:spLocks noChangeArrowheads="1"/>
          </p:cNvSpPr>
          <p:nvPr/>
        </p:nvSpPr>
        <p:spPr bwMode="auto">
          <a:xfrm>
            <a:off x="609600" y="1752600"/>
            <a:ext cx="8305800" cy="10064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Since the graph of the function is obviously a parabola, then the maximum value of </a:t>
            </a:r>
            <a:r>
              <a:rPr lang="en-US" sz="2000" i="1" smtClean="0">
                <a:latin typeface="Times New Roman" charset="0"/>
                <a:cs typeface="+mn-cs"/>
              </a:rPr>
              <a:t>A</a:t>
            </a:r>
            <a:r>
              <a:rPr lang="en-US" sz="2000" smtClean="0">
                <a:latin typeface="Times New Roman" charset="0"/>
                <a:cs typeface="+mn-cs"/>
              </a:rPr>
              <a:t> (along the vertical axis) would be found at the only value of </a:t>
            </a:r>
            <a:r>
              <a:rPr lang="en-US" sz="2000" i="1" smtClean="0">
                <a:latin typeface="Times New Roman" charset="0"/>
                <a:cs typeface="+mn-cs"/>
              </a:rPr>
              <a:t>x</a:t>
            </a:r>
            <a:r>
              <a:rPr lang="en-US" sz="2000" smtClean="0">
                <a:latin typeface="Times New Roman" charset="0"/>
                <a:cs typeface="+mn-cs"/>
              </a:rPr>
              <a:t> for which the first derivative is equal to zero.</a:t>
            </a:r>
          </a:p>
        </p:txBody>
      </p:sp>
      <p:sp>
        <p:nvSpPr>
          <p:cNvPr id="560135" name="Text Box 7" descr="Blue tissue paper"/>
          <p:cNvSpPr txBox="1">
            <a:spLocks noChangeArrowheads="1"/>
          </p:cNvSpPr>
          <p:nvPr/>
        </p:nvSpPr>
        <p:spPr bwMode="auto">
          <a:xfrm>
            <a:off x="1752600" y="2786063"/>
            <a:ext cx="16764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A</a:t>
            </a:r>
            <a:r>
              <a:rPr lang="en-US" sz="2000" smtClean="0">
                <a:latin typeface="Times New Roman" charset="0"/>
                <a:cs typeface="+mn-cs"/>
              </a:rPr>
              <a:t> = 150</a:t>
            </a:r>
            <a:r>
              <a:rPr lang="en-US" sz="2000" i="1" smtClean="0">
                <a:latin typeface="Times New Roman" charset="0"/>
                <a:cs typeface="+mn-cs"/>
              </a:rPr>
              <a:t>x</a:t>
            </a:r>
            <a:r>
              <a:rPr lang="en-US" sz="2000" smtClean="0">
                <a:latin typeface="Times New Roman" charset="0"/>
                <a:cs typeface="+mn-cs"/>
              </a:rPr>
              <a:t> – </a:t>
            </a:r>
            <a:r>
              <a:rPr lang="en-US" sz="2000" i="1" smtClean="0">
                <a:latin typeface="Times New Roman" charset="0"/>
                <a:cs typeface="+mn-cs"/>
              </a:rPr>
              <a:t>x</a:t>
            </a:r>
            <a:r>
              <a:rPr lang="en-US" sz="2000" baseline="30000" smtClean="0">
                <a:latin typeface="Times New Roman" charset="0"/>
                <a:cs typeface="+mn-cs"/>
              </a:rPr>
              <a:t>2</a:t>
            </a:r>
          </a:p>
        </p:txBody>
      </p:sp>
      <p:sp>
        <p:nvSpPr>
          <p:cNvPr id="560136" name="Text Box 8" descr="Blue tissue paper"/>
          <p:cNvSpPr txBox="1">
            <a:spLocks noChangeArrowheads="1"/>
          </p:cNvSpPr>
          <p:nvPr/>
        </p:nvSpPr>
        <p:spPr bwMode="auto">
          <a:xfrm>
            <a:off x="5551488" y="2803525"/>
            <a:ext cx="2754312"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This is the area function.</a:t>
            </a:r>
          </a:p>
        </p:txBody>
      </p:sp>
      <p:sp>
        <p:nvSpPr>
          <p:cNvPr id="560137" name="Text Box 9" descr="Blue tissue paper"/>
          <p:cNvSpPr txBox="1">
            <a:spLocks noChangeArrowheads="1"/>
          </p:cNvSpPr>
          <p:nvPr/>
        </p:nvSpPr>
        <p:spPr bwMode="auto">
          <a:xfrm>
            <a:off x="1679575" y="3162300"/>
            <a:ext cx="16764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A</a:t>
            </a:r>
            <a:r>
              <a:rPr lang="el-GR" sz="2000" i="1" smtClean="0">
                <a:latin typeface="Times New Roman" charset="0"/>
                <a:cs typeface="Times New Roman" charset="0"/>
              </a:rPr>
              <a:t>΄</a:t>
            </a:r>
            <a:r>
              <a:rPr lang="en-US" sz="2000" smtClean="0">
                <a:latin typeface="Times New Roman" charset="0"/>
                <a:cs typeface="+mn-cs"/>
              </a:rPr>
              <a:t> = 150 – 2</a:t>
            </a:r>
            <a:r>
              <a:rPr lang="en-US" sz="2000" i="1" smtClean="0">
                <a:latin typeface="Times New Roman" charset="0"/>
                <a:cs typeface="+mn-cs"/>
              </a:rPr>
              <a:t>x</a:t>
            </a:r>
            <a:endParaRPr lang="en-US" sz="2000" baseline="30000" smtClean="0">
              <a:latin typeface="Times New Roman" charset="0"/>
              <a:cs typeface="+mn-cs"/>
            </a:endParaRPr>
          </a:p>
        </p:txBody>
      </p:sp>
      <p:sp>
        <p:nvSpPr>
          <p:cNvPr id="560138" name="Text Box 10" descr="Blue tissue paper"/>
          <p:cNvSpPr txBox="1">
            <a:spLocks noChangeArrowheads="1"/>
          </p:cNvSpPr>
          <p:nvPr/>
        </p:nvSpPr>
        <p:spPr bwMode="auto">
          <a:xfrm>
            <a:off x="5551488" y="3184525"/>
            <a:ext cx="1611312"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Differentiate.</a:t>
            </a:r>
          </a:p>
        </p:txBody>
      </p:sp>
      <p:sp>
        <p:nvSpPr>
          <p:cNvPr id="560139" name="Text Box 11" descr="Blue tissue paper"/>
          <p:cNvSpPr txBox="1">
            <a:spLocks noChangeArrowheads="1"/>
          </p:cNvSpPr>
          <p:nvPr/>
        </p:nvSpPr>
        <p:spPr bwMode="auto">
          <a:xfrm>
            <a:off x="1039813" y="3582988"/>
            <a:ext cx="1506537"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150 – 2</a:t>
            </a:r>
            <a:r>
              <a:rPr lang="en-US" sz="2000" i="1" smtClean="0">
                <a:latin typeface="Times New Roman" charset="0"/>
                <a:cs typeface="+mn-cs"/>
              </a:rPr>
              <a:t>x</a:t>
            </a:r>
            <a:r>
              <a:rPr lang="en-US" sz="2000" smtClean="0">
                <a:latin typeface="Times New Roman" charset="0"/>
                <a:cs typeface="+mn-cs"/>
              </a:rPr>
              <a:t> = 0</a:t>
            </a:r>
            <a:endParaRPr lang="en-US" sz="2000" baseline="30000" smtClean="0">
              <a:latin typeface="Times New Roman" charset="0"/>
              <a:cs typeface="+mn-cs"/>
            </a:endParaRPr>
          </a:p>
        </p:txBody>
      </p:sp>
      <p:sp>
        <p:nvSpPr>
          <p:cNvPr id="560140" name="Text Box 12" descr="Blue tissue paper"/>
          <p:cNvSpPr txBox="1">
            <a:spLocks noChangeArrowheads="1"/>
          </p:cNvSpPr>
          <p:nvPr/>
        </p:nvSpPr>
        <p:spPr bwMode="auto">
          <a:xfrm>
            <a:off x="5551488" y="3603625"/>
            <a:ext cx="3135312"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Set the derivative equal to 0.</a:t>
            </a:r>
          </a:p>
        </p:txBody>
      </p:sp>
      <p:sp>
        <p:nvSpPr>
          <p:cNvPr id="560141" name="Text Box 13" descr="Blue tissue paper"/>
          <p:cNvSpPr txBox="1">
            <a:spLocks noChangeArrowheads="1"/>
          </p:cNvSpPr>
          <p:nvPr/>
        </p:nvSpPr>
        <p:spPr bwMode="auto">
          <a:xfrm>
            <a:off x="1790700" y="4003675"/>
            <a:ext cx="865188"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x</a:t>
            </a:r>
            <a:r>
              <a:rPr lang="en-US" sz="2000" smtClean="0">
                <a:latin typeface="Times New Roman" charset="0"/>
                <a:cs typeface="+mn-cs"/>
              </a:rPr>
              <a:t> = 75</a:t>
            </a:r>
            <a:endParaRPr lang="en-US" sz="2000" baseline="30000" smtClean="0">
              <a:latin typeface="Times New Roman" charset="0"/>
              <a:cs typeface="+mn-cs"/>
            </a:endParaRPr>
          </a:p>
        </p:txBody>
      </p:sp>
      <p:sp>
        <p:nvSpPr>
          <p:cNvPr id="560142" name="Text Box 14" descr="Blue tissue paper"/>
          <p:cNvSpPr txBox="1">
            <a:spLocks noChangeArrowheads="1"/>
          </p:cNvSpPr>
          <p:nvPr/>
        </p:nvSpPr>
        <p:spPr bwMode="auto">
          <a:xfrm>
            <a:off x="5551488" y="4022725"/>
            <a:ext cx="1382712"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Solve for </a:t>
            </a:r>
            <a:r>
              <a:rPr lang="en-US" sz="2000" i="1" smtClean="0">
                <a:latin typeface="Times New Roman" charset="0"/>
                <a:cs typeface="+mn-cs"/>
              </a:rPr>
              <a:t>x</a:t>
            </a:r>
            <a:r>
              <a:rPr lang="en-US" sz="2000" smtClean="0">
                <a:latin typeface="Times New Roman" charset="0"/>
                <a:cs typeface="+mn-cs"/>
              </a:rPr>
              <a:t>.</a:t>
            </a:r>
          </a:p>
        </p:txBody>
      </p:sp>
      <p:sp>
        <p:nvSpPr>
          <p:cNvPr id="560143" name="Text Box 15" descr="Blue tissue paper"/>
          <p:cNvSpPr txBox="1">
            <a:spLocks noChangeArrowheads="1"/>
          </p:cNvSpPr>
          <p:nvPr/>
        </p:nvSpPr>
        <p:spPr bwMode="auto">
          <a:xfrm>
            <a:off x="609600" y="4479925"/>
            <a:ext cx="8305800" cy="10064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Therefore, the slope of the function equals zero when </a:t>
            </a:r>
            <a:r>
              <a:rPr lang="en-US" sz="2000" i="1" smtClean="0">
                <a:latin typeface="Times New Roman" charset="0"/>
                <a:cs typeface="+mn-cs"/>
              </a:rPr>
              <a:t>x</a:t>
            </a:r>
            <a:r>
              <a:rPr lang="en-US" sz="2000" smtClean="0">
                <a:latin typeface="Times New Roman" charset="0"/>
                <a:cs typeface="+mn-cs"/>
              </a:rPr>
              <a:t> = 75.  Therefore, that is the </a:t>
            </a:r>
            <a:r>
              <a:rPr lang="en-US" sz="2000" i="1" smtClean="0">
                <a:latin typeface="Times New Roman" charset="0"/>
                <a:cs typeface="+mn-cs"/>
              </a:rPr>
              <a:t>x</a:t>
            </a:r>
            <a:r>
              <a:rPr lang="en-US" sz="2000" smtClean="0">
                <a:latin typeface="Times New Roman" charset="0"/>
                <a:cs typeface="+mn-cs"/>
              </a:rPr>
              <a:t>-value for where the function is maximized.  Now we can use the constraint equation to determine </a:t>
            </a:r>
            <a:r>
              <a:rPr lang="en-US" sz="2000" i="1" smtClean="0">
                <a:latin typeface="Times New Roman" charset="0"/>
                <a:cs typeface="+mn-cs"/>
              </a:rPr>
              <a:t>y</a:t>
            </a:r>
            <a:r>
              <a:rPr lang="en-US" sz="2000" smtClean="0">
                <a:latin typeface="Times New Roman" charset="0"/>
                <a:cs typeface="+mn-cs"/>
              </a:rPr>
              <a:t>.</a:t>
            </a:r>
          </a:p>
        </p:txBody>
      </p:sp>
      <p:sp>
        <p:nvSpPr>
          <p:cNvPr id="560144" name="Text Box 16" descr="Blue tissue paper"/>
          <p:cNvSpPr txBox="1">
            <a:spLocks noChangeArrowheads="1"/>
          </p:cNvSpPr>
          <p:nvPr/>
        </p:nvSpPr>
        <p:spPr bwMode="auto">
          <a:xfrm>
            <a:off x="1524000" y="5562600"/>
            <a:ext cx="16002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2</a:t>
            </a:r>
            <a:r>
              <a:rPr lang="en-US" sz="2000" i="1" smtClean="0">
                <a:latin typeface="Times New Roman" charset="0"/>
                <a:cs typeface="+mn-cs"/>
              </a:rPr>
              <a:t>x</a:t>
            </a:r>
            <a:r>
              <a:rPr lang="en-US" sz="2000" smtClean="0">
                <a:latin typeface="Times New Roman" charset="0"/>
                <a:cs typeface="+mn-cs"/>
              </a:rPr>
              <a:t> + 2</a:t>
            </a:r>
            <a:r>
              <a:rPr lang="en-US" sz="2000" i="1" smtClean="0">
                <a:latin typeface="Times New Roman" charset="0"/>
                <a:cs typeface="+mn-cs"/>
              </a:rPr>
              <a:t>y</a:t>
            </a:r>
            <a:r>
              <a:rPr lang="en-US" sz="2000" smtClean="0">
                <a:latin typeface="Times New Roman" charset="0"/>
                <a:cs typeface="+mn-cs"/>
              </a:rPr>
              <a:t> = 300</a:t>
            </a:r>
            <a:endParaRPr lang="en-US" sz="2000" baseline="30000" smtClean="0">
              <a:latin typeface="Times New Roman" charset="0"/>
              <a:cs typeface="+mn-cs"/>
            </a:endParaRPr>
          </a:p>
        </p:txBody>
      </p:sp>
      <p:sp>
        <p:nvSpPr>
          <p:cNvPr id="560145" name="Text Box 17" descr="Blue tissue paper"/>
          <p:cNvSpPr txBox="1">
            <a:spLocks noChangeArrowheads="1"/>
          </p:cNvSpPr>
          <p:nvPr/>
        </p:nvSpPr>
        <p:spPr bwMode="auto">
          <a:xfrm>
            <a:off x="3581400" y="5562600"/>
            <a:ext cx="19812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2(75) + 2</a:t>
            </a:r>
            <a:r>
              <a:rPr lang="en-US" sz="2000" i="1" smtClean="0">
                <a:latin typeface="Times New Roman" charset="0"/>
                <a:cs typeface="+mn-cs"/>
              </a:rPr>
              <a:t>y</a:t>
            </a:r>
            <a:r>
              <a:rPr lang="en-US" sz="2000" smtClean="0">
                <a:latin typeface="Times New Roman" charset="0"/>
                <a:cs typeface="+mn-cs"/>
              </a:rPr>
              <a:t> = 300</a:t>
            </a:r>
            <a:endParaRPr lang="en-US" sz="2000" baseline="30000" smtClean="0">
              <a:latin typeface="Times New Roman" charset="0"/>
              <a:cs typeface="+mn-cs"/>
            </a:endParaRPr>
          </a:p>
        </p:txBody>
      </p:sp>
      <p:sp>
        <p:nvSpPr>
          <p:cNvPr id="560146" name="Text Box 18" descr="Blue tissue paper"/>
          <p:cNvSpPr txBox="1">
            <a:spLocks noChangeArrowheads="1"/>
          </p:cNvSpPr>
          <p:nvPr/>
        </p:nvSpPr>
        <p:spPr bwMode="auto">
          <a:xfrm>
            <a:off x="6172200" y="5562600"/>
            <a:ext cx="8382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y</a:t>
            </a:r>
            <a:r>
              <a:rPr lang="en-US" sz="2000" smtClean="0">
                <a:latin typeface="Times New Roman" charset="0"/>
                <a:cs typeface="+mn-cs"/>
              </a:rPr>
              <a:t> = 75</a:t>
            </a:r>
            <a:endParaRPr lang="en-US" sz="2000" baseline="30000" smtClean="0">
              <a:latin typeface="Times New Roman" charset="0"/>
              <a:cs typeface="+mn-cs"/>
            </a:endParaRPr>
          </a:p>
        </p:txBody>
      </p:sp>
      <p:sp>
        <p:nvSpPr>
          <p:cNvPr id="560147" name="Text Box 19" descr="Blue tissue paper"/>
          <p:cNvSpPr txBox="1">
            <a:spLocks noChangeArrowheads="1"/>
          </p:cNvSpPr>
          <p:nvPr/>
        </p:nvSpPr>
        <p:spPr bwMode="auto">
          <a:xfrm>
            <a:off x="609600" y="6003925"/>
            <a:ext cx="57150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So, the dimensions of the garden will be 75 m </a:t>
            </a:r>
            <a:r>
              <a:rPr lang="en-US" sz="2000" smtClean="0">
                <a:cs typeface="+mn-cs"/>
              </a:rPr>
              <a:t>x </a:t>
            </a:r>
            <a:r>
              <a:rPr lang="en-US" sz="2000" smtClean="0">
                <a:latin typeface="Times New Roman" charset="0"/>
                <a:cs typeface="+mn-cs"/>
              </a:rPr>
              <a:t>75 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60135"/>
                                        </p:tgtEl>
                                        <p:attrNameLst>
                                          <p:attrName>style.visibility</p:attrName>
                                        </p:attrNameLst>
                                      </p:cBhvr>
                                      <p:to>
                                        <p:strVal val="visible"/>
                                      </p:to>
                                    </p:set>
                                    <p:anim calcmode="lin" valueType="num">
                                      <p:cBhvr>
                                        <p:cTn id="7" dur="500" fill="hold"/>
                                        <p:tgtEl>
                                          <p:spTgt spid="560135"/>
                                        </p:tgtEl>
                                        <p:attrNameLst>
                                          <p:attrName>ppt_w</p:attrName>
                                        </p:attrNameLst>
                                      </p:cBhvr>
                                      <p:tavLst>
                                        <p:tav tm="0">
                                          <p:val>
                                            <p:strVal val="#ppt_w*0.05"/>
                                          </p:val>
                                        </p:tav>
                                        <p:tav tm="100000">
                                          <p:val>
                                            <p:strVal val="#ppt_w"/>
                                          </p:val>
                                        </p:tav>
                                      </p:tavLst>
                                    </p:anim>
                                    <p:anim calcmode="lin" valueType="num">
                                      <p:cBhvr>
                                        <p:cTn id="8" dur="500" fill="hold"/>
                                        <p:tgtEl>
                                          <p:spTgt spid="560135"/>
                                        </p:tgtEl>
                                        <p:attrNameLst>
                                          <p:attrName>ppt_h</p:attrName>
                                        </p:attrNameLst>
                                      </p:cBhvr>
                                      <p:tavLst>
                                        <p:tav tm="0">
                                          <p:val>
                                            <p:strVal val="#ppt_h"/>
                                          </p:val>
                                        </p:tav>
                                        <p:tav tm="100000">
                                          <p:val>
                                            <p:strVal val="#ppt_h"/>
                                          </p:val>
                                        </p:tav>
                                      </p:tavLst>
                                    </p:anim>
                                    <p:anim calcmode="lin" valueType="num">
                                      <p:cBhvr>
                                        <p:cTn id="9" dur="500" fill="hold"/>
                                        <p:tgtEl>
                                          <p:spTgt spid="560135"/>
                                        </p:tgtEl>
                                        <p:attrNameLst>
                                          <p:attrName>ppt_x</p:attrName>
                                        </p:attrNameLst>
                                      </p:cBhvr>
                                      <p:tavLst>
                                        <p:tav tm="0">
                                          <p:val>
                                            <p:strVal val="#ppt_x-.2"/>
                                          </p:val>
                                        </p:tav>
                                        <p:tav tm="100000">
                                          <p:val>
                                            <p:strVal val="#ppt_x"/>
                                          </p:val>
                                        </p:tav>
                                      </p:tavLst>
                                    </p:anim>
                                    <p:anim calcmode="lin" valueType="num">
                                      <p:cBhvr>
                                        <p:cTn id="10" dur="500" fill="hold"/>
                                        <p:tgtEl>
                                          <p:spTgt spid="560135"/>
                                        </p:tgtEl>
                                        <p:attrNameLst>
                                          <p:attrName>ppt_y</p:attrName>
                                        </p:attrNameLst>
                                      </p:cBhvr>
                                      <p:tavLst>
                                        <p:tav tm="0">
                                          <p:val>
                                            <p:strVal val="#ppt_y"/>
                                          </p:val>
                                        </p:tav>
                                        <p:tav tm="100000">
                                          <p:val>
                                            <p:strVal val="#ppt_y"/>
                                          </p:val>
                                        </p:tav>
                                      </p:tavLst>
                                    </p:anim>
                                    <p:animEffect transition="in" filter="fade">
                                      <p:cBhvr>
                                        <p:cTn id="11" dur="500"/>
                                        <p:tgtEl>
                                          <p:spTgt spid="560135"/>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560136"/>
                                        </p:tgtEl>
                                        <p:attrNameLst>
                                          <p:attrName>style.visibility</p:attrName>
                                        </p:attrNameLst>
                                      </p:cBhvr>
                                      <p:to>
                                        <p:strVal val="visible"/>
                                      </p:to>
                                    </p:set>
                                    <p:anim calcmode="lin" valueType="num">
                                      <p:cBhvr>
                                        <p:cTn id="14" dur="500" fill="hold"/>
                                        <p:tgtEl>
                                          <p:spTgt spid="560136"/>
                                        </p:tgtEl>
                                        <p:attrNameLst>
                                          <p:attrName>ppt_w</p:attrName>
                                        </p:attrNameLst>
                                      </p:cBhvr>
                                      <p:tavLst>
                                        <p:tav tm="0">
                                          <p:val>
                                            <p:strVal val="#ppt_w*0.05"/>
                                          </p:val>
                                        </p:tav>
                                        <p:tav tm="100000">
                                          <p:val>
                                            <p:strVal val="#ppt_w"/>
                                          </p:val>
                                        </p:tav>
                                      </p:tavLst>
                                    </p:anim>
                                    <p:anim calcmode="lin" valueType="num">
                                      <p:cBhvr>
                                        <p:cTn id="15" dur="500" fill="hold"/>
                                        <p:tgtEl>
                                          <p:spTgt spid="560136"/>
                                        </p:tgtEl>
                                        <p:attrNameLst>
                                          <p:attrName>ppt_h</p:attrName>
                                        </p:attrNameLst>
                                      </p:cBhvr>
                                      <p:tavLst>
                                        <p:tav tm="0">
                                          <p:val>
                                            <p:strVal val="#ppt_h"/>
                                          </p:val>
                                        </p:tav>
                                        <p:tav tm="100000">
                                          <p:val>
                                            <p:strVal val="#ppt_h"/>
                                          </p:val>
                                        </p:tav>
                                      </p:tavLst>
                                    </p:anim>
                                    <p:anim calcmode="lin" valueType="num">
                                      <p:cBhvr>
                                        <p:cTn id="16" dur="500" fill="hold"/>
                                        <p:tgtEl>
                                          <p:spTgt spid="560136"/>
                                        </p:tgtEl>
                                        <p:attrNameLst>
                                          <p:attrName>ppt_x</p:attrName>
                                        </p:attrNameLst>
                                      </p:cBhvr>
                                      <p:tavLst>
                                        <p:tav tm="0">
                                          <p:val>
                                            <p:strVal val="#ppt_x-.2"/>
                                          </p:val>
                                        </p:tav>
                                        <p:tav tm="100000">
                                          <p:val>
                                            <p:strVal val="#ppt_x"/>
                                          </p:val>
                                        </p:tav>
                                      </p:tavLst>
                                    </p:anim>
                                    <p:anim calcmode="lin" valueType="num">
                                      <p:cBhvr>
                                        <p:cTn id="17" dur="500" fill="hold"/>
                                        <p:tgtEl>
                                          <p:spTgt spid="560136"/>
                                        </p:tgtEl>
                                        <p:attrNameLst>
                                          <p:attrName>ppt_y</p:attrName>
                                        </p:attrNameLst>
                                      </p:cBhvr>
                                      <p:tavLst>
                                        <p:tav tm="0">
                                          <p:val>
                                            <p:strVal val="#ppt_y"/>
                                          </p:val>
                                        </p:tav>
                                        <p:tav tm="100000">
                                          <p:val>
                                            <p:strVal val="#ppt_y"/>
                                          </p:val>
                                        </p:tav>
                                      </p:tavLst>
                                    </p:anim>
                                    <p:animEffect transition="in" filter="fade">
                                      <p:cBhvr>
                                        <p:cTn id="18" dur="500"/>
                                        <p:tgtEl>
                                          <p:spTgt spid="56013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4" presetClass="entr" presetSubtype="0" accel="100000" fill="hold" grpId="0" nodeType="clickEffect">
                                  <p:stCondLst>
                                    <p:cond delay="0"/>
                                  </p:stCondLst>
                                  <p:childTnLst>
                                    <p:set>
                                      <p:cBhvr>
                                        <p:cTn id="22" dur="1" fill="hold">
                                          <p:stCondLst>
                                            <p:cond delay="0"/>
                                          </p:stCondLst>
                                        </p:cTn>
                                        <p:tgtEl>
                                          <p:spTgt spid="560137"/>
                                        </p:tgtEl>
                                        <p:attrNameLst>
                                          <p:attrName>style.visibility</p:attrName>
                                        </p:attrNameLst>
                                      </p:cBhvr>
                                      <p:to>
                                        <p:strVal val="visible"/>
                                      </p:to>
                                    </p:set>
                                    <p:anim calcmode="lin" valueType="num">
                                      <p:cBhvr>
                                        <p:cTn id="23" dur="500" fill="hold"/>
                                        <p:tgtEl>
                                          <p:spTgt spid="560137"/>
                                        </p:tgtEl>
                                        <p:attrNameLst>
                                          <p:attrName>ppt_w</p:attrName>
                                        </p:attrNameLst>
                                      </p:cBhvr>
                                      <p:tavLst>
                                        <p:tav tm="0">
                                          <p:val>
                                            <p:strVal val="#ppt_w*0.05"/>
                                          </p:val>
                                        </p:tav>
                                        <p:tav tm="100000">
                                          <p:val>
                                            <p:strVal val="#ppt_w"/>
                                          </p:val>
                                        </p:tav>
                                      </p:tavLst>
                                    </p:anim>
                                    <p:anim calcmode="lin" valueType="num">
                                      <p:cBhvr>
                                        <p:cTn id="24" dur="500" fill="hold"/>
                                        <p:tgtEl>
                                          <p:spTgt spid="560137"/>
                                        </p:tgtEl>
                                        <p:attrNameLst>
                                          <p:attrName>ppt_h</p:attrName>
                                        </p:attrNameLst>
                                      </p:cBhvr>
                                      <p:tavLst>
                                        <p:tav tm="0">
                                          <p:val>
                                            <p:strVal val="#ppt_h"/>
                                          </p:val>
                                        </p:tav>
                                        <p:tav tm="100000">
                                          <p:val>
                                            <p:strVal val="#ppt_h"/>
                                          </p:val>
                                        </p:tav>
                                      </p:tavLst>
                                    </p:anim>
                                    <p:anim calcmode="lin" valueType="num">
                                      <p:cBhvr>
                                        <p:cTn id="25" dur="500" fill="hold"/>
                                        <p:tgtEl>
                                          <p:spTgt spid="560137"/>
                                        </p:tgtEl>
                                        <p:attrNameLst>
                                          <p:attrName>ppt_x</p:attrName>
                                        </p:attrNameLst>
                                      </p:cBhvr>
                                      <p:tavLst>
                                        <p:tav tm="0">
                                          <p:val>
                                            <p:strVal val="#ppt_x-.2"/>
                                          </p:val>
                                        </p:tav>
                                        <p:tav tm="100000">
                                          <p:val>
                                            <p:strVal val="#ppt_x"/>
                                          </p:val>
                                        </p:tav>
                                      </p:tavLst>
                                    </p:anim>
                                    <p:anim calcmode="lin" valueType="num">
                                      <p:cBhvr>
                                        <p:cTn id="26" dur="500" fill="hold"/>
                                        <p:tgtEl>
                                          <p:spTgt spid="560137"/>
                                        </p:tgtEl>
                                        <p:attrNameLst>
                                          <p:attrName>ppt_y</p:attrName>
                                        </p:attrNameLst>
                                      </p:cBhvr>
                                      <p:tavLst>
                                        <p:tav tm="0">
                                          <p:val>
                                            <p:strVal val="#ppt_y"/>
                                          </p:val>
                                        </p:tav>
                                        <p:tav tm="100000">
                                          <p:val>
                                            <p:strVal val="#ppt_y"/>
                                          </p:val>
                                        </p:tav>
                                      </p:tavLst>
                                    </p:anim>
                                    <p:animEffect transition="in" filter="fade">
                                      <p:cBhvr>
                                        <p:cTn id="27" dur="500"/>
                                        <p:tgtEl>
                                          <p:spTgt spid="560137"/>
                                        </p:tgtEl>
                                      </p:cBhvr>
                                    </p:animEffect>
                                  </p:childTnLst>
                                </p:cTn>
                              </p:par>
                              <p:par>
                                <p:cTn id="28" presetID="54" presetClass="entr" presetSubtype="0" accel="100000" fill="hold" grpId="0" nodeType="withEffect">
                                  <p:stCondLst>
                                    <p:cond delay="0"/>
                                  </p:stCondLst>
                                  <p:childTnLst>
                                    <p:set>
                                      <p:cBhvr>
                                        <p:cTn id="29" dur="1" fill="hold">
                                          <p:stCondLst>
                                            <p:cond delay="0"/>
                                          </p:stCondLst>
                                        </p:cTn>
                                        <p:tgtEl>
                                          <p:spTgt spid="560138"/>
                                        </p:tgtEl>
                                        <p:attrNameLst>
                                          <p:attrName>style.visibility</p:attrName>
                                        </p:attrNameLst>
                                      </p:cBhvr>
                                      <p:to>
                                        <p:strVal val="visible"/>
                                      </p:to>
                                    </p:set>
                                    <p:anim calcmode="lin" valueType="num">
                                      <p:cBhvr>
                                        <p:cTn id="30" dur="500" fill="hold"/>
                                        <p:tgtEl>
                                          <p:spTgt spid="560138"/>
                                        </p:tgtEl>
                                        <p:attrNameLst>
                                          <p:attrName>ppt_w</p:attrName>
                                        </p:attrNameLst>
                                      </p:cBhvr>
                                      <p:tavLst>
                                        <p:tav tm="0">
                                          <p:val>
                                            <p:strVal val="#ppt_w*0.05"/>
                                          </p:val>
                                        </p:tav>
                                        <p:tav tm="100000">
                                          <p:val>
                                            <p:strVal val="#ppt_w"/>
                                          </p:val>
                                        </p:tav>
                                      </p:tavLst>
                                    </p:anim>
                                    <p:anim calcmode="lin" valueType="num">
                                      <p:cBhvr>
                                        <p:cTn id="31" dur="500" fill="hold"/>
                                        <p:tgtEl>
                                          <p:spTgt spid="560138"/>
                                        </p:tgtEl>
                                        <p:attrNameLst>
                                          <p:attrName>ppt_h</p:attrName>
                                        </p:attrNameLst>
                                      </p:cBhvr>
                                      <p:tavLst>
                                        <p:tav tm="0">
                                          <p:val>
                                            <p:strVal val="#ppt_h"/>
                                          </p:val>
                                        </p:tav>
                                        <p:tav tm="100000">
                                          <p:val>
                                            <p:strVal val="#ppt_h"/>
                                          </p:val>
                                        </p:tav>
                                      </p:tavLst>
                                    </p:anim>
                                    <p:anim calcmode="lin" valueType="num">
                                      <p:cBhvr>
                                        <p:cTn id="32" dur="500" fill="hold"/>
                                        <p:tgtEl>
                                          <p:spTgt spid="560138"/>
                                        </p:tgtEl>
                                        <p:attrNameLst>
                                          <p:attrName>ppt_x</p:attrName>
                                        </p:attrNameLst>
                                      </p:cBhvr>
                                      <p:tavLst>
                                        <p:tav tm="0">
                                          <p:val>
                                            <p:strVal val="#ppt_x-.2"/>
                                          </p:val>
                                        </p:tav>
                                        <p:tav tm="100000">
                                          <p:val>
                                            <p:strVal val="#ppt_x"/>
                                          </p:val>
                                        </p:tav>
                                      </p:tavLst>
                                    </p:anim>
                                    <p:anim calcmode="lin" valueType="num">
                                      <p:cBhvr>
                                        <p:cTn id="33" dur="500" fill="hold"/>
                                        <p:tgtEl>
                                          <p:spTgt spid="560138"/>
                                        </p:tgtEl>
                                        <p:attrNameLst>
                                          <p:attrName>ppt_y</p:attrName>
                                        </p:attrNameLst>
                                      </p:cBhvr>
                                      <p:tavLst>
                                        <p:tav tm="0">
                                          <p:val>
                                            <p:strVal val="#ppt_y"/>
                                          </p:val>
                                        </p:tav>
                                        <p:tav tm="100000">
                                          <p:val>
                                            <p:strVal val="#ppt_y"/>
                                          </p:val>
                                        </p:tav>
                                      </p:tavLst>
                                    </p:anim>
                                    <p:animEffect transition="in" filter="fade">
                                      <p:cBhvr>
                                        <p:cTn id="34" dur="500"/>
                                        <p:tgtEl>
                                          <p:spTgt spid="56013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4" presetClass="entr" presetSubtype="0" accel="100000" fill="hold" grpId="0" nodeType="clickEffect">
                                  <p:stCondLst>
                                    <p:cond delay="0"/>
                                  </p:stCondLst>
                                  <p:childTnLst>
                                    <p:set>
                                      <p:cBhvr>
                                        <p:cTn id="38" dur="1" fill="hold">
                                          <p:stCondLst>
                                            <p:cond delay="0"/>
                                          </p:stCondLst>
                                        </p:cTn>
                                        <p:tgtEl>
                                          <p:spTgt spid="560139"/>
                                        </p:tgtEl>
                                        <p:attrNameLst>
                                          <p:attrName>style.visibility</p:attrName>
                                        </p:attrNameLst>
                                      </p:cBhvr>
                                      <p:to>
                                        <p:strVal val="visible"/>
                                      </p:to>
                                    </p:set>
                                    <p:anim calcmode="lin" valueType="num">
                                      <p:cBhvr>
                                        <p:cTn id="39" dur="500" fill="hold"/>
                                        <p:tgtEl>
                                          <p:spTgt spid="560139"/>
                                        </p:tgtEl>
                                        <p:attrNameLst>
                                          <p:attrName>ppt_w</p:attrName>
                                        </p:attrNameLst>
                                      </p:cBhvr>
                                      <p:tavLst>
                                        <p:tav tm="0">
                                          <p:val>
                                            <p:strVal val="#ppt_w*0.05"/>
                                          </p:val>
                                        </p:tav>
                                        <p:tav tm="100000">
                                          <p:val>
                                            <p:strVal val="#ppt_w"/>
                                          </p:val>
                                        </p:tav>
                                      </p:tavLst>
                                    </p:anim>
                                    <p:anim calcmode="lin" valueType="num">
                                      <p:cBhvr>
                                        <p:cTn id="40" dur="500" fill="hold"/>
                                        <p:tgtEl>
                                          <p:spTgt spid="560139"/>
                                        </p:tgtEl>
                                        <p:attrNameLst>
                                          <p:attrName>ppt_h</p:attrName>
                                        </p:attrNameLst>
                                      </p:cBhvr>
                                      <p:tavLst>
                                        <p:tav tm="0">
                                          <p:val>
                                            <p:strVal val="#ppt_h"/>
                                          </p:val>
                                        </p:tav>
                                        <p:tav tm="100000">
                                          <p:val>
                                            <p:strVal val="#ppt_h"/>
                                          </p:val>
                                        </p:tav>
                                      </p:tavLst>
                                    </p:anim>
                                    <p:anim calcmode="lin" valueType="num">
                                      <p:cBhvr>
                                        <p:cTn id="41" dur="500" fill="hold"/>
                                        <p:tgtEl>
                                          <p:spTgt spid="560139"/>
                                        </p:tgtEl>
                                        <p:attrNameLst>
                                          <p:attrName>ppt_x</p:attrName>
                                        </p:attrNameLst>
                                      </p:cBhvr>
                                      <p:tavLst>
                                        <p:tav tm="0">
                                          <p:val>
                                            <p:strVal val="#ppt_x-.2"/>
                                          </p:val>
                                        </p:tav>
                                        <p:tav tm="100000">
                                          <p:val>
                                            <p:strVal val="#ppt_x"/>
                                          </p:val>
                                        </p:tav>
                                      </p:tavLst>
                                    </p:anim>
                                    <p:anim calcmode="lin" valueType="num">
                                      <p:cBhvr>
                                        <p:cTn id="42" dur="500" fill="hold"/>
                                        <p:tgtEl>
                                          <p:spTgt spid="560139"/>
                                        </p:tgtEl>
                                        <p:attrNameLst>
                                          <p:attrName>ppt_y</p:attrName>
                                        </p:attrNameLst>
                                      </p:cBhvr>
                                      <p:tavLst>
                                        <p:tav tm="0">
                                          <p:val>
                                            <p:strVal val="#ppt_y"/>
                                          </p:val>
                                        </p:tav>
                                        <p:tav tm="100000">
                                          <p:val>
                                            <p:strVal val="#ppt_y"/>
                                          </p:val>
                                        </p:tav>
                                      </p:tavLst>
                                    </p:anim>
                                    <p:animEffect transition="in" filter="fade">
                                      <p:cBhvr>
                                        <p:cTn id="43" dur="500"/>
                                        <p:tgtEl>
                                          <p:spTgt spid="560139"/>
                                        </p:tgtEl>
                                      </p:cBhvr>
                                    </p:animEffect>
                                  </p:childTnLst>
                                </p:cTn>
                              </p:par>
                              <p:par>
                                <p:cTn id="44" presetID="54" presetClass="entr" presetSubtype="0" accel="100000" fill="hold" grpId="0" nodeType="withEffect">
                                  <p:stCondLst>
                                    <p:cond delay="0"/>
                                  </p:stCondLst>
                                  <p:childTnLst>
                                    <p:set>
                                      <p:cBhvr>
                                        <p:cTn id="45" dur="1" fill="hold">
                                          <p:stCondLst>
                                            <p:cond delay="0"/>
                                          </p:stCondLst>
                                        </p:cTn>
                                        <p:tgtEl>
                                          <p:spTgt spid="560140"/>
                                        </p:tgtEl>
                                        <p:attrNameLst>
                                          <p:attrName>style.visibility</p:attrName>
                                        </p:attrNameLst>
                                      </p:cBhvr>
                                      <p:to>
                                        <p:strVal val="visible"/>
                                      </p:to>
                                    </p:set>
                                    <p:anim calcmode="lin" valueType="num">
                                      <p:cBhvr>
                                        <p:cTn id="46" dur="500" fill="hold"/>
                                        <p:tgtEl>
                                          <p:spTgt spid="560140"/>
                                        </p:tgtEl>
                                        <p:attrNameLst>
                                          <p:attrName>ppt_w</p:attrName>
                                        </p:attrNameLst>
                                      </p:cBhvr>
                                      <p:tavLst>
                                        <p:tav tm="0">
                                          <p:val>
                                            <p:strVal val="#ppt_w*0.05"/>
                                          </p:val>
                                        </p:tav>
                                        <p:tav tm="100000">
                                          <p:val>
                                            <p:strVal val="#ppt_w"/>
                                          </p:val>
                                        </p:tav>
                                      </p:tavLst>
                                    </p:anim>
                                    <p:anim calcmode="lin" valueType="num">
                                      <p:cBhvr>
                                        <p:cTn id="47" dur="500" fill="hold"/>
                                        <p:tgtEl>
                                          <p:spTgt spid="560140"/>
                                        </p:tgtEl>
                                        <p:attrNameLst>
                                          <p:attrName>ppt_h</p:attrName>
                                        </p:attrNameLst>
                                      </p:cBhvr>
                                      <p:tavLst>
                                        <p:tav tm="0">
                                          <p:val>
                                            <p:strVal val="#ppt_h"/>
                                          </p:val>
                                        </p:tav>
                                        <p:tav tm="100000">
                                          <p:val>
                                            <p:strVal val="#ppt_h"/>
                                          </p:val>
                                        </p:tav>
                                      </p:tavLst>
                                    </p:anim>
                                    <p:anim calcmode="lin" valueType="num">
                                      <p:cBhvr>
                                        <p:cTn id="48" dur="500" fill="hold"/>
                                        <p:tgtEl>
                                          <p:spTgt spid="560140"/>
                                        </p:tgtEl>
                                        <p:attrNameLst>
                                          <p:attrName>ppt_x</p:attrName>
                                        </p:attrNameLst>
                                      </p:cBhvr>
                                      <p:tavLst>
                                        <p:tav tm="0">
                                          <p:val>
                                            <p:strVal val="#ppt_x-.2"/>
                                          </p:val>
                                        </p:tav>
                                        <p:tav tm="100000">
                                          <p:val>
                                            <p:strVal val="#ppt_x"/>
                                          </p:val>
                                        </p:tav>
                                      </p:tavLst>
                                    </p:anim>
                                    <p:anim calcmode="lin" valueType="num">
                                      <p:cBhvr>
                                        <p:cTn id="49" dur="500" fill="hold"/>
                                        <p:tgtEl>
                                          <p:spTgt spid="560140"/>
                                        </p:tgtEl>
                                        <p:attrNameLst>
                                          <p:attrName>ppt_y</p:attrName>
                                        </p:attrNameLst>
                                      </p:cBhvr>
                                      <p:tavLst>
                                        <p:tav tm="0">
                                          <p:val>
                                            <p:strVal val="#ppt_y"/>
                                          </p:val>
                                        </p:tav>
                                        <p:tav tm="100000">
                                          <p:val>
                                            <p:strVal val="#ppt_y"/>
                                          </p:val>
                                        </p:tav>
                                      </p:tavLst>
                                    </p:anim>
                                    <p:animEffect transition="in" filter="fade">
                                      <p:cBhvr>
                                        <p:cTn id="50" dur="500"/>
                                        <p:tgtEl>
                                          <p:spTgt spid="560140"/>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4" presetClass="entr" presetSubtype="0" accel="100000" fill="hold" grpId="0" nodeType="clickEffect">
                                  <p:stCondLst>
                                    <p:cond delay="0"/>
                                  </p:stCondLst>
                                  <p:childTnLst>
                                    <p:set>
                                      <p:cBhvr>
                                        <p:cTn id="54" dur="1" fill="hold">
                                          <p:stCondLst>
                                            <p:cond delay="0"/>
                                          </p:stCondLst>
                                        </p:cTn>
                                        <p:tgtEl>
                                          <p:spTgt spid="560141"/>
                                        </p:tgtEl>
                                        <p:attrNameLst>
                                          <p:attrName>style.visibility</p:attrName>
                                        </p:attrNameLst>
                                      </p:cBhvr>
                                      <p:to>
                                        <p:strVal val="visible"/>
                                      </p:to>
                                    </p:set>
                                    <p:anim calcmode="lin" valueType="num">
                                      <p:cBhvr>
                                        <p:cTn id="55" dur="500" fill="hold"/>
                                        <p:tgtEl>
                                          <p:spTgt spid="560141"/>
                                        </p:tgtEl>
                                        <p:attrNameLst>
                                          <p:attrName>ppt_w</p:attrName>
                                        </p:attrNameLst>
                                      </p:cBhvr>
                                      <p:tavLst>
                                        <p:tav tm="0">
                                          <p:val>
                                            <p:strVal val="#ppt_w*0.05"/>
                                          </p:val>
                                        </p:tav>
                                        <p:tav tm="100000">
                                          <p:val>
                                            <p:strVal val="#ppt_w"/>
                                          </p:val>
                                        </p:tav>
                                      </p:tavLst>
                                    </p:anim>
                                    <p:anim calcmode="lin" valueType="num">
                                      <p:cBhvr>
                                        <p:cTn id="56" dur="500" fill="hold"/>
                                        <p:tgtEl>
                                          <p:spTgt spid="560141"/>
                                        </p:tgtEl>
                                        <p:attrNameLst>
                                          <p:attrName>ppt_h</p:attrName>
                                        </p:attrNameLst>
                                      </p:cBhvr>
                                      <p:tavLst>
                                        <p:tav tm="0">
                                          <p:val>
                                            <p:strVal val="#ppt_h"/>
                                          </p:val>
                                        </p:tav>
                                        <p:tav tm="100000">
                                          <p:val>
                                            <p:strVal val="#ppt_h"/>
                                          </p:val>
                                        </p:tav>
                                      </p:tavLst>
                                    </p:anim>
                                    <p:anim calcmode="lin" valueType="num">
                                      <p:cBhvr>
                                        <p:cTn id="57" dur="500" fill="hold"/>
                                        <p:tgtEl>
                                          <p:spTgt spid="560141"/>
                                        </p:tgtEl>
                                        <p:attrNameLst>
                                          <p:attrName>ppt_x</p:attrName>
                                        </p:attrNameLst>
                                      </p:cBhvr>
                                      <p:tavLst>
                                        <p:tav tm="0">
                                          <p:val>
                                            <p:strVal val="#ppt_x-.2"/>
                                          </p:val>
                                        </p:tav>
                                        <p:tav tm="100000">
                                          <p:val>
                                            <p:strVal val="#ppt_x"/>
                                          </p:val>
                                        </p:tav>
                                      </p:tavLst>
                                    </p:anim>
                                    <p:anim calcmode="lin" valueType="num">
                                      <p:cBhvr>
                                        <p:cTn id="58" dur="500" fill="hold"/>
                                        <p:tgtEl>
                                          <p:spTgt spid="560141"/>
                                        </p:tgtEl>
                                        <p:attrNameLst>
                                          <p:attrName>ppt_y</p:attrName>
                                        </p:attrNameLst>
                                      </p:cBhvr>
                                      <p:tavLst>
                                        <p:tav tm="0">
                                          <p:val>
                                            <p:strVal val="#ppt_y"/>
                                          </p:val>
                                        </p:tav>
                                        <p:tav tm="100000">
                                          <p:val>
                                            <p:strVal val="#ppt_y"/>
                                          </p:val>
                                        </p:tav>
                                      </p:tavLst>
                                    </p:anim>
                                    <p:animEffect transition="in" filter="fade">
                                      <p:cBhvr>
                                        <p:cTn id="59" dur="500"/>
                                        <p:tgtEl>
                                          <p:spTgt spid="560141"/>
                                        </p:tgtEl>
                                      </p:cBhvr>
                                    </p:animEffect>
                                  </p:childTnLst>
                                </p:cTn>
                              </p:par>
                              <p:par>
                                <p:cTn id="60" presetID="54" presetClass="entr" presetSubtype="0" accel="100000" fill="hold" grpId="0" nodeType="withEffect">
                                  <p:stCondLst>
                                    <p:cond delay="0"/>
                                  </p:stCondLst>
                                  <p:childTnLst>
                                    <p:set>
                                      <p:cBhvr>
                                        <p:cTn id="61" dur="1" fill="hold">
                                          <p:stCondLst>
                                            <p:cond delay="0"/>
                                          </p:stCondLst>
                                        </p:cTn>
                                        <p:tgtEl>
                                          <p:spTgt spid="560142"/>
                                        </p:tgtEl>
                                        <p:attrNameLst>
                                          <p:attrName>style.visibility</p:attrName>
                                        </p:attrNameLst>
                                      </p:cBhvr>
                                      <p:to>
                                        <p:strVal val="visible"/>
                                      </p:to>
                                    </p:set>
                                    <p:anim calcmode="lin" valueType="num">
                                      <p:cBhvr>
                                        <p:cTn id="62" dur="500" fill="hold"/>
                                        <p:tgtEl>
                                          <p:spTgt spid="560142"/>
                                        </p:tgtEl>
                                        <p:attrNameLst>
                                          <p:attrName>ppt_w</p:attrName>
                                        </p:attrNameLst>
                                      </p:cBhvr>
                                      <p:tavLst>
                                        <p:tav tm="0">
                                          <p:val>
                                            <p:strVal val="#ppt_w*0.05"/>
                                          </p:val>
                                        </p:tav>
                                        <p:tav tm="100000">
                                          <p:val>
                                            <p:strVal val="#ppt_w"/>
                                          </p:val>
                                        </p:tav>
                                      </p:tavLst>
                                    </p:anim>
                                    <p:anim calcmode="lin" valueType="num">
                                      <p:cBhvr>
                                        <p:cTn id="63" dur="500" fill="hold"/>
                                        <p:tgtEl>
                                          <p:spTgt spid="560142"/>
                                        </p:tgtEl>
                                        <p:attrNameLst>
                                          <p:attrName>ppt_h</p:attrName>
                                        </p:attrNameLst>
                                      </p:cBhvr>
                                      <p:tavLst>
                                        <p:tav tm="0">
                                          <p:val>
                                            <p:strVal val="#ppt_h"/>
                                          </p:val>
                                        </p:tav>
                                        <p:tav tm="100000">
                                          <p:val>
                                            <p:strVal val="#ppt_h"/>
                                          </p:val>
                                        </p:tav>
                                      </p:tavLst>
                                    </p:anim>
                                    <p:anim calcmode="lin" valueType="num">
                                      <p:cBhvr>
                                        <p:cTn id="64" dur="500" fill="hold"/>
                                        <p:tgtEl>
                                          <p:spTgt spid="560142"/>
                                        </p:tgtEl>
                                        <p:attrNameLst>
                                          <p:attrName>ppt_x</p:attrName>
                                        </p:attrNameLst>
                                      </p:cBhvr>
                                      <p:tavLst>
                                        <p:tav tm="0">
                                          <p:val>
                                            <p:strVal val="#ppt_x-.2"/>
                                          </p:val>
                                        </p:tav>
                                        <p:tav tm="100000">
                                          <p:val>
                                            <p:strVal val="#ppt_x"/>
                                          </p:val>
                                        </p:tav>
                                      </p:tavLst>
                                    </p:anim>
                                    <p:anim calcmode="lin" valueType="num">
                                      <p:cBhvr>
                                        <p:cTn id="65" dur="500" fill="hold"/>
                                        <p:tgtEl>
                                          <p:spTgt spid="560142"/>
                                        </p:tgtEl>
                                        <p:attrNameLst>
                                          <p:attrName>ppt_y</p:attrName>
                                        </p:attrNameLst>
                                      </p:cBhvr>
                                      <p:tavLst>
                                        <p:tav tm="0">
                                          <p:val>
                                            <p:strVal val="#ppt_y"/>
                                          </p:val>
                                        </p:tav>
                                        <p:tav tm="100000">
                                          <p:val>
                                            <p:strVal val="#ppt_y"/>
                                          </p:val>
                                        </p:tav>
                                      </p:tavLst>
                                    </p:anim>
                                    <p:animEffect transition="in" filter="fade">
                                      <p:cBhvr>
                                        <p:cTn id="66" dur="500"/>
                                        <p:tgtEl>
                                          <p:spTgt spid="560142"/>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54" presetClass="entr" presetSubtype="0" accel="100000" fill="hold" grpId="0" nodeType="clickEffect">
                                  <p:stCondLst>
                                    <p:cond delay="0"/>
                                  </p:stCondLst>
                                  <p:childTnLst>
                                    <p:set>
                                      <p:cBhvr>
                                        <p:cTn id="70" dur="1" fill="hold">
                                          <p:stCondLst>
                                            <p:cond delay="0"/>
                                          </p:stCondLst>
                                        </p:cTn>
                                        <p:tgtEl>
                                          <p:spTgt spid="560143"/>
                                        </p:tgtEl>
                                        <p:attrNameLst>
                                          <p:attrName>style.visibility</p:attrName>
                                        </p:attrNameLst>
                                      </p:cBhvr>
                                      <p:to>
                                        <p:strVal val="visible"/>
                                      </p:to>
                                    </p:set>
                                    <p:anim calcmode="lin" valueType="num">
                                      <p:cBhvr>
                                        <p:cTn id="71" dur="500" fill="hold"/>
                                        <p:tgtEl>
                                          <p:spTgt spid="560143"/>
                                        </p:tgtEl>
                                        <p:attrNameLst>
                                          <p:attrName>ppt_w</p:attrName>
                                        </p:attrNameLst>
                                      </p:cBhvr>
                                      <p:tavLst>
                                        <p:tav tm="0">
                                          <p:val>
                                            <p:strVal val="#ppt_w*0.05"/>
                                          </p:val>
                                        </p:tav>
                                        <p:tav tm="100000">
                                          <p:val>
                                            <p:strVal val="#ppt_w"/>
                                          </p:val>
                                        </p:tav>
                                      </p:tavLst>
                                    </p:anim>
                                    <p:anim calcmode="lin" valueType="num">
                                      <p:cBhvr>
                                        <p:cTn id="72" dur="500" fill="hold"/>
                                        <p:tgtEl>
                                          <p:spTgt spid="560143"/>
                                        </p:tgtEl>
                                        <p:attrNameLst>
                                          <p:attrName>ppt_h</p:attrName>
                                        </p:attrNameLst>
                                      </p:cBhvr>
                                      <p:tavLst>
                                        <p:tav tm="0">
                                          <p:val>
                                            <p:strVal val="#ppt_h"/>
                                          </p:val>
                                        </p:tav>
                                        <p:tav tm="100000">
                                          <p:val>
                                            <p:strVal val="#ppt_h"/>
                                          </p:val>
                                        </p:tav>
                                      </p:tavLst>
                                    </p:anim>
                                    <p:anim calcmode="lin" valueType="num">
                                      <p:cBhvr>
                                        <p:cTn id="73" dur="500" fill="hold"/>
                                        <p:tgtEl>
                                          <p:spTgt spid="560143"/>
                                        </p:tgtEl>
                                        <p:attrNameLst>
                                          <p:attrName>ppt_x</p:attrName>
                                        </p:attrNameLst>
                                      </p:cBhvr>
                                      <p:tavLst>
                                        <p:tav tm="0">
                                          <p:val>
                                            <p:strVal val="#ppt_x-.2"/>
                                          </p:val>
                                        </p:tav>
                                        <p:tav tm="100000">
                                          <p:val>
                                            <p:strVal val="#ppt_x"/>
                                          </p:val>
                                        </p:tav>
                                      </p:tavLst>
                                    </p:anim>
                                    <p:anim calcmode="lin" valueType="num">
                                      <p:cBhvr>
                                        <p:cTn id="74" dur="500" fill="hold"/>
                                        <p:tgtEl>
                                          <p:spTgt spid="560143"/>
                                        </p:tgtEl>
                                        <p:attrNameLst>
                                          <p:attrName>ppt_y</p:attrName>
                                        </p:attrNameLst>
                                      </p:cBhvr>
                                      <p:tavLst>
                                        <p:tav tm="0">
                                          <p:val>
                                            <p:strVal val="#ppt_y"/>
                                          </p:val>
                                        </p:tav>
                                        <p:tav tm="100000">
                                          <p:val>
                                            <p:strVal val="#ppt_y"/>
                                          </p:val>
                                        </p:tav>
                                      </p:tavLst>
                                    </p:anim>
                                    <p:animEffect transition="in" filter="fade">
                                      <p:cBhvr>
                                        <p:cTn id="75" dur="500"/>
                                        <p:tgtEl>
                                          <p:spTgt spid="560143"/>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54" presetClass="entr" presetSubtype="0" accel="100000" fill="hold" grpId="0" nodeType="clickEffect">
                                  <p:stCondLst>
                                    <p:cond delay="0"/>
                                  </p:stCondLst>
                                  <p:childTnLst>
                                    <p:set>
                                      <p:cBhvr>
                                        <p:cTn id="79" dur="1" fill="hold">
                                          <p:stCondLst>
                                            <p:cond delay="0"/>
                                          </p:stCondLst>
                                        </p:cTn>
                                        <p:tgtEl>
                                          <p:spTgt spid="560144"/>
                                        </p:tgtEl>
                                        <p:attrNameLst>
                                          <p:attrName>style.visibility</p:attrName>
                                        </p:attrNameLst>
                                      </p:cBhvr>
                                      <p:to>
                                        <p:strVal val="visible"/>
                                      </p:to>
                                    </p:set>
                                    <p:anim calcmode="lin" valueType="num">
                                      <p:cBhvr>
                                        <p:cTn id="80" dur="500" fill="hold"/>
                                        <p:tgtEl>
                                          <p:spTgt spid="560144"/>
                                        </p:tgtEl>
                                        <p:attrNameLst>
                                          <p:attrName>ppt_w</p:attrName>
                                        </p:attrNameLst>
                                      </p:cBhvr>
                                      <p:tavLst>
                                        <p:tav tm="0">
                                          <p:val>
                                            <p:strVal val="#ppt_w*0.05"/>
                                          </p:val>
                                        </p:tav>
                                        <p:tav tm="100000">
                                          <p:val>
                                            <p:strVal val="#ppt_w"/>
                                          </p:val>
                                        </p:tav>
                                      </p:tavLst>
                                    </p:anim>
                                    <p:anim calcmode="lin" valueType="num">
                                      <p:cBhvr>
                                        <p:cTn id="81" dur="500" fill="hold"/>
                                        <p:tgtEl>
                                          <p:spTgt spid="560144"/>
                                        </p:tgtEl>
                                        <p:attrNameLst>
                                          <p:attrName>ppt_h</p:attrName>
                                        </p:attrNameLst>
                                      </p:cBhvr>
                                      <p:tavLst>
                                        <p:tav tm="0">
                                          <p:val>
                                            <p:strVal val="#ppt_h"/>
                                          </p:val>
                                        </p:tav>
                                        <p:tav tm="100000">
                                          <p:val>
                                            <p:strVal val="#ppt_h"/>
                                          </p:val>
                                        </p:tav>
                                      </p:tavLst>
                                    </p:anim>
                                    <p:anim calcmode="lin" valueType="num">
                                      <p:cBhvr>
                                        <p:cTn id="82" dur="500" fill="hold"/>
                                        <p:tgtEl>
                                          <p:spTgt spid="560144"/>
                                        </p:tgtEl>
                                        <p:attrNameLst>
                                          <p:attrName>ppt_x</p:attrName>
                                        </p:attrNameLst>
                                      </p:cBhvr>
                                      <p:tavLst>
                                        <p:tav tm="0">
                                          <p:val>
                                            <p:strVal val="#ppt_x-.2"/>
                                          </p:val>
                                        </p:tav>
                                        <p:tav tm="100000">
                                          <p:val>
                                            <p:strVal val="#ppt_x"/>
                                          </p:val>
                                        </p:tav>
                                      </p:tavLst>
                                    </p:anim>
                                    <p:anim calcmode="lin" valueType="num">
                                      <p:cBhvr>
                                        <p:cTn id="83" dur="500" fill="hold"/>
                                        <p:tgtEl>
                                          <p:spTgt spid="560144"/>
                                        </p:tgtEl>
                                        <p:attrNameLst>
                                          <p:attrName>ppt_y</p:attrName>
                                        </p:attrNameLst>
                                      </p:cBhvr>
                                      <p:tavLst>
                                        <p:tav tm="0">
                                          <p:val>
                                            <p:strVal val="#ppt_y"/>
                                          </p:val>
                                        </p:tav>
                                        <p:tav tm="100000">
                                          <p:val>
                                            <p:strVal val="#ppt_y"/>
                                          </p:val>
                                        </p:tav>
                                      </p:tavLst>
                                    </p:anim>
                                    <p:animEffect transition="in" filter="fade">
                                      <p:cBhvr>
                                        <p:cTn id="84" dur="500"/>
                                        <p:tgtEl>
                                          <p:spTgt spid="560144"/>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54" presetClass="entr" presetSubtype="0" accel="100000" fill="hold" grpId="0" nodeType="clickEffect">
                                  <p:stCondLst>
                                    <p:cond delay="0"/>
                                  </p:stCondLst>
                                  <p:childTnLst>
                                    <p:set>
                                      <p:cBhvr>
                                        <p:cTn id="88" dur="1" fill="hold">
                                          <p:stCondLst>
                                            <p:cond delay="0"/>
                                          </p:stCondLst>
                                        </p:cTn>
                                        <p:tgtEl>
                                          <p:spTgt spid="560145"/>
                                        </p:tgtEl>
                                        <p:attrNameLst>
                                          <p:attrName>style.visibility</p:attrName>
                                        </p:attrNameLst>
                                      </p:cBhvr>
                                      <p:to>
                                        <p:strVal val="visible"/>
                                      </p:to>
                                    </p:set>
                                    <p:anim calcmode="lin" valueType="num">
                                      <p:cBhvr>
                                        <p:cTn id="89" dur="500" fill="hold"/>
                                        <p:tgtEl>
                                          <p:spTgt spid="560145"/>
                                        </p:tgtEl>
                                        <p:attrNameLst>
                                          <p:attrName>ppt_w</p:attrName>
                                        </p:attrNameLst>
                                      </p:cBhvr>
                                      <p:tavLst>
                                        <p:tav tm="0">
                                          <p:val>
                                            <p:strVal val="#ppt_w*0.05"/>
                                          </p:val>
                                        </p:tav>
                                        <p:tav tm="100000">
                                          <p:val>
                                            <p:strVal val="#ppt_w"/>
                                          </p:val>
                                        </p:tav>
                                      </p:tavLst>
                                    </p:anim>
                                    <p:anim calcmode="lin" valueType="num">
                                      <p:cBhvr>
                                        <p:cTn id="90" dur="500" fill="hold"/>
                                        <p:tgtEl>
                                          <p:spTgt spid="560145"/>
                                        </p:tgtEl>
                                        <p:attrNameLst>
                                          <p:attrName>ppt_h</p:attrName>
                                        </p:attrNameLst>
                                      </p:cBhvr>
                                      <p:tavLst>
                                        <p:tav tm="0">
                                          <p:val>
                                            <p:strVal val="#ppt_h"/>
                                          </p:val>
                                        </p:tav>
                                        <p:tav tm="100000">
                                          <p:val>
                                            <p:strVal val="#ppt_h"/>
                                          </p:val>
                                        </p:tav>
                                      </p:tavLst>
                                    </p:anim>
                                    <p:anim calcmode="lin" valueType="num">
                                      <p:cBhvr>
                                        <p:cTn id="91" dur="500" fill="hold"/>
                                        <p:tgtEl>
                                          <p:spTgt spid="560145"/>
                                        </p:tgtEl>
                                        <p:attrNameLst>
                                          <p:attrName>ppt_x</p:attrName>
                                        </p:attrNameLst>
                                      </p:cBhvr>
                                      <p:tavLst>
                                        <p:tav tm="0">
                                          <p:val>
                                            <p:strVal val="#ppt_x-.2"/>
                                          </p:val>
                                        </p:tav>
                                        <p:tav tm="100000">
                                          <p:val>
                                            <p:strVal val="#ppt_x"/>
                                          </p:val>
                                        </p:tav>
                                      </p:tavLst>
                                    </p:anim>
                                    <p:anim calcmode="lin" valueType="num">
                                      <p:cBhvr>
                                        <p:cTn id="92" dur="500" fill="hold"/>
                                        <p:tgtEl>
                                          <p:spTgt spid="560145"/>
                                        </p:tgtEl>
                                        <p:attrNameLst>
                                          <p:attrName>ppt_y</p:attrName>
                                        </p:attrNameLst>
                                      </p:cBhvr>
                                      <p:tavLst>
                                        <p:tav tm="0">
                                          <p:val>
                                            <p:strVal val="#ppt_y"/>
                                          </p:val>
                                        </p:tav>
                                        <p:tav tm="100000">
                                          <p:val>
                                            <p:strVal val="#ppt_y"/>
                                          </p:val>
                                        </p:tav>
                                      </p:tavLst>
                                    </p:anim>
                                    <p:animEffect transition="in" filter="fade">
                                      <p:cBhvr>
                                        <p:cTn id="93" dur="500"/>
                                        <p:tgtEl>
                                          <p:spTgt spid="560145"/>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54" presetClass="entr" presetSubtype="0" accel="100000" fill="hold" grpId="0" nodeType="clickEffect">
                                  <p:stCondLst>
                                    <p:cond delay="0"/>
                                  </p:stCondLst>
                                  <p:childTnLst>
                                    <p:set>
                                      <p:cBhvr>
                                        <p:cTn id="97" dur="1" fill="hold">
                                          <p:stCondLst>
                                            <p:cond delay="0"/>
                                          </p:stCondLst>
                                        </p:cTn>
                                        <p:tgtEl>
                                          <p:spTgt spid="560146"/>
                                        </p:tgtEl>
                                        <p:attrNameLst>
                                          <p:attrName>style.visibility</p:attrName>
                                        </p:attrNameLst>
                                      </p:cBhvr>
                                      <p:to>
                                        <p:strVal val="visible"/>
                                      </p:to>
                                    </p:set>
                                    <p:anim calcmode="lin" valueType="num">
                                      <p:cBhvr>
                                        <p:cTn id="98" dur="500" fill="hold"/>
                                        <p:tgtEl>
                                          <p:spTgt spid="560146"/>
                                        </p:tgtEl>
                                        <p:attrNameLst>
                                          <p:attrName>ppt_w</p:attrName>
                                        </p:attrNameLst>
                                      </p:cBhvr>
                                      <p:tavLst>
                                        <p:tav tm="0">
                                          <p:val>
                                            <p:strVal val="#ppt_w*0.05"/>
                                          </p:val>
                                        </p:tav>
                                        <p:tav tm="100000">
                                          <p:val>
                                            <p:strVal val="#ppt_w"/>
                                          </p:val>
                                        </p:tav>
                                      </p:tavLst>
                                    </p:anim>
                                    <p:anim calcmode="lin" valueType="num">
                                      <p:cBhvr>
                                        <p:cTn id="99" dur="500" fill="hold"/>
                                        <p:tgtEl>
                                          <p:spTgt spid="560146"/>
                                        </p:tgtEl>
                                        <p:attrNameLst>
                                          <p:attrName>ppt_h</p:attrName>
                                        </p:attrNameLst>
                                      </p:cBhvr>
                                      <p:tavLst>
                                        <p:tav tm="0">
                                          <p:val>
                                            <p:strVal val="#ppt_h"/>
                                          </p:val>
                                        </p:tav>
                                        <p:tav tm="100000">
                                          <p:val>
                                            <p:strVal val="#ppt_h"/>
                                          </p:val>
                                        </p:tav>
                                      </p:tavLst>
                                    </p:anim>
                                    <p:anim calcmode="lin" valueType="num">
                                      <p:cBhvr>
                                        <p:cTn id="100" dur="500" fill="hold"/>
                                        <p:tgtEl>
                                          <p:spTgt spid="560146"/>
                                        </p:tgtEl>
                                        <p:attrNameLst>
                                          <p:attrName>ppt_x</p:attrName>
                                        </p:attrNameLst>
                                      </p:cBhvr>
                                      <p:tavLst>
                                        <p:tav tm="0">
                                          <p:val>
                                            <p:strVal val="#ppt_x-.2"/>
                                          </p:val>
                                        </p:tav>
                                        <p:tav tm="100000">
                                          <p:val>
                                            <p:strVal val="#ppt_x"/>
                                          </p:val>
                                        </p:tav>
                                      </p:tavLst>
                                    </p:anim>
                                    <p:anim calcmode="lin" valueType="num">
                                      <p:cBhvr>
                                        <p:cTn id="101" dur="500" fill="hold"/>
                                        <p:tgtEl>
                                          <p:spTgt spid="560146"/>
                                        </p:tgtEl>
                                        <p:attrNameLst>
                                          <p:attrName>ppt_y</p:attrName>
                                        </p:attrNameLst>
                                      </p:cBhvr>
                                      <p:tavLst>
                                        <p:tav tm="0">
                                          <p:val>
                                            <p:strVal val="#ppt_y"/>
                                          </p:val>
                                        </p:tav>
                                        <p:tav tm="100000">
                                          <p:val>
                                            <p:strVal val="#ppt_y"/>
                                          </p:val>
                                        </p:tav>
                                      </p:tavLst>
                                    </p:anim>
                                    <p:animEffect transition="in" filter="fade">
                                      <p:cBhvr>
                                        <p:cTn id="102" dur="500"/>
                                        <p:tgtEl>
                                          <p:spTgt spid="560146"/>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54" presetClass="entr" presetSubtype="0" accel="100000" fill="hold" grpId="0" nodeType="clickEffect">
                                  <p:stCondLst>
                                    <p:cond delay="0"/>
                                  </p:stCondLst>
                                  <p:childTnLst>
                                    <p:set>
                                      <p:cBhvr>
                                        <p:cTn id="106" dur="1" fill="hold">
                                          <p:stCondLst>
                                            <p:cond delay="0"/>
                                          </p:stCondLst>
                                        </p:cTn>
                                        <p:tgtEl>
                                          <p:spTgt spid="560147"/>
                                        </p:tgtEl>
                                        <p:attrNameLst>
                                          <p:attrName>style.visibility</p:attrName>
                                        </p:attrNameLst>
                                      </p:cBhvr>
                                      <p:to>
                                        <p:strVal val="visible"/>
                                      </p:to>
                                    </p:set>
                                    <p:anim calcmode="lin" valueType="num">
                                      <p:cBhvr>
                                        <p:cTn id="107" dur="500" fill="hold"/>
                                        <p:tgtEl>
                                          <p:spTgt spid="560147"/>
                                        </p:tgtEl>
                                        <p:attrNameLst>
                                          <p:attrName>ppt_w</p:attrName>
                                        </p:attrNameLst>
                                      </p:cBhvr>
                                      <p:tavLst>
                                        <p:tav tm="0">
                                          <p:val>
                                            <p:strVal val="#ppt_w*0.05"/>
                                          </p:val>
                                        </p:tav>
                                        <p:tav tm="100000">
                                          <p:val>
                                            <p:strVal val="#ppt_w"/>
                                          </p:val>
                                        </p:tav>
                                      </p:tavLst>
                                    </p:anim>
                                    <p:anim calcmode="lin" valueType="num">
                                      <p:cBhvr>
                                        <p:cTn id="108" dur="500" fill="hold"/>
                                        <p:tgtEl>
                                          <p:spTgt spid="560147"/>
                                        </p:tgtEl>
                                        <p:attrNameLst>
                                          <p:attrName>ppt_h</p:attrName>
                                        </p:attrNameLst>
                                      </p:cBhvr>
                                      <p:tavLst>
                                        <p:tav tm="0">
                                          <p:val>
                                            <p:strVal val="#ppt_h"/>
                                          </p:val>
                                        </p:tav>
                                        <p:tav tm="100000">
                                          <p:val>
                                            <p:strVal val="#ppt_h"/>
                                          </p:val>
                                        </p:tav>
                                      </p:tavLst>
                                    </p:anim>
                                    <p:anim calcmode="lin" valueType="num">
                                      <p:cBhvr>
                                        <p:cTn id="109" dur="500" fill="hold"/>
                                        <p:tgtEl>
                                          <p:spTgt spid="560147"/>
                                        </p:tgtEl>
                                        <p:attrNameLst>
                                          <p:attrName>ppt_x</p:attrName>
                                        </p:attrNameLst>
                                      </p:cBhvr>
                                      <p:tavLst>
                                        <p:tav tm="0">
                                          <p:val>
                                            <p:strVal val="#ppt_x-.2"/>
                                          </p:val>
                                        </p:tav>
                                        <p:tav tm="100000">
                                          <p:val>
                                            <p:strVal val="#ppt_x"/>
                                          </p:val>
                                        </p:tav>
                                      </p:tavLst>
                                    </p:anim>
                                    <p:anim calcmode="lin" valueType="num">
                                      <p:cBhvr>
                                        <p:cTn id="110" dur="500" fill="hold"/>
                                        <p:tgtEl>
                                          <p:spTgt spid="560147"/>
                                        </p:tgtEl>
                                        <p:attrNameLst>
                                          <p:attrName>ppt_y</p:attrName>
                                        </p:attrNameLst>
                                      </p:cBhvr>
                                      <p:tavLst>
                                        <p:tav tm="0">
                                          <p:val>
                                            <p:strVal val="#ppt_y"/>
                                          </p:val>
                                        </p:tav>
                                        <p:tav tm="100000">
                                          <p:val>
                                            <p:strVal val="#ppt_y"/>
                                          </p:val>
                                        </p:tav>
                                      </p:tavLst>
                                    </p:anim>
                                    <p:animEffect transition="in" filter="fade">
                                      <p:cBhvr>
                                        <p:cTn id="111" dur="500"/>
                                        <p:tgtEl>
                                          <p:spTgt spid="560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135" grpId="0"/>
      <p:bldP spid="560136" grpId="0"/>
      <p:bldP spid="560137" grpId="0"/>
      <p:bldP spid="560138" grpId="0"/>
      <p:bldP spid="560139" grpId="0"/>
      <p:bldP spid="560140" grpId="0"/>
      <p:bldP spid="560141" grpId="0"/>
      <p:bldP spid="560142" grpId="0"/>
      <p:bldP spid="560143" grpId="0"/>
      <p:bldP spid="560144" grpId="0"/>
      <p:bldP spid="560145" grpId="0"/>
      <p:bldP spid="560146" grpId="0"/>
      <p:bldP spid="560147"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4003" name="Rectangle 3"/>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Relative Maxima &amp; Minima</a:t>
            </a:r>
          </a:p>
        </p:txBody>
      </p:sp>
      <p:sp>
        <p:nvSpPr>
          <p:cNvPr id="384004"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pic>
        <p:nvPicPr>
          <p:cNvPr id="384009" name="Picture 9" descr="Blue tissue 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98613"/>
            <a:ext cx="8153400" cy="950912"/>
          </a:xfrm>
          <a:prstGeom prst="rect">
            <a:avLst/>
          </a:prstGeom>
          <a:noFill/>
          <a:ln>
            <a:noFill/>
          </a:ln>
          <a:effectLst/>
          <a:extLst>
            <a:ext uri="{909E8E84-426E-40dd-AFC4-6F175D3DCCD1}">
              <a14:hiddenFill xmlns="" xmlns:a14="http://schemas.microsoft.com/office/drawing/2010/main">
                <a:blipFill dpi="0" rotWithShape="1">
                  <a:blip r:embed="rId4"/>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2961809"/>
            <a:ext cx="3878771" cy="325012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62055" y="2846127"/>
            <a:ext cx="4100945" cy="3370019"/>
          </a:xfrm>
          <a:prstGeom prst="rect">
            <a:avLst/>
          </a:prstGeom>
        </p:spPr>
      </p:pic>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1154"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Minimizing Cost</a:t>
            </a:r>
          </a:p>
        </p:txBody>
      </p:sp>
      <p:sp>
        <p:nvSpPr>
          <p:cNvPr id="561155" name="Text Box 3" descr="Blue tissue paper"/>
          <p:cNvSpPr txBox="1">
            <a:spLocks noChangeArrowheads="1"/>
          </p:cNvSpPr>
          <p:nvPr/>
        </p:nvSpPr>
        <p:spPr bwMode="auto">
          <a:xfrm>
            <a:off x="152400" y="1066800"/>
            <a:ext cx="1447800" cy="366713"/>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smtClean="0">
                <a:effectLst>
                  <a:outerShdw blurRad="38100" dist="38100" dir="2700000" algn="tl">
                    <a:srgbClr val="DDDDDD"/>
                  </a:outerShdw>
                </a:effectLst>
                <a:latin typeface="Batang" charset="0"/>
                <a:cs typeface="+mn-cs"/>
              </a:rPr>
              <a:t>EXAMPLE</a:t>
            </a:r>
          </a:p>
        </p:txBody>
      </p:sp>
      <p:sp>
        <p:nvSpPr>
          <p:cNvPr id="561156" name="Text Box 4" descr="Blue tissue paper"/>
          <p:cNvSpPr txBox="1">
            <a:spLocks noChangeArrowheads="1"/>
          </p:cNvSpPr>
          <p:nvPr/>
        </p:nvSpPr>
        <p:spPr bwMode="auto">
          <a:xfrm>
            <a:off x="152400" y="2909888"/>
            <a:ext cx="1524000" cy="366712"/>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smtClean="0">
                <a:effectLst>
                  <a:outerShdw blurRad="38100" dist="38100" dir="2700000" algn="tl">
                    <a:srgbClr val="DDDDDD"/>
                  </a:outerShdw>
                </a:effectLst>
                <a:latin typeface="Batang" charset="0"/>
                <a:cs typeface="+mn-cs"/>
              </a:rPr>
              <a:t>SOLUTION</a:t>
            </a:r>
          </a:p>
        </p:txBody>
      </p:sp>
      <p:sp>
        <p:nvSpPr>
          <p:cNvPr id="561157" name="Text Box 5" descr="Blue tissue paper"/>
          <p:cNvSpPr txBox="1">
            <a:spLocks noChangeArrowheads="1"/>
          </p:cNvSpPr>
          <p:nvPr/>
        </p:nvSpPr>
        <p:spPr bwMode="auto">
          <a:xfrm>
            <a:off x="609600" y="1524000"/>
            <a:ext cx="8305800" cy="13112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a:t>
            </a:r>
            <a:r>
              <a:rPr lang="en-US" sz="2000" i="1" smtClean="0">
                <a:latin typeface="Times New Roman" charset="0"/>
                <a:cs typeface="+mn-cs"/>
              </a:rPr>
              <a:t>Cost</a:t>
            </a:r>
            <a:r>
              <a:rPr lang="en-US" sz="2000" smtClean="0">
                <a:latin typeface="Times New Roman" charset="0"/>
                <a:cs typeface="+mn-cs"/>
              </a:rPr>
              <a:t>) A rectangular garden of area 75 square feet is to be surrounded on three sides by a brick wall costing $10 per foot and on one side by a fence costing $5 per foot.  Find the dimensions of the garden such that the cost of materials is minimized.</a:t>
            </a:r>
          </a:p>
        </p:txBody>
      </p:sp>
      <p:sp>
        <p:nvSpPr>
          <p:cNvPr id="561158" name="Text Box 6"/>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61160" name="Text Box 8" descr="Blue tissue paper"/>
          <p:cNvSpPr txBox="1">
            <a:spLocks noChangeArrowheads="1"/>
          </p:cNvSpPr>
          <p:nvPr/>
        </p:nvSpPr>
        <p:spPr bwMode="auto">
          <a:xfrm>
            <a:off x="609600" y="3336925"/>
            <a:ext cx="83058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Below is a picture of the garden.  The red side represents the side that is fenced.</a:t>
            </a:r>
          </a:p>
        </p:txBody>
      </p:sp>
      <p:sp>
        <p:nvSpPr>
          <p:cNvPr id="561161" name="Rectangle 9"/>
          <p:cNvSpPr>
            <a:spLocks noChangeArrowheads="1"/>
          </p:cNvSpPr>
          <p:nvPr/>
        </p:nvSpPr>
        <p:spPr bwMode="auto">
          <a:xfrm>
            <a:off x="3352800" y="4086225"/>
            <a:ext cx="2438400" cy="10668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EC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61162" name="Text Box 10" descr="Blue tissue paper"/>
          <p:cNvSpPr txBox="1">
            <a:spLocks noChangeArrowheads="1"/>
          </p:cNvSpPr>
          <p:nvPr/>
        </p:nvSpPr>
        <p:spPr bwMode="auto">
          <a:xfrm>
            <a:off x="3048000" y="4391025"/>
            <a:ext cx="3048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x</a:t>
            </a:r>
          </a:p>
        </p:txBody>
      </p:sp>
      <p:sp>
        <p:nvSpPr>
          <p:cNvPr id="561163" name="Text Box 11" descr="Blue tissue paper"/>
          <p:cNvSpPr txBox="1">
            <a:spLocks noChangeArrowheads="1"/>
          </p:cNvSpPr>
          <p:nvPr/>
        </p:nvSpPr>
        <p:spPr bwMode="auto">
          <a:xfrm>
            <a:off x="5791200" y="4391025"/>
            <a:ext cx="3048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x</a:t>
            </a:r>
          </a:p>
        </p:txBody>
      </p:sp>
      <p:sp>
        <p:nvSpPr>
          <p:cNvPr id="561164" name="Text Box 12"/>
          <p:cNvSpPr txBox="1">
            <a:spLocks noChangeArrowheads="1"/>
          </p:cNvSpPr>
          <p:nvPr/>
        </p:nvSpPr>
        <p:spPr bwMode="auto">
          <a:xfrm>
            <a:off x="4343400" y="4784725"/>
            <a:ext cx="304800" cy="396875"/>
          </a:xfrm>
          <a:prstGeom prst="rect">
            <a:avLst/>
          </a:prstGeom>
          <a:noFill/>
          <a:ln>
            <a:noFill/>
          </a:ln>
          <a:effectLst/>
          <a:extLst>
            <a:ext uri="{909E8E84-426E-40dd-AFC4-6F175D3DCCD1}">
              <a14:hiddenFill xmlns="" xmlns:a14="http://schemas.microsoft.com/office/drawing/2010/main">
                <a:solidFill>
                  <a:srgbClr val="CCEC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y</a:t>
            </a:r>
          </a:p>
        </p:txBody>
      </p:sp>
      <p:sp>
        <p:nvSpPr>
          <p:cNvPr id="561165" name="Text Box 13"/>
          <p:cNvSpPr txBox="1">
            <a:spLocks noChangeArrowheads="1"/>
          </p:cNvSpPr>
          <p:nvPr/>
        </p:nvSpPr>
        <p:spPr bwMode="auto">
          <a:xfrm>
            <a:off x="4343400" y="3952875"/>
            <a:ext cx="304800" cy="396875"/>
          </a:xfrm>
          <a:prstGeom prst="rect">
            <a:avLst/>
          </a:prstGeom>
          <a:noFill/>
          <a:ln>
            <a:noFill/>
          </a:ln>
          <a:effectLst/>
          <a:extLst>
            <a:ext uri="{909E8E84-426E-40dd-AFC4-6F175D3DCCD1}">
              <a14:hiddenFill xmlns="" xmlns:a14="http://schemas.microsoft.com/office/drawing/2010/main">
                <a:solidFill>
                  <a:srgbClr val="CCEC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y</a:t>
            </a:r>
          </a:p>
        </p:txBody>
      </p:sp>
      <p:sp>
        <p:nvSpPr>
          <p:cNvPr id="561166" name="Line 14"/>
          <p:cNvSpPr>
            <a:spLocks noChangeShapeType="1"/>
          </p:cNvSpPr>
          <p:nvPr/>
        </p:nvSpPr>
        <p:spPr bwMode="auto">
          <a:xfrm>
            <a:off x="3352800" y="4083050"/>
            <a:ext cx="2438400" cy="0"/>
          </a:xfrm>
          <a:prstGeom prst="line">
            <a:avLst/>
          </a:prstGeom>
          <a:noFill/>
          <a:ln w="2540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561167" name="Text Box 15" descr="Blue tissue paper"/>
          <p:cNvSpPr txBox="1">
            <a:spLocks noChangeArrowheads="1"/>
          </p:cNvSpPr>
          <p:nvPr/>
        </p:nvSpPr>
        <p:spPr bwMode="auto">
          <a:xfrm>
            <a:off x="609600" y="5394325"/>
            <a:ext cx="8305800" cy="7016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The quantity that we will be minimizing is </a:t>
            </a:r>
            <a:r>
              <a:rPr lang="ja-JP" altLang="en-US" sz="2000" smtClean="0">
                <a:latin typeface="Arial"/>
                <a:cs typeface="+mn-cs"/>
              </a:rPr>
              <a:t>‘</a:t>
            </a:r>
            <a:r>
              <a:rPr lang="en-US" sz="2000" smtClean="0">
                <a:latin typeface="Times New Roman" charset="0"/>
                <a:cs typeface="+mn-cs"/>
              </a:rPr>
              <a:t>cost</a:t>
            </a:r>
            <a:r>
              <a:rPr lang="ja-JP" altLang="en-US" sz="2000" smtClean="0">
                <a:latin typeface="Arial"/>
                <a:cs typeface="+mn-cs"/>
              </a:rPr>
              <a:t>’</a:t>
            </a:r>
            <a:r>
              <a:rPr lang="en-US" sz="2000" smtClean="0">
                <a:latin typeface="Times New Roman" charset="0"/>
                <a:cs typeface="+mn-cs"/>
              </a:rPr>
              <a:t>.  Therefore, our objective equation will contain a variable representing cost, </a:t>
            </a:r>
            <a:r>
              <a:rPr lang="en-US" sz="2000" i="1" smtClean="0">
                <a:latin typeface="Times New Roman" charset="0"/>
                <a:cs typeface="+mn-cs"/>
              </a:rPr>
              <a:t>C</a:t>
            </a:r>
            <a:r>
              <a:rPr lang="en-US" sz="2000" smtClean="0">
                <a:latin typeface="Times New Roman" charset="0"/>
                <a:cs typeface="+mn-cs"/>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61160"/>
                                        </p:tgtEl>
                                        <p:attrNameLst>
                                          <p:attrName>style.visibility</p:attrName>
                                        </p:attrNameLst>
                                      </p:cBhvr>
                                      <p:to>
                                        <p:strVal val="visible"/>
                                      </p:to>
                                    </p:set>
                                    <p:anim calcmode="lin" valueType="num">
                                      <p:cBhvr>
                                        <p:cTn id="7" dur="500" fill="hold"/>
                                        <p:tgtEl>
                                          <p:spTgt spid="561160"/>
                                        </p:tgtEl>
                                        <p:attrNameLst>
                                          <p:attrName>ppt_w</p:attrName>
                                        </p:attrNameLst>
                                      </p:cBhvr>
                                      <p:tavLst>
                                        <p:tav tm="0">
                                          <p:val>
                                            <p:strVal val="#ppt_w*0.05"/>
                                          </p:val>
                                        </p:tav>
                                        <p:tav tm="100000">
                                          <p:val>
                                            <p:strVal val="#ppt_w"/>
                                          </p:val>
                                        </p:tav>
                                      </p:tavLst>
                                    </p:anim>
                                    <p:anim calcmode="lin" valueType="num">
                                      <p:cBhvr>
                                        <p:cTn id="8" dur="500" fill="hold"/>
                                        <p:tgtEl>
                                          <p:spTgt spid="561160"/>
                                        </p:tgtEl>
                                        <p:attrNameLst>
                                          <p:attrName>ppt_h</p:attrName>
                                        </p:attrNameLst>
                                      </p:cBhvr>
                                      <p:tavLst>
                                        <p:tav tm="0">
                                          <p:val>
                                            <p:strVal val="#ppt_h"/>
                                          </p:val>
                                        </p:tav>
                                        <p:tav tm="100000">
                                          <p:val>
                                            <p:strVal val="#ppt_h"/>
                                          </p:val>
                                        </p:tav>
                                      </p:tavLst>
                                    </p:anim>
                                    <p:anim calcmode="lin" valueType="num">
                                      <p:cBhvr>
                                        <p:cTn id="9" dur="500" fill="hold"/>
                                        <p:tgtEl>
                                          <p:spTgt spid="561160"/>
                                        </p:tgtEl>
                                        <p:attrNameLst>
                                          <p:attrName>ppt_x</p:attrName>
                                        </p:attrNameLst>
                                      </p:cBhvr>
                                      <p:tavLst>
                                        <p:tav tm="0">
                                          <p:val>
                                            <p:strVal val="#ppt_x-.2"/>
                                          </p:val>
                                        </p:tav>
                                        <p:tav tm="100000">
                                          <p:val>
                                            <p:strVal val="#ppt_x"/>
                                          </p:val>
                                        </p:tav>
                                      </p:tavLst>
                                    </p:anim>
                                    <p:anim calcmode="lin" valueType="num">
                                      <p:cBhvr>
                                        <p:cTn id="10" dur="500" fill="hold"/>
                                        <p:tgtEl>
                                          <p:spTgt spid="561160"/>
                                        </p:tgtEl>
                                        <p:attrNameLst>
                                          <p:attrName>ppt_y</p:attrName>
                                        </p:attrNameLst>
                                      </p:cBhvr>
                                      <p:tavLst>
                                        <p:tav tm="0">
                                          <p:val>
                                            <p:strVal val="#ppt_y"/>
                                          </p:val>
                                        </p:tav>
                                        <p:tav tm="100000">
                                          <p:val>
                                            <p:strVal val="#ppt_y"/>
                                          </p:val>
                                        </p:tav>
                                      </p:tavLst>
                                    </p:anim>
                                    <p:animEffect transition="in" filter="fade">
                                      <p:cBhvr>
                                        <p:cTn id="11" dur="500"/>
                                        <p:tgtEl>
                                          <p:spTgt spid="56116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561161"/>
                                        </p:tgtEl>
                                        <p:attrNameLst>
                                          <p:attrName>style.visibility</p:attrName>
                                        </p:attrNameLst>
                                      </p:cBhvr>
                                      <p:to>
                                        <p:strVal val="visible"/>
                                      </p:to>
                                    </p:set>
                                    <p:anim calcmode="lin" valueType="num">
                                      <p:cBhvr>
                                        <p:cTn id="16" dur="500" fill="hold"/>
                                        <p:tgtEl>
                                          <p:spTgt spid="561161"/>
                                        </p:tgtEl>
                                        <p:attrNameLst>
                                          <p:attrName>ppt_w</p:attrName>
                                        </p:attrNameLst>
                                      </p:cBhvr>
                                      <p:tavLst>
                                        <p:tav tm="0">
                                          <p:val>
                                            <p:strVal val="#ppt_w*0.05"/>
                                          </p:val>
                                        </p:tav>
                                        <p:tav tm="100000">
                                          <p:val>
                                            <p:strVal val="#ppt_w"/>
                                          </p:val>
                                        </p:tav>
                                      </p:tavLst>
                                    </p:anim>
                                    <p:anim calcmode="lin" valueType="num">
                                      <p:cBhvr>
                                        <p:cTn id="17" dur="500" fill="hold"/>
                                        <p:tgtEl>
                                          <p:spTgt spid="561161"/>
                                        </p:tgtEl>
                                        <p:attrNameLst>
                                          <p:attrName>ppt_h</p:attrName>
                                        </p:attrNameLst>
                                      </p:cBhvr>
                                      <p:tavLst>
                                        <p:tav tm="0">
                                          <p:val>
                                            <p:strVal val="#ppt_h"/>
                                          </p:val>
                                        </p:tav>
                                        <p:tav tm="100000">
                                          <p:val>
                                            <p:strVal val="#ppt_h"/>
                                          </p:val>
                                        </p:tav>
                                      </p:tavLst>
                                    </p:anim>
                                    <p:anim calcmode="lin" valueType="num">
                                      <p:cBhvr>
                                        <p:cTn id="18" dur="500" fill="hold"/>
                                        <p:tgtEl>
                                          <p:spTgt spid="561161"/>
                                        </p:tgtEl>
                                        <p:attrNameLst>
                                          <p:attrName>ppt_x</p:attrName>
                                        </p:attrNameLst>
                                      </p:cBhvr>
                                      <p:tavLst>
                                        <p:tav tm="0">
                                          <p:val>
                                            <p:strVal val="#ppt_x-.2"/>
                                          </p:val>
                                        </p:tav>
                                        <p:tav tm="100000">
                                          <p:val>
                                            <p:strVal val="#ppt_x"/>
                                          </p:val>
                                        </p:tav>
                                      </p:tavLst>
                                    </p:anim>
                                    <p:anim calcmode="lin" valueType="num">
                                      <p:cBhvr>
                                        <p:cTn id="19" dur="500" fill="hold"/>
                                        <p:tgtEl>
                                          <p:spTgt spid="561161"/>
                                        </p:tgtEl>
                                        <p:attrNameLst>
                                          <p:attrName>ppt_y</p:attrName>
                                        </p:attrNameLst>
                                      </p:cBhvr>
                                      <p:tavLst>
                                        <p:tav tm="0">
                                          <p:val>
                                            <p:strVal val="#ppt_y"/>
                                          </p:val>
                                        </p:tav>
                                        <p:tav tm="100000">
                                          <p:val>
                                            <p:strVal val="#ppt_y"/>
                                          </p:val>
                                        </p:tav>
                                      </p:tavLst>
                                    </p:anim>
                                    <p:animEffect transition="in" filter="fade">
                                      <p:cBhvr>
                                        <p:cTn id="20" dur="500"/>
                                        <p:tgtEl>
                                          <p:spTgt spid="561161"/>
                                        </p:tgtEl>
                                      </p:cBhvr>
                                    </p:animEffect>
                                  </p:childTnLst>
                                </p:cTn>
                              </p:par>
                              <p:par>
                                <p:cTn id="21" presetID="54" presetClass="entr" presetSubtype="0" accel="100000" fill="hold" grpId="0" nodeType="withEffect">
                                  <p:stCondLst>
                                    <p:cond delay="0"/>
                                  </p:stCondLst>
                                  <p:childTnLst>
                                    <p:set>
                                      <p:cBhvr>
                                        <p:cTn id="22" dur="1" fill="hold">
                                          <p:stCondLst>
                                            <p:cond delay="0"/>
                                          </p:stCondLst>
                                        </p:cTn>
                                        <p:tgtEl>
                                          <p:spTgt spid="561162"/>
                                        </p:tgtEl>
                                        <p:attrNameLst>
                                          <p:attrName>style.visibility</p:attrName>
                                        </p:attrNameLst>
                                      </p:cBhvr>
                                      <p:to>
                                        <p:strVal val="visible"/>
                                      </p:to>
                                    </p:set>
                                    <p:anim calcmode="lin" valueType="num">
                                      <p:cBhvr>
                                        <p:cTn id="23" dur="500" fill="hold"/>
                                        <p:tgtEl>
                                          <p:spTgt spid="561162"/>
                                        </p:tgtEl>
                                        <p:attrNameLst>
                                          <p:attrName>ppt_w</p:attrName>
                                        </p:attrNameLst>
                                      </p:cBhvr>
                                      <p:tavLst>
                                        <p:tav tm="0">
                                          <p:val>
                                            <p:strVal val="#ppt_w*0.05"/>
                                          </p:val>
                                        </p:tav>
                                        <p:tav tm="100000">
                                          <p:val>
                                            <p:strVal val="#ppt_w"/>
                                          </p:val>
                                        </p:tav>
                                      </p:tavLst>
                                    </p:anim>
                                    <p:anim calcmode="lin" valueType="num">
                                      <p:cBhvr>
                                        <p:cTn id="24" dur="500" fill="hold"/>
                                        <p:tgtEl>
                                          <p:spTgt spid="561162"/>
                                        </p:tgtEl>
                                        <p:attrNameLst>
                                          <p:attrName>ppt_h</p:attrName>
                                        </p:attrNameLst>
                                      </p:cBhvr>
                                      <p:tavLst>
                                        <p:tav tm="0">
                                          <p:val>
                                            <p:strVal val="#ppt_h"/>
                                          </p:val>
                                        </p:tav>
                                        <p:tav tm="100000">
                                          <p:val>
                                            <p:strVal val="#ppt_h"/>
                                          </p:val>
                                        </p:tav>
                                      </p:tavLst>
                                    </p:anim>
                                    <p:anim calcmode="lin" valueType="num">
                                      <p:cBhvr>
                                        <p:cTn id="25" dur="500" fill="hold"/>
                                        <p:tgtEl>
                                          <p:spTgt spid="561162"/>
                                        </p:tgtEl>
                                        <p:attrNameLst>
                                          <p:attrName>ppt_x</p:attrName>
                                        </p:attrNameLst>
                                      </p:cBhvr>
                                      <p:tavLst>
                                        <p:tav tm="0">
                                          <p:val>
                                            <p:strVal val="#ppt_x-.2"/>
                                          </p:val>
                                        </p:tav>
                                        <p:tav tm="100000">
                                          <p:val>
                                            <p:strVal val="#ppt_x"/>
                                          </p:val>
                                        </p:tav>
                                      </p:tavLst>
                                    </p:anim>
                                    <p:anim calcmode="lin" valueType="num">
                                      <p:cBhvr>
                                        <p:cTn id="26" dur="500" fill="hold"/>
                                        <p:tgtEl>
                                          <p:spTgt spid="561162"/>
                                        </p:tgtEl>
                                        <p:attrNameLst>
                                          <p:attrName>ppt_y</p:attrName>
                                        </p:attrNameLst>
                                      </p:cBhvr>
                                      <p:tavLst>
                                        <p:tav tm="0">
                                          <p:val>
                                            <p:strVal val="#ppt_y"/>
                                          </p:val>
                                        </p:tav>
                                        <p:tav tm="100000">
                                          <p:val>
                                            <p:strVal val="#ppt_y"/>
                                          </p:val>
                                        </p:tav>
                                      </p:tavLst>
                                    </p:anim>
                                    <p:animEffect transition="in" filter="fade">
                                      <p:cBhvr>
                                        <p:cTn id="27" dur="500"/>
                                        <p:tgtEl>
                                          <p:spTgt spid="561162"/>
                                        </p:tgtEl>
                                      </p:cBhvr>
                                    </p:animEffect>
                                  </p:childTnLst>
                                </p:cTn>
                              </p:par>
                              <p:par>
                                <p:cTn id="28" presetID="54" presetClass="entr" presetSubtype="0" accel="100000" fill="hold" grpId="0" nodeType="withEffect">
                                  <p:stCondLst>
                                    <p:cond delay="0"/>
                                  </p:stCondLst>
                                  <p:childTnLst>
                                    <p:set>
                                      <p:cBhvr>
                                        <p:cTn id="29" dur="1" fill="hold">
                                          <p:stCondLst>
                                            <p:cond delay="0"/>
                                          </p:stCondLst>
                                        </p:cTn>
                                        <p:tgtEl>
                                          <p:spTgt spid="561163"/>
                                        </p:tgtEl>
                                        <p:attrNameLst>
                                          <p:attrName>style.visibility</p:attrName>
                                        </p:attrNameLst>
                                      </p:cBhvr>
                                      <p:to>
                                        <p:strVal val="visible"/>
                                      </p:to>
                                    </p:set>
                                    <p:anim calcmode="lin" valueType="num">
                                      <p:cBhvr>
                                        <p:cTn id="30" dur="500" fill="hold"/>
                                        <p:tgtEl>
                                          <p:spTgt spid="561163"/>
                                        </p:tgtEl>
                                        <p:attrNameLst>
                                          <p:attrName>ppt_w</p:attrName>
                                        </p:attrNameLst>
                                      </p:cBhvr>
                                      <p:tavLst>
                                        <p:tav tm="0">
                                          <p:val>
                                            <p:strVal val="#ppt_w*0.05"/>
                                          </p:val>
                                        </p:tav>
                                        <p:tav tm="100000">
                                          <p:val>
                                            <p:strVal val="#ppt_w"/>
                                          </p:val>
                                        </p:tav>
                                      </p:tavLst>
                                    </p:anim>
                                    <p:anim calcmode="lin" valueType="num">
                                      <p:cBhvr>
                                        <p:cTn id="31" dur="500" fill="hold"/>
                                        <p:tgtEl>
                                          <p:spTgt spid="561163"/>
                                        </p:tgtEl>
                                        <p:attrNameLst>
                                          <p:attrName>ppt_h</p:attrName>
                                        </p:attrNameLst>
                                      </p:cBhvr>
                                      <p:tavLst>
                                        <p:tav tm="0">
                                          <p:val>
                                            <p:strVal val="#ppt_h"/>
                                          </p:val>
                                        </p:tav>
                                        <p:tav tm="100000">
                                          <p:val>
                                            <p:strVal val="#ppt_h"/>
                                          </p:val>
                                        </p:tav>
                                      </p:tavLst>
                                    </p:anim>
                                    <p:anim calcmode="lin" valueType="num">
                                      <p:cBhvr>
                                        <p:cTn id="32" dur="500" fill="hold"/>
                                        <p:tgtEl>
                                          <p:spTgt spid="561163"/>
                                        </p:tgtEl>
                                        <p:attrNameLst>
                                          <p:attrName>ppt_x</p:attrName>
                                        </p:attrNameLst>
                                      </p:cBhvr>
                                      <p:tavLst>
                                        <p:tav tm="0">
                                          <p:val>
                                            <p:strVal val="#ppt_x-.2"/>
                                          </p:val>
                                        </p:tav>
                                        <p:tav tm="100000">
                                          <p:val>
                                            <p:strVal val="#ppt_x"/>
                                          </p:val>
                                        </p:tav>
                                      </p:tavLst>
                                    </p:anim>
                                    <p:anim calcmode="lin" valueType="num">
                                      <p:cBhvr>
                                        <p:cTn id="33" dur="500" fill="hold"/>
                                        <p:tgtEl>
                                          <p:spTgt spid="561163"/>
                                        </p:tgtEl>
                                        <p:attrNameLst>
                                          <p:attrName>ppt_y</p:attrName>
                                        </p:attrNameLst>
                                      </p:cBhvr>
                                      <p:tavLst>
                                        <p:tav tm="0">
                                          <p:val>
                                            <p:strVal val="#ppt_y"/>
                                          </p:val>
                                        </p:tav>
                                        <p:tav tm="100000">
                                          <p:val>
                                            <p:strVal val="#ppt_y"/>
                                          </p:val>
                                        </p:tav>
                                      </p:tavLst>
                                    </p:anim>
                                    <p:animEffect transition="in" filter="fade">
                                      <p:cBhvr>
                                        <p:cTn id="34" dur="500"/>
                                        <p:tgtEl>
                                          <p:spTgt spid="561163"/>
                                        </p:tgtEl>
                                      </p:cBhvr>
                                    </p:animEffect>
                                  </p:childTnLst>
                                </p:cTn>
                              </p:par>
                              <p:par>
                                <p:cTn id="35" presetID="54" presetClass="entr" presetSubtype="0" accel="100000" fill="hold" grpId="0" nodeType="withEffect">
                                  <p:stCondLst>
                                    <p:cond delay="0"/>
                                  </p:stCondLst>
                                  <p:childTnLst>
                                    <p:set>
                                      <p:cBhvr>
                                        <p:cTn id="36" dur="1" fill="hold">
                                          <p:stCondLst>
                                            <p:cond delay="0"/>
                                          </p:stCondLst>
                                        </p:cTn>
                                        <p:tgtEl>
                                          <p:spTgt spid="561164"/>
                                        </p:tgtEl>
                                        <p:attrNameLst>
                                          <p:attrName>style.visibility</p:attrName>
                                        </p:attrNameLst>
                                      </p:cBhvr>
                                      <p:to>
                                        <p:strVal val="visible"/>
                                      </p:to>
                                    </p:set>
                                    <p:anim calcmode="lin" valueType="num">
                                      <p:cBhvr>
                                        <p:cTn id="37" dur="500" fill="hold"/>
                                        <p:tgtEl>
                                          <p:spTgt spid="561164"/>
                                        </p:tgtEl>
                                        <p:attrNameLst>
                                          <p:attrName>ppt_w</p:attrName>
                                        </p:attrNameLst>
                                      </p:cBhvr>
                                      <p:tavLst>
                                        <p:tav tm="0">
                                          <p:val>
                                            <p:strVal val="#ppt_w*0.05"/>
                                          </p:val>
                                        </p:tav>
                                        <p:tav tm="100000">
                                          <p:val>
                                            <p:strVal val="#ppt_w"/>
                                          </p:val>
                                        </p:tav>
                                      </p:tavLst>
                                    </p:anim>
                                    <p:anim calcmode="lin" valueType="num">
                                      <p:cBhvr>
                                        <p:cTn id="38" dur="500" fill="hold"/>
                                        <p:tgtEl>
                                          <p:spTgt spid="561164"/>
                                        </p:tgtEl>
                                        <p:attrNameLst>
                                          <p:attrName>ppt_h</p:attrName>
                                        </p:attrNameLst>
                                      </p:cBhvr>
                                      <p:tavLst>
                                        <p:tav tm="0">
                                          <p:val>
                                            <p:strVal val="#ppt_h"/>
                                          </p:val>
                                        </p:tav>
                                        <p:tav tm="100000">
                                          <p:val>
                                            <p:strVal val="#ppt_h"/>
                                          </p:val>
                                        </p:tav>
                                      </p:tavLst>
                                    </p:anim>
                                    <p:anim calcmode="lin" valueType="num">
                                      <p:cBhvr>
                                        <p:cTn id="39" dur="500" fill="hold"/>
                                        <p:tgtEl>
                                          <p:spTgt spid="561164"/>
                                        </p:tgtEl>
                                        <p:attrNameLst>
                                          <p:attrName>ppt_x</p:attrName>
                                        </p:attrNameLst>
                                      </p:cBhvr>
                                      <p:tavLst>
                                        <p:tav tm="0">
                                          <p:val>
                                            <p:strVal val="#ppt_x-.2"/>
                                          </p:val>
                                        </p:tav>
                                        <p:tav tm="100000">
                                          <p:val>
                                            <p:strVal val="#ppt_x"/>
                                          </p:val>
                                        </p:tav>
                                      </p:tavLst>
                                    </p:anim>
                                    <p:anim calcmode="lin" valueType="num">
                                      <p:cBhvr>
                                        <p:cTn id="40" dur="500" fill="hold"/>
                                        <p:tgtEl>
                                          <p:spTgt spid="561164"/>
                                        </p:tgtEl>
                                        <p:attrNameLst>
                                          <p:attrName>ppt_y</p:attrName>
                                        </p:attrNameLst>
                                      </p:cBhvr>
                                      <p:tavLst>
                                        <p:tav tm="0">
                                          <p:val>
                                            <p:strVal val="#ppt_y"/>
                                          </p:val>
                                        </p:tav>
                                        <p:tav tm="100000">
                                          <p:val>
                                            <p:strVal val="#ppt_y"/>
                                          </p:val>
                                        </p:tav>
                                      </p:tavLst>
                                    </p:anim>
                                    <p:animEffect transition="in" filter="fade">
                                      <p:cBhvr>
                                        <p:cTn id="41" dur="500"/>
                                        <p:tgtEl>
                                          <p:spTgt spid="561164"/>
                                        </p:tgtEl>
                                      </p:cBhvr>
                                    </p:animEffect>
                                  </p:childTnLst>
                                </p:cTn>
                              </p:par>
                              <p:par>
                                <p:cTn id="42" presetID="54" presetClass="entr" presetSubtype="0" accel="100000" fill="hold" grpId="0" nodeType="withEffect">
                                  <p:stCondLst>
                                    <p:cond delay="0"/>
                                  </p:stCondLst>
                                  <p:childTnLst>
                                    <p:set>
                                      <p:cBhvr>
                                        <p:cTn id="43" dur="1" fill="hold">
                                          <p:stCondLst>
                                            <p:cond delay="0"/>
                                          </p:stCondLst>
                                        </p:cTn>
                                        <p:tgtEl>
                                          <p:spTgt spid="561165"/>
                                        </p:tgtEl>
                                        <p:attrNameLst>
                                          <p:attrName>style.visibility</p:attrName>
                                        </p:attrNameLst>
                                      </p:cBhvr>
                                      <p:to>
                                        <p:strVal val="visible"/>
                                      </p:to>
                                    </p:set>
                                    <p:anim calcmode="lin" valueType="num">
                                      <p:cBhvr>
                                        <p:cTn id="44" dur="500" fill="hold"/>
                                        <p:tgtEl>
                                          <p:spTgt spid="561165"/>
                                        </p:tgtEl>
                                        <p:attrNameLst>
                                          <p:attrName>ppt_w</p:attrName>
                                        </p:attrNameLst>
                                      </p:cBhvr>
                                      <p:tavLst>
                                        <p:tav tm="0">
                                          <p:val>
                                            <p:strVal val="#ppt_w*0.05"/>
                                          </p:val>
                                        </p:tav>
                                        <p:tav tm="100000">
                                          <p:val>
                                            <p:strVal val="#ppt_w"/>
                                          </p:val>
                                        </p:tav>
                                      </p:tavLst>
                                    </p:anim>
                                    <p:anim calcmode="lin" valueType="num">
                                      <p:cBhvr>
                                        <p:cTn id="45" dur="500" fill="hold"/>
                                        <p:tgtEl>
                                          <p:spTgt spid="561165"/>
                                        </p:tgtEl>
                                        <p:attrNameLst>
                                          <p:attrName>ppt_h</p:attrName>
                                        </p:attrNameLst>
                                      </p:cBhvr>
                                      <p:tavLst>
                                        <p:tav tm="0">
                                          <p:val>
                                            <p:strVal val="#ppt_h"/>
                                          </p:val>
                                        </p:tav>
                                        <p:tav tm="100000">
                                          <p:val>
                                            <p:strVal val="#ppt_h"/>
                                          </p:val>
                                        </p:tav>
                                      </p:tavLst>
                                    </p:anim>
                                    <p:anim calcmode="lin" valueType="num">
                                      <p:cBhvr>
                                        <p:cTn id="46" dur="500" fill="hold"/>
                                        <p:tgtEl>
                                          <p:spTgt spid="561165"/>
                                        </p:tgtEl>
                                        <p:attrNameLst>
                                          <p:attrName>ppt_x</p:attrName>
                                        </p:attrNameLst>
                                      </p:cBhvr>
                                      <p:tavLst>
                                        <p:tav tm="0">
                                          <p:val>
                                            <p:strVal val="#ppt_x-.2"/>
                                          </p:val>
                                        </p:tav>
                                        <p:tav tm="100000">
                                          <p:val>
                                            <p:strVal val="#ppt_x"/>
                                          </p:val>
                                        </p:tav>
                                      </p:tavLst>
                                    </p:anim>
                                    <p:anim calcmode="lin" valueType="num">
                                      <p:cBhvr>
                                        <p:cTn id="47" dur="500" fill="hold"/>
                                        <p:tgtEl>
                                          <p:spTgt spid="561165"/>
                                        </p:tgtEl>
                                        <p:attrNameLst>
                                          <p:attrName>ppt_y</p:attrName>
                                        </p:attrNameLst>
                                      </p:cBhvr>
                                      <p:tavLst>
                                        <p:tav tm="0">
                                          <p:val>
                                            <p:strVal val="#ppt_y"/>
                                          </p:val>
                                        </p:tav>
                                        <p:tav tm="100000">
                                          <p:val>
                                            <p:strVal val="#ppt_y"/>
                                          </p:val>
                                        </p:tav>
                                      </p:tavLst>
                                    </p:anim>
                                    <p:animEffect transition="in" filter="fade">
                                      <p:cBhvr>
                                        <p:cTn id="48" dur="500"/>
                                        <p:tgtEl>
                                          <p:spTgt spid="561165"/>
                                        </p:tgtEl>
                                      </p:cBhvr>
                                    </p:animEffect>
                                  </p:childTnLst>
                                </p:cTn>
                              </p:par>
                              <p:par>
                                <p:cTn id="49" presetID="54" presetClass="entr" presetSubtype="0" accel="100000" fill="hold" nodeType="withEffect">
                                  <p:stCondLst>
                                    <p:cond delay="0"/>
                                  </p:stCondLst>
                                  <p:childTnLst>
                                    <p:set>
                                      <p:cBhvr>
                                        <p:cTn id="50" dur="1" fill="hold">
                                          <p:stCondLst>
                                            <p:cond delay="0"/>
                                          </p:stCondLst>
                                        </p:cTn>
                                        <p:tgtEl>
                                          <p:spTgt spid="561166"/>
                                        </p:tgtEl>
                                        <p:attrNameLst>
                                          <p:attrName>style.visibility</p:attrName>
                                        </p:attrNameLst>
                                      </p:cBhvr>
                                      <p:to>
                                        <p:strVal val="visible"/>
                                      </p:to>
                                    </p:set>
                                    <p:anim calcmode="lin" valueType="num">
                                      <p:cBhvr>
                                        <p:cTn id="51" dur="500" fill="hold"/>
                                        <p:tgtEl>
                                          <p:spTgt spid="561166"/>
                                        </p:tgtEl>
                                        <p:attrNameLst>
                                          <p:attrName>ppt_w</p:attrName>
                                        </p:attrNameLst>
                                      </p:cBhvr>
                                      <p:tavLst>
                                        <p:tav tm="0">
                                          <p:val>
                                            <p:strVal val="#ppt_w*0.05"/>
                                          </p:val>
                                        </p:tav>
                                        <p:tav tm="100000">
                                          <p:val>
                                            <p:strVal val="#ppt_w"/>
                                          </p:val>
                                        </p:tav>
                                      </p:tavLst>
                                    </p:anim>
                                    <p:anim calcmode="lin" valueType="num">
                                      <p:cBhvr>
                                        <p:cTn id="52" dur="500" fill="hold"/>
                                        <p:tgtEl>
                                          <p:spTgt spid="561166"/>
                                        </p:tgtEl>
                                        <p:attrNameLst>
                                          <p:attrName>ppt_h</p:attrName>
                                        </p:attrNameLst>
                                      </p:cBhvr>
                                      <p:tavLst>
                                        <p:tav tm="0">
                                          <p:val>
                                            <p:strVal val="#ppt_h"/>
                                          </p:val>
                                        </p:tav>
                                        <p:tav tm="100000">
                                          <p:val>
                                            <p:strVal val="#ppt_h"/>
                                          </p:val>
                                        </p:tav>
                                      </p:tavLst>
                                    </p:anim>
                                    <p:anim calcmode="lin" valueType="num">
                                      <p:cBhvr>
                                        <p:cTn id="53" dur="500" fill="hold"/>
                                        <p:tgtEl>
                                          <p:spTgt spid="561166"/>
                                        </p:tgtEl>
                                        <p:attrNameLst>
                                          <p:attrName>ppt_x</p:attrName>
                                        </p:attrNameLst>
                                      </p:cBhvr>
                                      <p:tavLst>
                                        <p:tav tm="0">
                                          <p:val>
                                            <p:strVal val="#ppt_x-.2"/>
                                          </p:val>
                                        </p:tav>
                                        <p:tav tm="100000">
                                          <p:val>
                                            <p:strVal val="#ppt_x"/>
                                          </p:val>
                                        </p:tav>
                                      </p:tavLst>
                                    </p:anim>
                                    <p:anim calcmode="lin" valueType="num">
                                      <p:cBhvr>
                                        <p:cTn id="54" dur="500" fill="hold"/>
                                        <p:tgtEl>
                                          <p:spTgt spid="561166"/>
                                        </p:tgtEl>
                                        <p:attrNameLst>
                                          <p:attrName>ppt_y</p:attrName>
                                        </p:attrNameLst>
                                      </p:cBhvr>
                                      <p:tavLst>
                                        <p:tav tm="0">
                                          <p:val>
                                            <p:strVal val="#ppt_y"/>
                                          </p:val>
                                        </p:tav>
                                        <p:tav tm="100000">
                                          <p:val>
                                            <p:strVal val="#ppt_y"/>
                                          </p:val>
                                        </p:tav>
                                      </p:tavLst>
                                    </p:anim>
                                    <p:animEffect transition="in" filter="fade">
                                      <p:cBhvr>
                                        <p:cTn id="55" dur="500"/>
                                        <p:tgtEl>
                                          <p:spTgt spid="561166"/>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54" presetClass="entr" presetSubtype="0" accel="100000" fill="hold" grpId="0" nodeType="clickEffect">
                                  <p:stCondLst>
                                    <p:cond delay="0"/>
                                  </p:stCondLst>
                                  <p:childTnLst>
                                    <p:set>
                                      <p:cBhvr>
                                        <p:cTn id="59" dur="1" fill="hold">
                                          <p:stCondLst>
                                            <p:cond delay="0"/>
                                          </p:stCondLst>
                                        </p:cTn>
                                        <p:tgtEl>
                                          <p:spTgt spid="561167"/>
                                        </p:tgtEl>
                                        <p:attrNameLst>
                                          <p:attrName>style.visibility</p:attrName>
                                        </p:attrNameLst>
                                      </p:cBhvr>
                                      <p:to>
                                        <p:strVal val="visible"/>
                                      </p:to>
                                    </p:set>
                                    <p:anim calcmode="lin" valueType="num">
                                      <p:cBhvr>
                                        <p:cTn id="60" dur="500" fill="hold"/>
                                        <p:tgtEl>
                                          <p:spTgt spid="561167"/>
                                        </p:tgtEl>
                                        <p:attrNameLst>
                                          <p:attrName>ppt_w</p:attrName>
                                        </p:attrNameLst>
                                      </p:cBhvr>
                                      <p:tavLst>
                                        <p:tav tm="0">
                                          <p:val>
                                            <p:strVal val="#ppt_w*0.05"/>
                                          </p:val>
                                        </p:tav>
                                        <p:tav tm="100000">
                                          <p:val>
                                            <p:strVal val="#ppt_w"/>
                                          </p:val>
                                        </p:tav>
                                      </p:tavLst>
                                    </p:anim>
                                    <p:anim calcmode="lin" valueType="num">
                                      <p:cBhvr>
                                        <p:cTn id="61" dur="500" fill="hold"/>
                                        <p:tgtEl>
                                          <p:spTgt spid="561167"/>
                                        </p:tgtEl>
                                        <p:attrNameLst>
                                          <p:attrName>ppt_h</p:attrName>
                                        </p:attrNameLst>
                                      </p:cBhvr>
                                      <p:tavLst>
                                        <p:tav tm="0">
                                          <p:val>
                                            <p:strVal val="#ppt_h"/>
                                          </p:val>
                                        </p:tav>
                                        <p:tav tm="100000">
                                          <p:val>
                                            <p:strVal val="#ppt_h"/>
                                          </p:val>
                                        </p:tav>
                                      </p:tavLst>
                                    </p:anim>
                                    <p:anim calcmode="lin" valueType="num">
                                      <p:cBhvr>
                                        <p:cTn id="62" dur="500" fill="hold"/>
                                        <p:tgtEl>
                                          <p:spTgt spid="561167"/>
                                        </p:tgtEl>
                                        <p:attrNameLst>
                                          <p:attrName>ppt_x</p:attrName>
                                        </p:attrNameLst>
                                      </p:cBhvr>
                                      <p:tavLst>
                                        <p:tav tm="0">
                                          <p:val>
                                            <p:strVal val="#ppt_x-.2"/>
                                          </p:val>
                                        </p:tav>
                                        <p:tav tm="100000">
                                          <p:val>
                                            <p:strVal val="#ppt_x"/>
                                          </p:val>
                                        </p:tav>
                                      </p:tavLst>
                                    </p:anim>
                                    <p:anim calcmode="lin" valueType="num">
                                      <p:cBhvr>
                                        <p:cTn id="63" dur="500" fill="hold"/>
                                        <p:tgtEl>
                                          <p:spTgt spid="561167"/>
                                        </p:tgtEl>
                                        <p:attrNameLst>
                                          <p:attrName>ppt_y</p:attrName>
                                        </p:attrNameLst>
                                      </p:cBhvr>
                                      <p:tavLst>
                                        <p:tav tm="0">
                                          <p:val>
                                            <p:strVal val="#ppt_y"/>
                                          </p:val>
                                        </p:tav>
                                        <p:tav tm="100000">
                                          <p:val>
                                            <p:strVal val="#ppt_y"/>
                                          </p:val>
                                        </p:tav>
                                      </p:tavLst>
                                    </p:anim>
                                    <p:animEffect transition="in" filter="fade">
                                      <p:cBhvr>
                                        <p:cTn id="64" dur="500"/>
                                        <p:tgtEl>
                                          <p:spTgt spid="561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160" grpId="0"/>
      <p:bldP spid="561161" grpId="0" animBg="1"/>
      <p:bldP spid="561162" grpId="0"/>
      <p:bldP spid="561163" grpId="0"/>
      <p:bldP spid="561164" grpId="0"/>
      <p:bldP spid="561165" grpId="0"/>
      <p:bldP spid="561167" grpId="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2178"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Minimizing Cost</a:t>
            </a:r>
          </a:p>
        </p:txBody>
      </p:sp>
      <p:sp>
        <p:nvSpPr>
          <p:cNvPr id="562179" name="Text Box 3"/>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62181" name="Text Box 5" descr="Blue tissue paper"/>
          <p:cNvSpPr txBox="1">
            <a:spLocks noChangeArrowheads="1"/>
          </p:cNvSpPr>
          <p:nvPr/>
        </p:nvSpPr>
        <p:spPr bwMode="auto">
          <a:xfrm>
            <a:off x="152400" y="1219200"/>
            <a:ext cx="1600200" cy="366713"/>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smtClean="0">
                <a:effectLst>
                  <a:outerShdw blurRad="38100" dist="38100" dir="2700000" algn="tl">
                    <a:srgbClr val="DDDDDD"/>
                  </a:outerShdw>
                </a:effectLst>
                <a:latin typeface="Batang" charset="0"/>
                <a:cs typeface="+mn-cs"/>
              </a:rPr>
              <a:t>CONTINUED</a:t>
            </a:r>
          </a:p>
        </p:txBody>
      </p:sp>
      <p:sp>
        <p:nvSpPr>
          <p:cNvPr id="562182" name="Text Box 6" descr="Blue tissue paper"/>
          <p:cNvSpPr txBox="1">
            <a:spLocks noChangeArrowheads="1"/>
          </p:cNvSpPr>
          <p:nvPr/>
        </p:nvSpPr>
        <p:spPr bwMode="auto">
          <a:xfrm>
            <a:off x="6397625" y="2649538"/>
            <a:ext cx="23622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(Objective Equation)</a:t>
            </a:r>
          </a:p>
        </p:txBody>
      </p:sp>
      <p:sp>
        <p:nvSpPr>
          <p:cNvPr id="562183" name="Text Box 7" descr="Blue tissue paper"/>
          <p:cNvSpPr txBox="1">
            <a:spLocks noChangeArrowheads="1"/>
          </p:cNvSpPr>
          <p:nvPr/>
        </p:nvSpPr>
        <p:spPr bwMode="auto">
          <a:xfrm>
            <a:off x="1524000" y="1752600"/>
            <a:ext cx="25908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C = </a:t>
            </a:r>
            <a:r>
              <a:rPr lang="en-US" sz="2000" smtClean="0">
                <a:latin typeface="Times New Roman" charset="0"/>
                <a:cs typeface="+mn-cs"/>
              </a:rPr>
              <a:t>(2</a:t>
            </a:r>
            <a:r>
              <a:rPr lang="en-US" sz="2000" i="1" smtClean="0">
                <a:latin typeface="Times New Roman" charset="0"/>
                <a:cs typeface="+mn-cs"/>
              </a:rPr>
              <a:t>x</a:t>
            </a:r>
            <a:r>
              <a:rPr lang="en-US" sz="2000" smtClean="0">
                <a:latin typeface="Times New Roman" charset="0"/>
                <a:cs typeface="+mn-cs"/>
              </a:rPr>
              <a:t> + </a:t>
            </a:r>
            <a:r>
              <a:rPr lang="en-US" sz="2000" i="1" smtClean="0">
                <a:latin typeface="Times New Roman" charset="0"/>
                <a:cs typeface="+mn-cs"/>
              </a:rPr>
              <a:t>y</a:t>
            </a:r>
            <a:r>
              <a:rPr lang="en-US" sz="2000" smtClean="0">
                <a:latin typeface="Times New Roman" charset="0"/>
                <a:cs typeface="+mn-cs"/>
              </a:rPr>
              <a:t>)(10) + </a:t>
            </a:r>
            <a:r>
              <a:rPr lang="en-US" sz="2000" i="1" smtClean="0">
                <a:latin typeface="Times New Roman" charset="0"/>
                <a:cs typeface="+mn-cs"/>
              </a:rPr>
              <a:t>y</a:t>
            </a:r>
            <a:r>
              <a:rPr lang="en-US" sz="2000" smtClean="0">
                <a:latin typeface="Times New Roman" charset="0"/>
                <a:cs typeface="+mn-cs"/>
              </a:rPr>
              <a:t>(5)</a:t>
            </a:r>
          </a:p>
        </p:txBody>
      </p:sp>
      <p:sp>
        <p:nvSpPr>
          <p:cNvPr id="562184" name="Text Box 8" descr="Blue tissue paper"/>
          <p:cNvSpPr txBox="1">
            <a:spLocks noChangeArrowheads="1"/>
          </p:cNvSpPr>
          <p:nvPr/>
        </p:nvSpPr>
        <p:spPr bwMode="auto">
          <a:xfrm>
            <a:off x="1524000" y="2193925"/>
            <a:ext cx="22098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C = </a:t>
            </a:r>
            <a:r>
              <a:rPr lang="en-US" sz="2000" smtClean="0">
                <a:latin typeface="Times New Roman" charset="0"/>
                <a:cs typeface="+mn-cs"/>
              </a:rPr>
              <a:t>20</a:t>
            </a:r>
            <a:r>
              <a:rPr lang="en-US" sz="2000" i="1" smtClean="0">
                <a:latin typeface="Times New Roman" charset="0"/>
                <a:cs typeface="+mn-cs"/>
              </a:rPr>
              <a:t>x</a:t>
            </a:r>
            <a:r>
              <a:rPr lang="en-US" sz="2000" smtClean="0">
                <a:latin typeface="Times New Roman" charset="0"/>
                <a:cs typeface="+mn-cs"/>
              </a:rPr>
              <a:t> + 10</a:t>
            </a:r>
            <a:r>
              <a:rPr lang="en-US" sz="2000" i="1" smtClean="0">
                <a:latin typeface="Times New Roman" charset="0"/>
                <a:cs typeface="+mn-cs"/>
              </a:rPr>
              <a:t>y</a:t>
            </a:r>
            <a:r>
              <a:rPr lang="en-US" sz="2000" smtClean="0">
                <a:latin typeface="Times New Roman" charset="0"/>
                <a:cs typeface="+mn-cs"/>
              </a:rPr>
              <a:t> + 5</a:t>
            </a:r>
            <a:r>
              <a:rPr lang="en-US" sz="2000" i="1" smtClean="0">
                <a:latin typeface="Times New Roman" charset="0"/>
                <a:cs typeface="+mn-cs"/>
              </a:rPr>
              <a:t>y</a:t>
            </a:r>
            <a:endParaRPr lang="en-US" sz="2000" smtClean="0">
              <a:latin typeface="Times New Roman" charset="0"/>
              <a:cs typeface="+mn-cs"/>
            </a:endParaRPr>
          </a:p>
        </p:txBody>
      </p:sp>
      <p:sp>
        <p:nvSpPr>
          <p:cNvPr id="562185" name="Text Box 9" descr="Blue tissue paper"/>
          <p:cNvSpPr txBox="1">
            <a:spLocks noChangeArrowheads="1"/>
          </p:cNvSpPr>
          <p:nvPr/>
        </p:nvSpPr>
        <p:spPr bwMode="auto">
          <a:xfrm>
            <a:off x="1524000" y="2651125"/>
            <a:ext cx="16764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C = </a:t>
            </a:r>
            <a:r>
              <a:rPr lang="en-US" sz="2000" smtClean="0">
                <a:latin typeface="Times New Roman" charset="0"/>
                <a:cs typeface="+mn-cs"/>
              </a:rPr>
              <a:t>20</a:t>
            </a:r>
            <a:r>
              <a:rPr lang="en-US" sz="2000" i="1" smtClean="0">
                <a:latin typeface="Times New Roman" charset="0"/>
                <a:cs typeface="+mn-cs"/>
              </a:rPr>
              <a:t>x</a:t>
            </a:r>
            <a:r>
              <a:rPr lang="en-US" sz="2000" smtClean="0">
                <a:latin typeface="Times New Roman" charset="0"/>
                <a:cs typeface="+mn-cs"/>
              </a:rPr>
              <a:t> + 15</a:t>
            </a:r>
            <a:r>
              <a:rPr lang="en-US" sz="2000" i="1" smtClean="0">
                <a:latin typeface="Times New Roman" charset="0"/>
                <a:cs typeface="+mn-cs"/>
              </a:rPr>
              <a:t>y</a:t>
            </a:r>
            <a:endParaRPr lang="en-US" sz="2000" smtClean="0">
              <a:latin typeface="Times New Roman" charset="0"/>
              <a:cs typeface="+mn-cs"/>
            </a:endParaRPr>
          </a:p>
        </p:txBody>
      </p:sp>
      <p:sp>
        <p:nvSpPr>
          <p:cNvPr id="562186" name="Text Box 10" descr="Blue tissue paper"/>
          <p:cNvSpPr txBox="1">
            <a:spLocks noChangeArrowheads="1"/>
          </p:cNvSpPr>
          <p:nvPr/>
        </p:nvSpPr>
        <p:spPr bwMode="auto">
          <a:xfrm>
            <a:off x="609600" y="3336925"/>
            <a:ext cx="8305800" cy="10064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Now we will determine the constraint equation.  The only piece of information we have not yet used in some way is that the area is 75 square feet.  Using this, we create a constraint equation as follows.</a:t>
            </a:r>
          </a:p>
        </p:txBody>
      </p:sp>
      <p:sp>
        <p:nvSpPr>
          <p:cNvPr id="562187" name="Text Box 11" descr="Blue tissue paper"/>
          <p:cNvSpPr txBox="1">
            <a:spLocks noChangeArrowheads="1"/>
          </p:cNvSpPr>
          <p:nvPr/>
        </p:nvSpPr>
        <p:spPr bwMode="auto">
          <a:xfrm>
            <a:off x="1524000" y="4403725"/>
            <a:ext cx="9906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75 =</a:t>
            </a:r>
            <a:r>
              <a:rPr lang="en-US" sz="2000" i="1" smtClean="0">
                <a:latin typeface="Times New Roman" charset="0"/>
                <a:cs typeface="+mn-cs"/>
              </a:rPr>
              <a:t> xy</a:t>
            </a:r>
            <a:endParaRPr lang="en-US" sz="2000" smtClean="0">
              <a:latin typeface="Times New Roman" charset="0"/>
              <a:cs typeface="+mn-cs"/>
            </a:endParaRPr>
          </a:p>
        </p:txBody>
      </p:sp>
      <p:sp>
        <p:nvSpPr>
          <p:cNvPr id="562188" name="Text Box 12" descr="Blue tissue paper"/>
          <p:cNvSpPr txBox="1">
            <a:spLocks noChangeArrowheads="1"/>
          </p:cNvSpPr>
          <p:nvPr/>
        </p:nvSpPr>
        <p:spPr bwMode="auto">
          <a:xfrm>
            <a:off x="6400800" y="4405313"/>
            <a:ext cx="24384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(Constraint Equation)</a:t>
            </a:r>
          </a:p>
        </p:txBody>
      </p:sp>
      <p:sp>
        <p:nvSpPr>
          <p:cNvPr id="562189" name="Text Box 13" descr="Blue tissue paper"/>
          <p:cNvSpPr txBox="1">
            <a:spLocks noChangeArrowheads="1"/>
          </p:cNvSpPr>
          <p:nvPr/>
        </p:nvSpPr>
        <p:spPr bwMode="auto">
          <a:xfrm>
            <a:off x="609600" y="4860925"/>
            <a:ext cx="80772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Now we rewrite the constraint equation, isolating one of the variables therein.</a:t>
            </a:r>
          </a:p>
        </p:txBody>
      </p:sp>
      <p:sp>
        <p:nvSpPr>
          <p:cNvPr id="562190" name="Text Box 14" descr="Blue tissue paper"/>
          <p:cNvSpPr txBox="1">
            <a:spLocks noChangeArrowheads="1"/>
          </p:cNvSpPr>
          <p:nvPr/>
        </p:nvSpPr>
        <p:spPr bwMode="auto">
          <a:xfrm>
            <a:off x="4038600" y="5394325"/>
            <a:ext cx="9906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75 =</a:t>
            </a:r>
            <a:r>
              <a:rPr lang="en-US" sz="2000" i="1" smtClean="0">
                <a:latin typeface="Times New Roman" charset="0"/>
                <a:cs typeface="+mn-cs"/>
              </a:rPr>
              <a:t> xy</a:t>
            </a:r>
            <a:endParaRPr lang="en-US" sz="2000" smtClean="0">
              <a:latin typeface="Times New Roman" charset="0"/>
              <a:cs typeface="+mn-cs"/>
            </a:endParaRPr>
          </a:p>
        </p:txBody>
      </p:sp>
      <p:sp>
        <p:nvSpPr>
          <p:cNvPr id="562191" name="Text Box 15" descr="Blue tissue paper"/>
          <p:cNvSpPr txBox="1">
            <a:spLocks noChangeArrowheads="1"/>
          </p:cNvSpPr>
          <p:nvPr/>
        </p:nvSpPr>
        <p:spPr bwMode="auto">
          <a:xfrm>
            <a:off x="3865563" y="5851525"/>
            <a:ext cx="10668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75/</a:t>
            </a:r>
            <a:r>
              <a:rPr lang="en-US" sz="2000" i="1" smtClean="0">
                <a:latin typeface="Times New Roman" charset="0"/>
                <a:cs typeface="+mn-cs"/>
              </a:rPr>
              <a:t>y</a:t>
            </a:r>
            <a:r>
              <a:rPr lang="en-US" sz="2000" smtClean="0">
                <a:latin typeface="Times New Roman" charset="0"/>
                <a:cs typeface="+mn-cs"/>
              </a:rPr>
              <a:t> =</a:t>
            </a:r>
            <a:r>
              <a:rPr lang="en-US" sz="2000" i="1" smtClean="0">
                <a:latin typeface="Times New Roman" charset="0"/>
                <a:cs typeface="+mn-cs"/>
              </a:rPr>
              <a:t> x</a:t>
            </a:r>
            <a:endParaRPr lang="en-US" sz="2000" smtClean="0">
              <a:latin typeface="Times New Roman"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62184"/>
                                        </p:tgtEl>
                                        <p:attrNameLst>
                                          <p:attrName>style.visibility</p:attrName>
                                        </p:attrNameLst>
                                      </p:cBhvr>
                                      <p:to>
                                        <p:strVal val="visible"/>
                                      </p:to>
                                    </p:set>
                                    <p:anim calcmode="lin" valueType="num">
                                      <p:cBhvr>
                                        <p:cTn id="7" dur="500" fill="hold"/>
                                        <p:tgtEl>
                                          <p:spTgt spid="562184"/>
                                        </p:tgtEl>
                                        <p:attrNameLst>
                                          <p:attrName>ppt_w</p:attrName>
                                        </p:attrNameLst>
                                      </p:cBhvr>
                                      <p:tavLst>
                                        <p:tav tm="0">
                                          <p:val>
                                            <p:strVal val="#ppt_w*0.05"/>
                                          </p:val>
                                        </p:tav>
                                        <p:tav tm="100000">
                                          <p:val>
                                            <p:strVal val="#ppt_w"/>
                                          </p:val>
                                        </p:tav>
                                      </p:tavLst>
                                    </p:anim>
                                    <p:anim calcmode="lin" valueType="num">
                                      <p:cBhvr>
                                        <p:cTn id="8" dur="500" fill="hold"/>
                                        <p:tgtEl>
                                          <p:spTgt spid="562184"/>
                                        </p:tgtEl>
                                        <p:attrNameLst>
                                          <p:attrName>ppt_h</p:attrName>
                                        </p:attrNameLst>
                                      </p:cBhvr>
                                      <p:tavLst>
                                        <p:tav tm="0">
                                          <p:val>
                                            <p:strVal val="#ppt_h"/>
                                          </p:val>
                                        </p:tav>
                                        <p:tav tm="100000">
                                          <p:val>
                                            <p:strVal val="#ppt_h"/>
                                          </p:val>
                                        </p:tav>
                                      </p:tavLst>
                                    </p:anim>
                                    <p:anim calcmode="lin" valueType="num">
                                      <p:cBhvr>
                                        <p:cTn id="9" dur="500" fill="hold"/>
                                        <p:tgtEl>
                                          <p:spTgt spid="562184"/>
                                        </p:tgtEl>
                                        <p:attrNameLst>
                                          <p:attrName>ppt_x</p:attrName>
                                        </p:attrNameLst>
                                      </p:cBhvr>
                                      <p:tavLst>
                                        <p:tav tm="0">
                                          <p:val>
                                            <p:strVal val="#ppt_x-.2"/>
                                          </p:val>
                                        </p:tav>
                                        <p:tav tm="100000">
                                          <p:val>
                                            <p:strVal val="#ppt_x"/>
                                          </p:val>
                                        </p:tav>
                                      </p:tavLst>
                                    </p:anim>
                                    <p:anim calcmode="lin" valueType="num">
                                      <p:cBhvr>
                                        <p:cTn id="10" dur="500" fill="hold"/>
                                        <p:tgtEl>
                                          <p:spTgt spid="562184"/>
                                        </p:tgtEl>
                                        <p:attrNameLst>
                                          <p:attrName>ppt_y</p:attrName>
                                        </p:attrNameLst>
                                      </p:cBhvr>
                                      <p:tavLst>
                                        <p:tav tm="0">
                                          <p:val>
                                            <p:strVal val="#ppt_y"/>
                                          </p:val>
                                        </p:tav>
                                        <p:tav tm="100000">
                                          <p:val>
                                            <p:strVal val="#ppt_y"/>
                                          </p:val>
                                        </p:tav>
                                      </p:tavLst>
                                    </p:anim>
                                    <p:animEffect transition="in" filter="fade">
                                      <p:cBhvr>
                                        <p:cTn id="11" dur="500"/>
                                        <p:tgtEl>
                                          <p:spTgt spid="56218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562185"/>
                                        </p:tgtEl>
                                        <p:attrNameLst>
                                          <p:attrName>style.visibility</p:attrName>
                                        </p:attrNameLst>
                                      </p:cBhvr>
                                      <p:to>
                                        <p:strVal val="visible"/>
                                      </p:to>
                                    </p:set>
                                    <p:anim calcmode="lin" valueType="num">
                                      <p:cBhvr>
                                        <p:cTn id="16" dur="500" fill="hold"/>
                                        <p:tgtEl>
                                          <p:spTgt spid="562185"/>
                                        </p:tgtEl>
                                        <p:attrNameLst>
                                          <p:attrName>ppt_w</p:attrName>
                                        </p:attrNameLst>
                                      </p:cBhvr>
                                      <p:tavLst>
                                        <p:tav tm="0">
                                          <p:val>
                                            <p:strVal val="#ppt_w*0.05"/>
                                          </p:val>
                                        </p:tav>
                                        <p:tav tm="100000">
                                          <p:val>
                                            <p:strVal val="#ppt_w"/>
                                          </p:val>
                                        </p:tav>
                                      </p:tavLst>
                                    </p:anim>
                                    <p:anim calcmode="lin" valueType="num">
                                      <p:cBhvr>
                                        <p:cTn id="17" dur="500" fill="hold"/>
                                        <p:tgtEl>
                                          <p:spTgt spid="562185"/>
                                        </p:tgtEl>
                                        <p:attrNameLst>
                                          <p:attrName>ppt_h</p:attrName>
                                        </p:attrNameLst>
                                      </p:cBhvr>
                                      <p:tavLst>
                                        <p:tav tm="0">
                                          <p:val>
                                            <p:strVal val="#ppt_h"/>
                                          </p:val>
                                        </p:tav>
                                        <p:tav tm="100000">
                                          <p:val>
                                            <p:strVal val="#ppt_h"/>
                                          </p:val>
                                        </p:tav>
                                      </p:tavLst>
                                    </p:anim>
                                    <p:anim calcmode="lin" valueType="num">
                                      <p:cBhvr>
                                        <p:cTn id="18" dur="500" fill="hold"/>
                                        <p:tgtEl>
                                          <p:spTgt spid="562185"/>
                                        </p:tgtEl>
                                        <p:attrNameLst>
                                          <p:attrName>ppt_x</p:attrName>
                                        </p:attrNameLst>
                                      </p:cBhvr>
                                      <p:tavLst>
                                        <p:tav tm="0">
                                          <p:val>
                                            <p:strVal val="#ppt_x-.2"/>
                                          </p:val>
                                        </p:tav>
                                        <p:tav tm="100000">
                                          <p:val>
                                            <p:strVal val="#ppt_x"/>
                                          </p:val>
                                        </p:tav>
                                      </p:tavLst>
                                    </p:anim>
                                    <p:anim calcmode="lin" valueType="num">
                                      <p:cBhvr>
                                        <p:cTn id="19" dur="500" fill="hold"/>
                                        <p:tgtEl>
                                          <p:spTgt spid="562185"/>
                                        </p:tgtEl>
                                        <p:attrNameLst>
                                          <p:attrName>ppt_y</p:attrName>
                                        </p:attrNameLst>
                                      </p:cBhvr>
                                      <p:tavLst>
                                        <p:tav tm="0">
                                          <p:val>
                                            <p:strVal val="#ppt_y"/>
                                          </p:val>
                                        </p:tav>
                                        <p:tav tm="100000">
                                          <p:val>
                                            <p:strVal val="#ppt_y"/>
                                          </p:val>
                                        </p:tav>
                                      </p:tavLst>
                                    </p:anim>
                                    <p:animEffect transition="in" filter="fade">
                                      <p:cBhvr>
                                        <p:cTn id="20" dur="500"/>
                                        <p:tgtEl>
                                          <p:spTgt spid="562185"/>
                                        </p:tgtEl>
                                      </p:cBhvr>
                                    </p:animEffect>
                                  </p:childTnLst>
                                </p:cTn>
                              </p:par>
                              <p:par>
                                <p:cTn id="21" presetID="54" presetClass="entr" presetSubtype="0" accel="100000" fill="hold" grpId="0" nodeType="withEffect">
                                  <p:stCondLst>
                                    <p:cond delay="0"/>
                                  </p:stCondLst>
                                  <p:childTnLst>
                                    <p:set>
                                      <p:cBhvr>
                                        <p:cTn id="22" dur="1" fill="hold">
                                          <p:stCondLst>
                                            <p:cond delay="0"/>
                                          </p:stCondLst>
                                        </p:cTn>
                                        <p:tgtEl>
                                          <p:spTgt spid="562182"/>
                                        </p:tgtEl>
                                        <p:attrNameLst>
                                          <p:attrName>style.visibility</p:attrName>
                                        </p:attrNameLst>
                                      </p:cBhvr>
                                      <p:to>
                                        <p:strVal val="visible"/>
                                      </p:to>
                                    </p:set>
                                    <p:anim calcmode="lin" valueType="num">
                                      <p:cBhvr>
                                        <p:cTn id="23" dur="500" fill="hold"/>
                                        <p:tgtEl>
                                          <p:spTgt spid="562182"/>
                                        </p:tgtEl>
                                        <p:attrNameLst>
                                          <p:attrName>ppt_w</p:attrName>
                                        </p:attrNameLst>
                                      </p:cBhvr>
                                      <p:tavLst>
                                        <p:tav tm="0">
                                          <p:val>
                                            <p:strVal val="#ppt_w*0.05"/>
                                          </p:val>
                                        </p:tav>
                                        <p:tav tm="100000">
                                          <p:val>
                                            <p:strVal val="#ppt_w"/>
                                          </p:val>
                                        </p:tav>
                                      </p:tavLst>
                                    </p:anim>
                                    <p:anim calcmode="lin" valueType="num">
                                      <p:cBhvr>
                                        <p:cTn id="24" dur="500" fill="hold"/>
                                        <p:tgtEl>
                                          <p:spTgt spid="562182"/>
                                        </p:tgtEl>
                                        <p:attrNameLst>
                                          <p:attrName>ppt_h</p:attrName>
                                        </p:attrNameLst>
                                      </p:cBhvr>
                                      <p:tavLst>
                                        <p:tav tm="0">
                                          <p:val>
                                            <p:strVal val="#ppt_h"/>
                                          </p:val>
                                        </p:tav>
                                        <p:tav tm="100000">
                                          <p:val>
                                            <p:strVal val="#ppt_h"/>
                                          </p:val>
                                        </p:tav>
                                      </p:tavLst>
                                    </p:anim>
                                    <p:anim calcmode="lin" valueType="num">
                                      <p:cBhvr>
                                        <p:cTn id="25" dur="500" fill="hold"/>
                                        <p:tgtEl>
                                          <p:spTgt spid="562182"/>
                                        </p:tgtEl>
                                        <p:attrNameLst>
                                          <p:attrName>ppt_x</p:attrName>
                                        </p:attrNameLst>
                                      </p:cBhvr>
                                      <p:tavLst>
                                        <p:tav tm="0">
                                          <p:val>
                                            <p:strVal val="#ppt_x-.2"/>
                                          </p:val>
                                        </p:tav>
                                        <p:tav tm="100000">
                                          <p:val>
                                            <p:strVal val="#ppt_x"/>
                                          </p:val>
                                        </p:tav>
                                      </p:tavLst>
                                    </p:anim>
                                    <p:anim calcmode="lin" valueType="num">
                                      <p:cBhvr>
                                        <p:cTn id="26" dur="500" fill="hold"/>
                                        <p:tgtEl>
                                          <p:spTgt spid="562182"/>
                                        </p:tgtEl>
                                        <p:attrNameLst>
                                          <p:attrName>ppt_y</p:attrName>
                                        </p:attrNameLst>
                                      </p:cBhvr>
                                      <p:tavLst>
                                        <p:tav tm="0">
                                          <p:val>
                                            <p:strVal val="#ppt_y"/>
                                          </p:val>
                                        </p:tav>
                                        <p:tav tm="100000">
                                          <p:val>
                                            <p:strVal val="#ppt_y"/>
                                          </p:val>
                                        </p:tav>
                                      </p:tavLst>
                                    </p:anim>
                                    <p:animEffect transition="in" filter="fade">
                                      <p:cBhvr>
                                        <p:cTn id="27" dur="500"/>
                                        <p:tgtEl>
                                          <p:spTgt spid="56218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4" presetClass="entr" presetSubtype="0" accel="100000" fill="hold" grpId="0" nodeType="clickEffect">
                                  <p:stCondLst>
                                    <p:cond delay="0"/>
                                  </p:stCondLst>
                                  <p:childTnLst>
                                    <p:set>
                                      <p:cBhvr>
                                        <p:cTn id="31" dur="1" fill="hold">
                                          <p:stCondLst>
                                            <p:cond delay="0"/>
                                          </p:stCondLst>
                                        </p:cTn>
                                        <p:tgtEl>
                                          <p:spTgt spid="562186"/>
                                        </p:tgtEl>
                                        <p:attrNameLst>
                                          <p:attrName>style.visibility</p:attrName>
                                        </p:attrNameLst>
                                      </p:cBhvr>
                                      <p:to>
                                        <p:strVal val="visible"/>
                                      </p:to>
                                    </p:set>
                                    <p:anim calcmode="lin" valueType="num">
                                      <p:cBhvr>
                                        <p:cTn id="32" dur="500" fill="hold"/>
                                        <p:tgtEl>
                                          <p:spTgt spid="562186"/>
                                        </p:tgtEl>
                                        <p:attrNameLst>
                                          <p:attrName>ppt_w</p:attrName>
                                        </p:attrNameLst>
                                      </p:cBhvr>
                                      <p:tavLst>
                                        <p:tav tm="0">
                                          <p:val>
                                            <p:strVal val="#ppt_w*0.05"/>
                                          </p:val>
                                        </p:tav>
                                        <p:tav tm="100000">
                                          <p:val>
                                            <p:strVal val="#ppt_w"/>
                                          </p:val>
                                        </p:tav>
                                      </p:tavLst>
                                    </p:anim>
                                    <p:anim calcmode="lin" valueType="num">
                                      <p:cBhvr>
                                        <p:cTn id="33" dur="500" fill="hold"/>
                                        <p:tgtEl>
                                          <p:spTgt spid="562186"/>
                                        </p:tgtEl>
                                        <p:attrNameLst>
                                          <p:attrName>ppt_h</p:attrName>
                                        </p:attrNameLst>
                                      </p:cBhvr>
                                      <p:tavLst>
                                        <p:tav tm="0">
                                          <p:val>
                                            <p:strVal val="#ppt_h"/>
                                          </p:val>
                                        </p:tav>
                                        <p:tav tm="100000">
                                          <p:val>
                                            <p:strVal val="#ppt_h"/>
                                          </p:val>
                                        </p:tav>
                                      </p:tavLst>
                                    </p:anim>
                                    <p:anim calcmode="lin" valueType="num">
                                      <p:cBhvr>
                                        <p:cTn id="34" dur="500" fill="hold"/>
                                        <p:tgtEl>
                                          <p:spTgt spid="562186"/>
                                        </p:tgtEl>
                                        <p:attrNameLst>
                                          <p:attrName>ppt_x</p:attrName>
                                        </p:attrNameLst>
                                      </p:cBhvr>
                                      <p:tavLst>
                                        <p:tav tm="0">
                                          <p:val>
                                            <p:strVal val="#ppt_x-.2"/>
                                          </p:val>
                                        </p:tav>
                                        <p:tav tm="100000">
                                          <p:val>
                                            <p:strVal val="#ppt_x"/>
                                          </p:val>
                                        </p:tav>
                                      </p:tavLst>
                                    </p:anim>
                                    <p:anim calcmode="lin" valueType="num">
                                      <p:cBhvr>
                                        <p:cTn id="35" dur="500" fill="hold"/>
                                        <p:tgtEl>
                                          <p:spTgt spid="562186"/>
                                        </p:tgtEl>
                                        <p:attrNameLst>
                                          <p:attrName>ppt_y</p:attrName>
                                        </p:attrNameLst>
                                      </p:cBhvr>
                                      <p:tavLst>
                                        <p:tav tm="0">
                                          <p:val>
                                            <p:strVal val="#ppt_y"/>
                                          </p:val>
                                        </p:tav>
                                        <p:tav tm="100000">
                                          <p:val>
                                            <p:strVal val="#ppt_y"/>
                                          </p:val>
                                        </p:tav>
                                      </p:tavLst>
                                    </p:anim>
                                    <p:animEffect transition="in" filter="fade">
                                      <p:cBhvr>
                                        <p:cTn id="36" dur="500"/>
                                        <p:tgtEl>
                                          <p:spTgt spid="56218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4" presetClass="entr" presetSubtype="0" accel="100000" fill="hold" grpId="0" nodeType="clickEffect">
                                  <p:stCondLst>
                                    <p:cond delay="0"/>
                                  </p:stCondLst>
                                  <p:childTnLst>
                                    <p:set>
                                      <p:cBhvr>
                                        <p:cTn id="40" dur="1" fill="hold">
                                          <p:stCondLst>
                                            <p:cond delay="0"/>
                                          </p:stCondLst>
                                        </p:cTn>
                                        <p:tgtEl>
                                          <p:spTgt spid="562187"/>
                                        </p:tgtEl>
                                        <p:attrNameLst>
                                          <p:attrName>style.visibility</p:attrName>
                                        </p:attrNameLst>
                                      </p:cBhvr>
                                      <p:to>
                                        <p:strVal val="visible"/>
                                      </p:to>
                                    </p:set>
                                    <p:anim calcmode="lin" valueType="num">
                                      <p:cBhvr>
                                        <p:cTn id="41" dur="500" fill="hold"/>
                                        <p:tgtEl>
                                          <p:spTgt spid="562187"/>
                                        </p:tgtEl>
                                        <p:attrNameLst>
                                          <p:attrName>ppt_w</p:attrName>
                                        </p:attrNameLst>
                                      </p:cBhvr>
                                      <p:tavLst>
                                        <p:tav tm="0">
                                          <p:val>
                                            <p:strVal val="#ppt_w*0.05"/>
                                          </p:val>
                                        </p:tav>
                                        <p:tav tm="100000">
                                          <p:val>
                                            <p:strVal val="#ppt_w"/>
                                          </p:val>
                                        </p:tav>
                                      </p:tavLst>
                                    </p:anim>
                                    <p:anim calcmode="lin" valueType="num">
                                      <p:cBhvr>
                                        <p:cTn id="42" dur="500" fill="hold"/>
                                        <p:tgtEl>
                                          <p:spTgt spid="562187"/>
                                        </p:tgtEl>
                                        <p:attrNameLst>
                                          <p:attrName>ppt_h</p:attrName>
                                        </p:attrNameLst>
                                      </p:cBhvr>
                                      <p:tavLst>
                                        <p:tav tm="0">
                                          <p:val>
                                            <p:strVal val="#ppt_h"/>
                                          </p:val>
                                        </p:tav>
                                        <p:tav tm="100000">
                                          <p:val>
                                            <p:strVal val="#ppt_h"/>
                                          </p:val>
                                        </p:tav>
                                      </p:tavLst>
                                    </p:anim>
                                    <p:anim calcmode="lin" valueType="num">
                                      <p:cBhvr>
                                        <p:cTn id="43" dur="500" fill="hold"/>
                                        <p:tgtEl>
                                          <p:spTgt spid="562187"/>
                                        </p:tgtEl>
                                        <p:attrNameLst>
                                          <p:attrName>ppt_x</p:attrName>
                                        </p:attrNameLst>
                                      </p:cBhvr>
                                      <p:tavLst>
                                        <p:tav tm="0">
                                          <p:val>
                                            <p:strVal val="#ppt_x-.2"/>
                                          </p:val>
                                        </p:tav>
                                        <p:tav tm="100000">
                                          <p:val>
                                            <p:strVal val="#ppt_x"/>
                                          </p:val>
                                        </p:tav>
                                      </p:tavLst>
                                    </p:anim>
                                    <p:anim calcmode="lin" valueType="num">
                                      <p:cBhvr>
                                        <p:cTn id="44" dur="500" fill="hold"/>
                                        <p:tgtEl>
                                          <p:spTgt spid="562187"/>
                                        </p:tgtEl>
                                        <p:attrNameLst>
                                          <p:attrName>ppt_y</p:attrName>
                                        </p:attrNameLst>
                                      </p:cBhvr>
                                      <p:tavLst>
                                        <p:tav tm="0">
                                          <p:val>
                                            <p:strVal val="#ppt_y"/>
                                          </p:val>
                                        </p:tav>
                                        <p:tav tm="100000">
                                          <p:val>
                                            <p:strVal val="#ppt_y"/>
                                          </p:val>
                                        </p:tav>
                                      </p:tavLst>
                                    </p:anim>
                                    <p:animEffect transition="in" filter="fade">
                                      <p:cBhvr>
                                        <p:cTn id="45" dur="500"/>
                                        <p:tgtEl>
                                          <p:spTgt spid="562187"/>
                                        </p:tgtEl>
                                      </p:cBhvr>
                                    </p:animEffect>
                                  </p:childTnLst>
                                </p:cTn>
                              </p:par>
                              <p:par>
                                <p:cTn id="46" presetID="54" presetClass="entr" presetSubtype="0" accel="100000" fill="hold" grpId="0" nodeType="withEffect">
                                  <p:stCondLst>
                                    <p:cond delay="0"/>
                                  </p:stCondLst>
                                  <p:childTnLst>
                                    <p:set>
                                      <p:cBhvr>
                                        <p:cTn id="47" dur="1" fill="hold">
                                          <p:stCondLst>
                                            <p:cond delay="0"/>
                                          </p:stCondLst>
                                        </p:cTn>
                                        <p:tgtEl>
                                          <p:spTgt spid="562188"/>
                                        </p:tgtEl>
                                        <p:attrNameLst>
                                          <p:attrName>style.visibility</p:attrName>
                                        </p:attrNameLst>
                                      </p:cBhvr>
                                      <p:to>
                                        <p:strVal val="visible"/>
                                      </p:to>
                                    </p:set>
                                    <p:anim calcmode="lin" valueType="num">
                                      <p:cBhvr>
                                        <p:cTn id="48" dur="500" fill="hold"/>
                                        <p:tgtEl>
                                          <p:spTgt spid="562188"/>
                                        </p:tgtEl>
                                        <p:attrNameLst>
                                          <p:attrName>ppt_w</p:attrName>
                                        </p:attrNameLst>
                                      </p:cBhvr>
                                      <p:tavLst>
                                        <p:tav tm="0">
                                          <p:val>
                                            <p:strVal val="#ppt_w*0.05"/>
                                          </p:val>
                                        </p:tav>
                                        <p:tav tm="100000">
                                          <p:val>
                                            <p:strVal val="#ppt_w"/>
                                          </p:val>
                                        </p:tav>
                                      </p:tavLst>
                                    </p:anim>
                                    <p:anim calcmode="lin" valueType="num">
                                      <p:cBhvr>
                                        <p:cTn id="49" dur="500" fill="hold"/>
                                        <p:tgtEl>
                                          <p:spTgt spid="562188"/>
                                        </p:tgtEl>
                                        <p:attrNameLst>
                                          <p:attrName>ppt_h</p:attrName>
                                        </p:attrNameLst>
                                      </p:cBhvr>
                                      <p:tavLst>
                                        <p:tav tm="0">
                                          <p:val>
                                            <p:strVal val="#ppt_h"/>
                                          </p:val>
                                        </p:tav>
                                        <p:tav tm="100000">
                                          <p:val>
                                            <p:strVal val="#ppt_h"/>
                                          </p:val>
                                        </p:tav>
                                      </p:tavLst>
                                    </p:anim>
                                    <p:anim calcmode="lin" valueType="num">
                                      <p:cBhvr>
                                        <p:cTn id="50" dur="500" fill="hold"/>
                                        <p:tgtEl>
                                          <p:spTgt spid="562188"/>
                                        </p:tgtEl>
                                        <p:attrNameLst>
                                          <p:attrName>ppt_x</p:attrName>
                                        </p:attrNameLst>
                                      </p:cBhvr>
                                      <p:tavLst>
                                        <p:tav tm="0">
                                          <p:val>
                                            <p:strVal val="#ppt_x-.2"/>
                                          </p:val>
                                        </p:tav>
                                        <p:tav tm="100000">
                                          <p:val>
                                            <p:strVal val="#ppt_x"/>
                                          </p:val>
                                        </p:tav>
                                      </p:tavLst>
                                    </p:anim>
                                    <p:anim calcmode="lin" valueType="num">
                                      <p:cBhvr>
                                        <p:cTn id="51" dur="500" fill="hold"/>
                                        <p:tgtEl>
                                          <p:spTgt spid="562188"/>
                                        </p:tgtEl>
                                        <p:attrNameLst>
                                          <p:attrName>ppt_y</p:attrName>
                                        </p:attrNameLst>
                                      </p:cBhvr>
                                      <p:tavLst>
                                        <p:tav tm="0">
                                          <p:val>
                                            <p:strVal val="#ppt_y"/>
                                          </p:val>
                                        </p:tav>
                                        <p:tav tm="100000">
                                          <p:val>
                                            <p:strVal val="#ppt_y"/>
                                          </p:val>
                                        </p:tav>
                                      </p:tavLst>
                                    </p:anim>
                                    <p:animEffect transition="in" filter="fade">
                                      <p:cBhvr>
                                        <p:cTn id="52" dur="500"/>
                                        <p:tgtEl>
                                          <p:spTgt spid="56218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4" presetClass="entr" presetSubtype="0" accel="100000" fill="hold" grpId="0" nodeType="clickEffect">
                                  <p:stCondLst>
                                    <p:cond delay="0"/>
                                  </p:stCondLst>
                                  <p:childTnLst>
                                    <p:set>
                                      <p:cBhvr>
                                        <p:cTn id="56" dur="1" fill="hold">
                                          <p:stCondLst>
                                            <p:cond delay="0"/>
                                          </p:stCondLst>
                                        </p:cTn>
                                        <p:tgtEl>
                                          <p:spTgt spid="562189"/>
                                        </p:tgtEl>
                                        <p:attrNameLst>
                                          <p:attrName>style.visibility</p:attrName>
                                        </p:attrNameLst>
                                      </p:cBhvr>
                                      <p:to>
                                        <p:strVal val="visible"/>
                                      </p:to>
                                    </p:set>
                                    <p:anim calcmode="lin" valueType="num">
                                      <p:cBhvr>
                                        <p:cTn id="57" dur="500" fill="hold"/>
                                        <p:tgtEl>
                                          <p:spTgt spid="562189"/>
                                        </p:tgtEl>
                                        <p:attrNameLst>
                                          <p:attrName>ppt_w</p:attrName>
                                        </p:attrNameLst>
                                      </p:cBhvr>
                                      <p:tavLst>
                                        <p:tav tm="0">
                                          <p:val>
                                            <p:strVal val="#ppt_w*0.05"/>
                                          </p:val>
                                        </p:tav>
                                        <p:tav tm="100000">
                                          <p:val>
                                            <p:strVal val="#ppt_w"/>
                                          </p:val>
                                        </p:tav>
                                      </p:tavLst>
                                    </p:anim>
                                    <p:anim calcmode="lin" valueType="num">
                                      <p:cBhvr>
                                        <p:cTn id="58" dur="500" fill="hold"/>
                                        <p:tgtEl>
                                          <p:spTgt spid="562189"/>
                                        </p:tgtEl>
                                        <p:attrNameLst>
                                          <p:attrName>ppt_h</p:attrName>
                                        </p:attrNameLst>
                                      </p:cBhvr>
                                      <p:tavLst>
                                        <p:tav tm="0">
                                          <p:val>
                                            <p:strVal val="#ppt_h"/>
                                          </p:val>
                                        </p:tav>
                                        <p:tav tm="100000">
                                          <p:val>
                                            <p:strVal val="#ppt_h"/>
                                          </p:val>
                                        </p:tav>
                                      </p:tavLst>
                                    </p:anim>
                                    <p:anim calcmode="lin" valueType="num">
                                      <p:cBhvr>
                                        <p:cTn id="59" dur="500" fill="hold"/>
                                        <p:tgtEl>
                                          <p:spTgt spid="562189"/>
                                        </p:tgtEl>
                                        <p:attrNameLst>
                                          <p:attrName>ppt_x</p:attrName>
                                        </p:attrNameLst>
                                      </p:cBhvr>
                                      <p:tavLst>
                                        <p:tav tm="0">
                                          <p:val>
                                            <p:strVal val="#ppt_x-.2"/>
                                          </p:val>
                                        </p:tav>
                                        <p:tav tm="100000">
                                          <p:val>
                                            <p:strVal val="#ppt_x"/>
                                          </p:val>
                                        </p:tav>
                                      </p:tavLst>
                                    </p:anim>
                                    <p:anim calcmode="lin" valueType="num">
                                      <p:cBhvr>
                                        <p:cTn id="60" dur="500" fill="hold"/>
                                        <p:tgtEl>
                                          <p:spTgt spid="562189"/>
                                        </p:tgtEl>
                                        <p:attrNameLst>
                                          <p:attrName>ppt_y</p:attrName>
                                        </p:attrNameLst>
                                      </p:cBhvr>
                                      <p:tavLst>
                                        <p:tav tm="0">
                                          <p:val>
                                            <p:strVal val="#ppt_y"/>
                                          </p:val>
                                        </p:tav>
                                        <p:tav tm="100000">
                                          <p:val>
                                            <p:strVal val="#ppt_y"/>
                                          </p:val>
                                        </p:tav>
                                      </p:tavLst>
                                    </p:anim>
                                    <p:animEffect transition="in" filter="fade">
                                      <p:cBhvr>
                                        <p:cTn id="61" dur="500"/>
                                        <p:tgtEl>
                                          <p:spTgt spid="562189"/>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54" presetClass="entr" presetSubtype="0" accel="100000" fill="hold" grpId="0" nodeType="clickEffect">
                                  <p:stCondLst>
                                    <p:cond delay="0"/>
                                  </p:stCondLst>
                                  <p:childTnLst>
                                    <p:set>
                                      <p:cBhvr>
                                        <p:cTn id="65" dur="1" fill="hold">
                                          <p:stCondLst>
                                            <p:cond delay="0"/>
                                          </p:stCondLst>
                                        </p:cTn>
                                        <p:tgtEl>
                                          <p:spTgt spid="562190"/>
                                        </p:tgtEl>
                                        <p:attrNameLst>
                                          <p:attrName>style.visibility</p:attrName>
                                        </p:attrNameLst>
                                      </p:cBhvr>
                                      <p:to>
                                        <p:strVal val="visible"/>
                                      </p:to>
                                    </p:set>
                                    <p:anim calcmode="lin" valueType="num">
                                      <p:cBhvr>
                                        <p:cTn id="66" dur="500" fill="hold"/>
                                        <p:tgtEl>
                                          <p:spTgt spid="562190"/>
                                        </p:tgtEl>
                                        <p:attrNameLst>
                                          <p:attrName>ppt_w</p:attrName>
                                        </p:attrNameLst>
                                      </p:cBhvr>
                                      <p:tavLst>
                                        <p:tav tm="0">
                                          <p:val>
                                            <p:strVal val="#ppt_w*0.05"/>
                                          </p:val>
                                        </p:tav>
                                        <p:tav tm="100000">
                                          <p:val>
                                            <p:strVal val="#ppt_w"/>
                                          </p:val>
                                        </p:tav>
                                      </p:tavLst>
                                    </p:anim>
                                    <p:anim calcmode="lin" valueType="num">
                                      <p:cBhvr>
                                        <p:cTn id="67" dur="500" fill="hold"/>
                                        <p:tgtEl>
                                          <p:spTgt spid="562190"/>
                                        </p:tgtEl>
                                        <p:attrNameLst>
                                          <p:attrName>ppt_h</p:attrName>
                                        </p:attrNameLst>
                                      </p:cBhvr>
                                      <p:tavLst>
                                        <p:tav tm="0">
                                          <p:val>
                                            <p:strVal val="#ppt_h"/>
                                          </p:val>
                                        </p:tav>
                                        <p:tav tm="100000">
                                          <p:val>
                                            <p:strVal val="#ppt_h"/>
                                          </p:val>
                                        </p:tav>
                                      </p:tavLst>
                                    </p:anim>
                                    <p:anim calcmode="lin" valueType="num">
                                      <p:cBhvr>
                                        <p:cTn id="68" dur="500" fill="hold"/>
                                        <p:tgtEl>
                                          <p:spTgt spid="562190"/>
                                        </p:tgtEl>
                                        <p:attrNameLst>
                                          <p:attrName>ppt_x</p:attrName>
                                        </p:attrNameLst>
                                      </p:cBhvr>
                                      <p:tavLst>
                                        <p:tav tm="0">
                                          <p:val>
                                            <p:strVal val="#ppt_x-.2"/>
                                          </p:val>
                                        </p:tav>
                                        <p:tav tm="100000">
                                          <p:val>
                                            <p:strVal val="#ppt_x"/>
                                          </p:val>
                                        </p:tav>
                                      </p:tavLst>
                                    </p:anim>
                                    <p:anim calcmode="lin" valueType="num">
                                      <p:cBhvr>
                                        <p:cTn id="69" dur="500" fill="hold"/>
                                        <p:tgtEl>
                                          <p:spTgt spid="562190"/>
                                        </p:tgtEl>
                                        <p:attrNameLst>
                                          <p:attrName>ppt_y</p:attrName>
                                        </p:attrNameLst>
                                      </p:cBhvr>
                                      <p:tavLst>
                                        <p:tav tm="0">
                                          <p:val>
                                            <p:strVal val="#ppt_y"/>
                                          </p:val>
                                        </p:tav>
                                        <p:tav tm="100000">
                                          <p:val>
                                            <p:strVal val="#ppt_y"/>
                                          </p:val>
                                        </p:tav>
                                      </p:tavLst>
                                    </p:anim>
                                    <p:animEffect transition="in" filter="fade">
                                      <p:cBhvr>
                                        <p:cTn id="70" dur="500"/>
                                        <p:tgtEl>
                                          <p:spTgt spid="562190"/>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54" presetClass="entr" presetSubtype="0" accel="100000" fill="hold" grpId="0" nodeType="clickEffect">
                                  <p:stCondLst>
                                    <p:cond delay="0"/>
                                  </p:stCondLst>
                                  <p:childTnLst>
                                    <p:set>
                                      <p:cBhvr>
                                        <p:cTn id="74" dur="1" fill="hold">
                                          <p:stCondLst>
                                            <p:cond delay="0"/>
                                          </p:stCondLst>
                                        </p:cTn>
                                        <p:tgtEl>
                                          <p:spTgt spid="562191"/>
                                        </p:tgtEl>
                                        <p:attrNameLst>
                                          <p:attrName>style.visibility</p:attrName>
                                        </p:attrNameLst>
                                      </p:cBhvr>
                                      <p:to>
                                        <p:strVal val="visible"/>
                                      </p:to>
                                    </p:set>
                                    <p:anim calcmode="lin" valueType="num">
                                      <p:cBhvr>
                                        <p:cTn id="75" dur="500" fill="hold"/>
                                        <p:tgtEl>
                                          <p:spTgt spid="562191"/>
                                        </p:tgtEl>
                                        <p:attrNameLst>
                                          <p:attrName>ppt_w</p:attrName>
                                        </p:attrNameLst>
                                      </p:cBhvr>
                                      <p:tavLst>
                                        <p:tav tm="0">
                                          <p:val>
                                            <p:strVal val="#ppt_w*0.05"/>
                                          </p:val>
                                        </p:tav>
                                        <p:tav tm="100000">
                                          <p:val>
                                            <p:strVal val="#ppt_w"/>
                                          </p:val>
                                        </p:tav>
                                      </p:tavLst>
                                    </p:anim>
                                    <p:anim calcmode="lin" valueType="num">
                                      <p:cBhvr>
                                        <p:cTn id="76" dur="500" fill="hold"/>
                                        <p:tgtEl>
                                          <p:spTgt spid="562191"/>
                                        </p:tgtEl>
                                        <p:attrNameLst>
                                          <p:attrName>ppt_h</p:attrName>
                                        </p:attrNameLst>
                                      </p:cBhvr>
                                      <p:tavLst>
                                        <p:tav tm="0">
                                          <p:val>
                                            <p:strVal val="#ppt_h"/>
                                          </p:val>
                                        </p:tav>
                                        <p:tav tm="100000">
                                          <p:val>
                                            <p:strVal val="#ppt_h"/>
                                          </p:val>
                                        </p:tav>
                                      </p:tavLst>
                                    </p:anim>
                                    <p:anim calcmode="lin" valueType="num">
                                      <p:cBhvr>
                                        <p:cTn id="77" dur="500" fill="hold"/>
                                        <p:tgtEl>
                                          <p:spTgt spid="562191"/>
                                        </p:tgtEl>
                                        <p:attrNameLst>
                                          <p:attrName>ppt_x</p:attrName>
                                        </p:attrNameLst>
                                      </p:cBhvr>
                                      <p:tavLst>
                                        <p:tav tm="0">
                                          <p:val>
                                            <p:strVal val="#ppt_x-.2"/>
                                          </p:val>
                                        </p:tav>
                                        <p:tav tm="100000">
                                          <p:val>
                                            <p:strVal val="#ppt_x"/>
                                          </p:val>
                                        </p:tav>
                                      </p:tavLst>
                                    </p:anim>
                                    <p:anim calcmode="lin" valueType="num">
                                      <p:cBhvr>
                                        <p:cTn id="78" dur="500" fill="hold"/>
                                        <p:tgtEl>
                                          <p:spTgt spid="562191"/>
                                        </p:tgtEl>
                                        <p:attrNameLst>
                                          <p:attrName>ppt_y</p:attrName>
                                        </p:attrNameLst>
                                      </p:cBhvr>
                                      <p:tavLst>
                                        <p:tav tm="0">
                                          <p:val>
                                            <p:strVal val="#ppt_y"/>
                                          </p:val>
                                        </p:tav>
                                        <p:tav tm="100000">
                                          <p:val>
                                            <p:strVal val="#ppt_y"/>
                                          </p:val>
                                        </p:tav>
                                      </p:tavLst>
                                    </p:anim>
                                    <p:animEffect transition="in" filter="fade">
                                      <p:cBhvr>
                                        <p:cTn id="79" dur="500"/>
                                        <p:tgtEl>
                                          <p:spTgt spid="562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2182" grpId="0"/>
      <p:bldP spid="562184" grpId="0"/>
      <p:bldP spid="562185" grpId="0"/>
      <p:bldP spid="562186" grpId="0"/>
      <p:bldP spid="562187" grpId="0"/>
      <p:bldP spid="562188" grpId="0"/>
      <p:bldP spid="562189" grpId="0"/>
      <p:bldP spid="562190" grpId="0"/>
      <p:bldP spid="562191" grpId="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63202" name="Object 2" descr="Blue tissue paper"/>
          <p:cNvGraphicFramePr>
            <a:graphicFrameLocks noChangeAspect="1"/>
          </p:cNvGraphicFramePr>
          <p:nvPr/>
        </p:nvGraphicFramePr>
        <p:xfrm>
          <a:off x="2576513" y="3733800"/>
          <a:ext cx="4052887" cy="2900363"/>
        </p:xfrm>
        <a:graphic>
          <a:graphicData uri="http://schemas.openxmlformats.org/presentationml/2006/ole">
            <mc:AlternateContent xmlns:mc="http://schemas.openxmlformats.org/markup-compatibility/2006">
              <mc:Choice xmlns:v="urn:schemas-microsoft-com:vml" Requires="v">
                <p:oleObj spid="_x0000_s87066" name="Chart" r:id="rId3" imgW="3695700" imgH="2654300" progId="Excel.Chart.8">
                  <p:embed/>
                </p:oleObj>
              </mc:Choice>
              <mc:Fallback>
                <p:oleObj name="Chart" r:id="rId3" imgW="3695700" imgH="2654300" progId="Excel.Chart.8">
                  <p:embed/>
                  <p:pic>
                    <p:nvPicPr>
                      <p:cNvPr id="0" name="Object 2" descr="Blue tissue 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6513" y="3733800"/>
                        <a:ext cx="4052887" cy="2900363"/>
                      </a:xfrm>
                      <a:prstGeom prst="rect">
                        <a:avLst/>
                      </a:prstGeom>
                      <a:noFill/>
                      <a:ln>
                        <a:noFill/>
                      </a:ln>
                      <a:effectLst/>
                      <a:extLst>
                        <a:ext uri="{909E8E84-426E-40dd-AFC4-6F175D3DCCD1}">
                          <a14:hiddenFill xmlns="" xmlns:a14="http://schemas.microsoft.com/office/drawing/2010/main">
                            <a:blipFill dpi="0" rotWithShape="1">
                              <a:blip r:embed="rId5"/>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563203" name="Rectangle 3"/>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Minimizing Cost</a:t>
            </a:r>
          </a:p>
        </p:txBody>
      </p:sp>
      <p:sp>
        <p:nvSpPr>
          <p:cNvPr id="563204"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63206" name="Text Box 6" descr="Blue tissue paper"/>
          <p:cNvSpPr txBox="1">
            <a:spLocks noChangeArrowheads="1"/>
          </p:cNvSpPr>
          <p:nvPr/>
        </p:nvSpPr>
        <p:spPr bwMode="auto">
          <a:xfrm>
            <a:off x="152400" y="1219200"/>
            <a:ext cx="1600200" cy="366713"/>
          </a:xfrm>
          <a:prstGeom prst="rect">
            <a:avLst/>
          </a:prstGeom>
          <a:noFill/>
          <a:ln>
            <a:noFill/>
          </a:ln>
          <a:effectLst/>
          <a:extLst>
            <a:ext uri="{909E8E84-426E-40dd-AFC4-6F175D3DCCD1}">
              <a14:hiddenFill xmlns="" xmlns:a14="http://schemas.microsoft.com/office/drawing/2010/main">
                <a:blipFill dpi="0" rotWithShape="1">
                  <a:blip r:embed="rId5"/>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smtClean="0">
                <a:effectLst>
                  <a:outerShdw blurRad="38100" dist="38100" dir="2700000" algn="tl">
                    <a:srgbClr val="DDDDDD"/>
                  </a:outerShdw>
                </a:effectLst>
                <a:latin typeface="Batang" charset="0"/>
                <a:cs typeface="+mn-cs"/>
              </a:rPr>
              <a:t>CONTINUED</a:t>
            </a:r>
          </a:p>
        </p:txBody>
      </p:sp>
      <p:sp>
        <p:nvSpPr>
          <p:cNvPr id="563207" name="Text Box 7" descr="Blue tissue paper"/>
          <p:cNvSpPr txBox="1">
            <a:spLocks noChangeArrowheads="1"/>
          </p:cNvSpPr>
          <p:nvPr/>
        </p:nvSpPr>
        <p:spPr bwMode="auto">
          <a:xfrm>
            <a:off x="5565775" y="2252663"/>
            <a:ext cx="3273425" cy="396875"/>
          </a:xfrm>
          <a:prstGeom prst="rect">
            <a:avLst/>
          </a:prstGeom>
          <a:noFill/>
          <a:ln>
            <a:noFill/>
          </a:ln>
          <a:effectLst/>
          <a:extLst>
            <a:ext uri="{909E8E84-426E-40dd-AFC4-6F175D3DCCD1}">
              <a14:hiddenFill xmlns="" xmlns:a14="http://schemas.microsoft.com/office/drawing/2010/main">
                <a:blipFill dpi="0" rotWithShape="1">
                  <a:blip r:embed="rId5"/>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This is the objective equation.</a:t>
            </a:r>
          </a:p>
        </p:txBody>
      </p:sp>
      <p:sp>
        <p:nvSpPr>
          <p:cNvPr id="563208" name="Text Box 8" descr="Blue tissue paper"/>
          <p:cNvSpPr txBox="1">
            <a:spLocks noChangeArrowheads="1"/>
          </p:cNvSpPr>
          <p:nvPr/>
        </p:nvSpPr>
        <p:spPr bwMode="auto">
          <a:xfrm>
            <a:off x="1524000" y="2254250"/>
            <a:ext cx="1676400" cy="396875"/>
          </a:xfrm>
          <a:prstGeom prst="rect">
            <a:avLst/>
          </a:prstGeom>
          <a:noFill/>
          <a:ln>
            <a:noFill/>
          </a:ln>
          <a:effectLst/>
          <a:extLst>
            <a:ext uri="{909E8E84-426E-40dd-AFC4-6F175D3DCCD1}">
              <a14:hiddenFill xmlns="" xmlns:a14="http://schemas.microsoft.com/office/drawing/2010/main">
                <a:blipFill dpi="0" rotWithShape="1">
                  <a:blip r:embed="rId5"/>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C = </a:t>
            </a:r>
            <a:r>
              <a:rPr lang="en-US" sz="2000" smtClean="0">
                <a:latin typeface="Times New Roman" charset="0"/>
                <a:cs typeface="+mn-cs"/>
              </a:rPr>
              <a:t>20</a:t>
            </a:r>
            <a:r>
              <a:rPr lang="en-US" sz="2000" i="1" smtClean="0">
                <a:latin typeface="Times New Roman" charset="0"/>
                <a:cs typeface="+mn-cs"/>
              </a:rPr>
              <a:t>x</a:t>
            </a:r>
            <a:r>
              <a:rPr lang="en-US" sz="2000" smtClean="0">
                <a:latin typeface="Times New Roman" charset="0"/>
                <a:cs typeface="+mn-cs"/>
              </a:rPr>
              <a:t> + 15</a:t>
            </a:r>
            <a:r>
              <a:rPr lang="en-US" sz="2000" i="1" smtClean="0">
                <a:latin typeface="Times New Roman" charset="0"/>
                <a:cs typeface="+mn-cs"/>
              </a:rPr>
              <a:t>y</a:t>
            </a:r>
            <a:endParaRPr lang="en-US" sz="2000" smtClean="0">
              <a:latin typeface="Times New Roman" charset="0"/>
              <a:cs typeface="+mn-cs"/>
            </a:endParaRPr>
          </a:p>
        </p:txBody>
      </p:sp>
      <p:sp>
        <p:nvSpPr>
          <p:cNvPr id="563209" name="Text Box 9" descr="Blue tissue paper"/>
          <p:cNvSpPr txBox="1">
            <a:spLocks noChangeArrowheads="1"/>
          </p:cNvSpPr>
          <p:nvPr/>
        </p:nvSpPr>
        <p:spPr bwMode="auto">
          <a:xfrm>
            <a:off x="609600" y="1524000"/>
            <a:ext cx="8077200" cy="701675"/>
          </a:xfrm>
          <a:prstGeom prst="rect">
            <a:avLst/>
          </a:prstGeom>
          <a:noFill/>
          <a:ln>
            <a:noFill/>
          </a:ln>
          <a:effectLst/>
          <a:extLst>
            <a:ext uri="{909E8E84-426E-40dd-AFC4-6F175D3DCCD1}">
              <a14:hiddenFill xmlns="" xmlns:a14="http://schemas.microsoft.com/office/drawing/2010/main">
                <a:blipFill dpi="0" rotWithShape="1">
                  <a:blip r:embed="rId5"/>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Now we rewrite the objective equation using the substitution we just acquired from the constraint equation.</a:t>
            </a:r>
          </a:p>
        </p:txBody>
      </p:sp>
      <p:sp>
        <p:nvSpPr>
          <p:cNvPr id="563210" name="Text Box 10" descr="Blue tissue paper"/>
          <p:cNvSpPr txBox="1">
            <a:spLocks noChangeArrowheads="1"/>
          </p:cNvSpPr>
          <p:nvPr/>
        </p:nvSpPr>
        <p:spPr bwMode="auto">
          <a:xfrm>
            <a:off x="5565775" y="2649538"/>
            <a:ext cx="2282825" cy="396875"/>
          </a:xfrm>
          <a:prstGeom prst="rect">
            <a:avLst/>
          </a:prstGeom>
          <a:noFill/>
          <a:ln>
            <a:noFill/>
          </a:ln>
          <a:effectLst/>
          <a:extLst>
            <a:ext uri="{909E8E84-426E-40dd-AFC4-6F175D3DCCD1}">
              <a14:hiddenFill xmlns="" xmlns:a14="http://schemas.microsoft.com/office/drawing/2010/main">
                <a:blipFill dpi="0" rotWithShape="1">
                  <a:blip r:embed="rId5"/>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Replace </a:t>
            </a:r>
            <a:r>
              <a:rPr lang="en-US" sz="2000" i="1" smtClean="0">
                <a:latin typeface="Times New Roman" charset="0"/>
                <a:cs typeface="+mn-cs"/>
              </a:rPr>
              <a:t>x</a:t>
            </a:r>
            <a:r>
              <a:rPr lang="en-US" sz="2000" smtClean="0">
                <a:latin typeface="Times New Roman" charset="0"/>
                <a:cs typeface="+mn-cs"/>
              </a:rPr>
              <a:t> with 75/</a:t>
            </a:r>
            <a:r>
              <a:rPr lang="en-US" sz="2000" i="1" smtClean="0">
                <a:latin typeface="Times New Roman" charset="0"/>
                <a:cs typeface="+mn-cs"/>
              </a:rPr>
              <a:t>y</a:t>
            </a:r>
            <a:r>
              <a:rPr lang="en-US" sz="2000" smtClean="0">
                <a:latin typeface="Times New Roman" charset="0"/>
                <a:cs typeface="+mn-cs"/>
              </a:rPr>
              <a:t>.</a:t>
            </a:r>
          </a:p>
        </p:txBody>
      </p:sp>
      <p:sp>
        <p:nvSpPr>
          <p:cNvPr id="563211" name="Text Box 11" descr="Blue tissue paper"/>
          <p:cNvSpPr txBox="1">
            <a:spLocks noChangeArrowheads="1"/>
          </p:cNvSpPr>
          <p:nvPr/>
        </p:nvSpPr>
        <p:spPr bwMode="auto">
          <a:xfrm>
            <a:off x="1524000" y="2651125"/>
            <a:ext cx="2286000" cy="396875"/>
          </a:xfrm>
          <a:prstGeom prst="rect">
            <a:avLst/>
          </a:prstGeom>
          <a:noFill/>
          <a:ln>
            <a:noFill/>
          </a:ln>
          <a:effectLst/>
          <a:extLst>
            <a:ext uri="{909E8E84-426E-40dd-AFC4-6F175D3DCCD1}">
              <a14:hiddenFill xmlns="" xmlns:a14="http://schemas.microsoft.com/office/drawing/2010/main">
                <a:blipFill dpi="0" rotWithShape="1">
                  <a:blip r:embed="rId5"/>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C = </a:t>
            </a:r>
            <a:r>
              <a:rPr lang="en-US" sz="2000" smtClean="0">
                <a:latin typeface="Times New Roman" charset="0"/>
                <a:cs typeface="+mn-cs"/>
              </a:rPr>
              <a:t>20(75/</a:t>
            </a:r>
            <a:r>
              <a:rPr lang="en-US" sz="2000" i="1" smtClean="0">
                <a:latin typeface="Times New Roman" charset="0"/>
                <a:cs typeface="+mn-cs"/>
              </a:rPr>
              <a:t>y</a:t>
            </a:r>
            <a:r>
              <a:rPr lang="en-US" sz="2000" smtClean="0">
                <a:latin typeface="Times New Roman" charset="0"/>
                <a:cs typeface="+mn-cs"/>
              </a:rPr>
              <a:t>) + 15</a:t>
            </a:r>
            <a:r>
              <a:rPr lang="en-US" sz="2000" i="1" smtClean="0">
                <a:latin typeface="Times New Roman" charset="0"/>
                <a:cs typeface="+mn-cs"/>
              </a:rPr>
              <a:t>y</a:t>
            </a:r>
            <a:endParaRPr lang="en-US" sz="2000" smtClean="0">
              <a:latin typeface="Times New Roman" charset="0"/>
              <a:cs typeface="+mn-cs"/>
            </a:endParaRPr>
          </a:p>
        </p:txBody>
      </p:sp>
      <p:sp>
        <p:nvSpPr>
          <p:cNvPr id="563212" name="Text Box 12" descr="Blue tissue paper"/>
          <p:cNvSpPr txBox="1">
            <a:spLocks noChangeArrowheads="1"/>
          </p:cNvSpPr>
          <p:nvPr/>
        </p:nvSpPr>
        <p:spPr bwMode="auto">
          <a:xfrm>
            <a:off x="5565775" y="3030538"/>
            <a:ext cx="1139825" cy="396875"/>
          </a:xfrm>
          <a:prstGeom prst="rect">
            <a:avLst/>
          </a:prstGeom>
          <a:noFill/>
          <a:ln>
            <a:noFill/>
          </a:ln>
          <a:effectLst/>
          <a:extLst>
            <a:ext uri="{909E8E84-426E-40dd-AFC4-6F175D3DCCD1}">
              <a14:hiddenFill xmlns="" xmlns:a14="http://schemas.microsoft.com/office/drawing/2010/main">
                <a:blipFill dpi="0" rotWithShape="1">
                  <a:blip r:embed="rId5"/>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Simplify.</a:t>
            </a:r>
          </a:p>
        </p:txBody>
      </p:sp>
      <p:sp>
        <p:nvSpPr>
          <p:cNvPr id="563213" name="Text Box 13" descr="Blue tissue paper"/>
          <p:cNvSpPr txBox="1">
            <a:spLocks noChangeArrowheads="1"/>
          </p:cNvSpPr>
          <p:nvPr/>
        </p:nvSpPr>
        <p:spPr bwMode="auto">
          <a:xfrm>
            <a:off x="1524000" y="3032125"/>
            <a:ext cx="2057400" cy="396875"/>
          </a:xfrm>
          <a:prstGeom prst="rect">
            <a:avLst/>
          </a:prstGeom>
          <a:noFill/>
          <a:ln>
            <a:noFill/>
          </a:ln>
          <a:effectLst/>
          <a:extLst>
            <a:ext uri="{909E8E84-426E-40dd-AFC4-6F175D3DCCD1}">
              <a14:hiddenFill xmlns="" xmlns:a14="http://schemas.microsoft.com/office/drawing/2010/main">
                <a:blipFill dpi="0" rotWithShape="1">
                  <a:blip r:embed="rId5"/>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C = </a:t>
            </a:r>
            <a:r>
              <a:rPr lang="en-US" sz="2000" smtClean="0">
                <a:latin typeface="Times New Roman" charset="0"/>
                <a:cs typeface="+mn-cs"/>
              </a:rPr>
              <a:t>1500/</a:t>
            </a:r>
            <a:r>
              <a:rPr lang="en-US" sz="2000" i="1" smtClean="0">
                <a:latin typeface="Times New Roman" charset="0"/>
                <a:cs typeface="+mn-cs"/>
              </a:rPr>
              <a:t>y</a:t>
            </a:r>
            <a:r>
              <a:rPr lang="en-US" sz="2000" smtClean="0">
                <a:latin typeface="Times New Roman" charset="0"/>
                <a:cs typeface="+mn-cs"/>
              </a:rPr>
              <a:t> + 15</a:t>
            </a:r>
            <a:r>
              <a:rPr lang="en-US" sz="2000" i="1" smtClean="0">
                <a:latin typeface="Times New Roman" charset="0"/>
                <a:cs typeface="+mn-cs"/>
              </a:rPr>
              <a:t>y</a:t>
            </a:r>
            <a:endParaRPr lang="en-US" sz="2000" smtClean="0">
              <a:latin typeface="Times New Roman" charset="0"/>
              <a:cs typeface="+mn-cs"/>
            </a:endParaRPr>
          </a:p>
        </p:txBody>
      </p:sp>
      <p:sp>
        <p:nvSpPr>
          <p:cNvPr id="563214" name="Text Box 14" descr="Blue tissue paper"/>
          <p:cNvSpPr txBox="1">
            <a:spLocks noChangeArrowheads="1"/>
          </p:cNvSpPr>
          <p:nvPr/>
        </p:nvSpPr>
        <p:spPr bwMode="auto">
          <a:xfrm>
            <a:off x="609600" y="3429000"/>
            <a:ext cx="6248400" cy="396875"/>
          </a:xfrm>
          <a:prstGeom prst="rect">
            <a:avLst/>
          </a:prstGeom>
          <a:noFill/>
          <a:ln>
            <a:noFill/>
          </a:ln>
          <a:effectLst/>
          <a:extLst>
            <a:ext uri="{909E8E84-426E-40dd-AFC4-6F175D3DCCD1}">
              <a14:hiddenFill xmlns="" xmlns:a14="http://schemas.microsoft.com/office/drawing/2010/main">
                <a:blipFill dpi="0" rotWithShape="1">
                  <a:blip r:embed="rId5"/>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Now we use this equation to sketch a graph of the function.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63208"/>
                                        </p:tgtEl>
                                        <p:attrNameLst>
                                          <p:attrName>style.visibility</p:attrName>
                                        </p:attrNameLst>
                                      </p:cBhvr>
                                      <p:to>
                                        <p:strVal val="visible"/>
                                      </p:to>
                                    </p:set>
                                    <p:anim calcmode="lin" valueType="num">
                                      <p:cBhvr>
                                        <p:cTn id="7" dur="500" fill="hold"/>
                                        <p:tgtEl>
                                          <p:spTgt spid="563208"/>
                                        </p:tgtEl>
                                        <p:attrNameLst>
                                          <p:attrName>ppt_w</p:attrName>
                                        </p:attrNameLst>
                                      </p:cBhvr>
                                      <p:tavLst>
                                        <p:tav tm="0">
                                          <p:val>
                                            <p:strVal val="#ppt_w*0.05"/>
                                          </p:val>
                                        </p:tav>
                                        <p:tav tm="100000">
                                          <p:val>
                                            <p:strVal val="#ppt_w"/>
                                          </p:val>
                                        </p:tav>
                                      </p:tavLst>
                                    </p:anim>
                                    <p:anim calcmode="lin" valueType="num">
                                      <p:cBhvr>
                                        <p:cTn id="8" dur="500" fill="hold"/>
                                        <p:tgtEl>
                                          <p:spTgt spid="563208"/>
                                        </p:tgtEl>
                                        <p:attrNameLst>
                                          <p:attrName>ppt_h</p:attrName>
                                        </p:attrNameLst>
                                      </p:cBhvr>
                                      <p:tavLst>
                                        <p:tav tm="0">
                                          <p:val>
                                            <p:strVal val="#ppt_h"/>
                                          </p:val>
                                        </p:tav>
                                        <p:tav tm="100000">
                                          <p:val>
                                            <p:strVal val="#ppt_h"/>
                                          </p:val>
                                        </p:tav>
                                      </p:tavLst>
                                    </p:anim>
                                    <p:anim calcmode="lin" valueType="num">
                                      <p:cBhvr>
                                        <p:cTn id="9" dur="500" fill="hold"/>
                                        <p:tgtEl>
                                          <p:spTgt spid="563208"/>
                                        </p:tgtEl>
                                        <p:attrNameLst>
                                          <p:attrName>ppt_x</p:attrName>
                                        </p:attrNameLst>
                                      </p:cBhvr>
                                      <p:tavLst>
                                        <p:tav tm="0">
                                          <p:val>
                                            <p:strVal val="#ppt_x-.2"/>
                                          </p:val>
                                        </p:tav>
                                        <p:tav tm="100000">
                                          <p:val>
                                            <p:strVal val="#ppt_x"/>
                                          </p:val>
                                        </p:tav>
                                      </p:tavLst>
                                    </p:anim>
                                    <p:anim calcmode="lin" valueType="num">
                                      <p:cBhvr>
                                        <p:cTn id="10" dur="500" fill="hold"/>
                                        <p:tgtEl>
                                          <p:spTgt spid="563208"/>
                                        </p:tgtEl>
                                        <p:attrNameLst>
                                          <p:attrName>ppt_y</p:attrName>
                                        </p:attrNameLst>
                                      </p:cBhvr>
                                      <p:tavLst>
                                        <p:tav tm="0">
                                          <p:val>
                                            <p:strVal val="#ppt_y"/>
                                          </p:val>
                                        </p:tav>
                                        <p:tav tm="100000">
                                          <p:val>
                                            <p:strVal val="#ppt_y"/>
                                          </p:val>
                                        </p:tav>
                                      </p:tavLst>
                                    </p:anim>
                                    <p:animEffect transition="in" filter="fade">
                                      <p:cBhvr>
                                        <p:cTn id="11" dur="500"/>
                                        <p:tgtEl>
                                          <p:spTgt spid="563208"/>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563207"/>
                                        </p:tgtEl>
                                        <p:attrNameLst>
                                          <p:attrName>style.visibility</p:attrName>
                                        </p:attrNameLst>
                                      </p:cBhvr>
                                      <p:to>
                                        <p:strVal val="visible"/>
                                      </p:to>
                                    </p:set>
                                    <p:anim calcmode="lin" valueType="num">
                                      <p:cBhvr>
                                        <p:cTn id="14" dur="500" fill="hold"/>
                                        <p:tgtEl>
                                          <p:spTgt spid="563207"/>
                                        </p:tgtEl>
                                        <p:attrNameLst>
                                          <p:attrName>ppt_w</p:attrName>
                                        </p:attrNameLst>
                                      </p:cBhvr>
                                      <p:tavLst>
                                        <p:tav tm="0">
                                          <p:val>
                                            <p:strVal val="#ppt_w*0.05"/>
                                          </p:val>
                                        </p:tav>
                                        <p:tav tm="100000">
                                          <p:val>
                                            <p:strVal val="#ppt_w"/>
                                          </p:val>
                                        </p:tav>
                                      </p:tavLst>
                                    </p:anim>
                                    <p:anim calcmode="lin" valueType="num">
                                      <p:cBhvr>
                                        <p:cTn id="15" dur="500" fill="hold"/>
                                        <p:tgtEl>
                                          <p:spTgt spid="563207"/>
                                        </p:tgtEl>
                                        <p:attrNameLst>
                                          <p:attrName>ppt_h</p:attrName>
                                        </p:attrNameLst>
                                      </p:cBhvr>
                                      <p:tavLst>
                                        <p:tav tm="0">
                                          <p:val>
                                            <p:strVal val="#ppt_h"/>
                                          </p:val>
                                        </p:tav>
                                        <p:tav tm="100000">
                                          <p:val>
                                            <p:strVal val="#ppt_h"/>
                                          </p:val>
                                        </p:tav>
                                      </p:tavLst>
                                    </p:anim>
                                    <p:anim calcmode="lin" valueType="num">
                                      <p:cBhvr>
                                        <p:cTn id="16" dur="500" fill="hold"/>
                                        <p:tgtEl>
                                          <p:spTgt spid="563207"/>
                                        </p:tgtEl>
                                        <p:attrNameLst>
                                          <p:attrName>ppt_x</p:attrName>
                                        </p:attrNameLst>
                                      </p:cBhvr>
                                      <p:tavLst>
                                        <p:tav tm="0">
                                          <p:val>
                                            <p:strVal val="#ppt_x-.2"/>
                                          </p:val>
                                        </p:tav>
                                        <p:tav tm="100000">
                                          <p:val>
                                            <p:strVal val="#ppt_x"/>
                                          </p:val>
                                        </p:tav>
                                      </p:tavLst>
                                    </p:anim>
                                    <p:anim calcmode="lin" valueType="num">
                                      <p:cBhvr>
                                        <p:cTn id="17" dur="500" fill="hold"/>
                                        <p:tgtEl>
                                          <p:spTgt spid="563207"/>
                                        </p:tgtEl>
                                        <p:attrNameLst>
                                          <p:attrName>ppt_y</p:attrName>
                                        </p:attrNameLst>
                                      </p:cBhvr>
                                      <p:tavLst>
                                        <p:tav tm="0">
                                          <p:val>
                                            <p:strVal val="#ppt_y"/>
                                          </p:val>
                                        </p:tav>
                                        <p:tav tm="100000">
                                          <p:val>
                                            <p:strVal val="#ppt_y"/>
                                          </p:val>
                                        </p:tav>
                                      </p:tavLst>
                                    </p:anim>
                                    <p:animEffect transition="in" filter="fade">
                                      <p:cBhvr>
                                        <p:cTn id="18" dur="500"/>
                                        <p:tgtEl>
                                          <p:spTgt spid="56320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4" presetClass="entr" presetSubtype="0" accel="100000" fill="hold" grpId="0" nodeType="clickEffect">
                                  <p:stCondLst>
                                    <p:cond delay="0"/>
                                  </p:stCondLst>
                                  <p:childTnLst>
                                    <p:set>
                                      <p:cBhvr>
                                        <p:cTn id="22" dur="1" fill="hold">
                                          <p:stCondLst>
                                            <p:cond delay="0"/>
                                          </p:stCondLst>
                                        </p:cTn>
                                        <p:tgtEl>
                                          <p:spTgt spid="563211"/>
                                        </p:tgtEl>
                                        <p:attrNameLst>
                                          <p:attrName>style.visibility</p:attrName>
                                        </p:attrNameLst>
                                      </p:cBhvr>
                                      <p:to>
                                        <p:strVal val="visible"/>
                                      </p:to>
                                    </p:set>
                                    <p:anim calcmode="lin" valueType="num">
                                      <p:cBhvr>
                                        <p:cTn id="23" dur="500" fill="hold"/>
                                        <p:tgtEl>
                                          <p:spTgt spid="563211"/>
                                        </p:tgtEl>
                                        <p:attrNameLst>
                                          <p:attrName>ppt_w</p:attrName>
                                        </p:attrNameLst>
                                      </p:cBhvr>
                                      <p:tavLst>
                                        <p:tav tm="0">
                                          <p:val>
                                            <p:strVal val="#ppt_w*0.05"/>
                                          </p:val>
                                        </p:tav>
                                        <p:tav tm="100000">
                                          <p:val>
                                            <p:strVal val="#ppt_w"/>
                                          </p:val>
                                        </p:tav>
                                      </p:tavLst>
                                    </p:anim>
                                    <p:anim calcmode="lin" valueType="num">
                                      <p:cBhvr>
                                        <p:cTn id="24" dur="500" fill="hold"/>
                                        <p:tgtEl>
                                          <p:spTgt spid="563211"/>
                                        </p:tgtEl>
                                        <p:attrNameLst>
                                          <p:attrName>ppt_h</p:attrName>
                                        </p:attrNameLst>
                                      </p:cBhvr>
                                      <p:tavLst>
                                        <p:tav tm="0">
                                          <p:val>
                                            <p:strVal val="#ppt_h"/>
                                          </p:val>
                                        </p:tav>
                                        <p:tav tm="100000">
                                          <p:val>
                                            <p:strVal val="#ppt_h"/>
                                          </p:val>
                                        </p:tav>
                                      </p:tavLst>
                                    </p:anim>
                                    <p:anim calcmode="lin" valueType="num">
                                      <p:cBhvr>
                                        <p:cTn id="25" dur="500" fill="hold"/>
                                        <p:tgtEl>
                                          <p:spTgt spid="563211"/>
                                        </p:tgtEl>
                                        <p:attrNameLst>
                                          <p:attrName>ppt_x</p:attrName>
                                        </p:attrNameLst>
                                      </p:cBhvr>
                                      <p:tavLst>
                                        <p:tav tm="0">
                                          <p:val>
                                            <p:strVal val="#ppt_x-.2"/>
                                          </p:val>
                                        </p:tav>
                                        <p:tav tm="100000">
                                          <p:val>
                                            <p:strVal val="#ppt_x"/>
                                          </p:val>
                                        </p:tav>
                                      </p:tavLst>
                                    </p:anim>
                                    <p:anim calcmode="lin" valueType="num">
                                      <p:cBhvr>
                                        <p:cTn id="26" dur="500" fill="hold"/>
                                        <p:tgtEl>
                                          <p:spTgt spid="563211"/>
                                        </p:tgtEl>
                                        <p:attrNameLst>
                                          <p:attrName>ppt_y</p:attrName>
                                        </p:attrNameLst>
                                      </p:cBhvr>
                                      <p:tavLst>
                                        <p:tav tm="0">
                                          <p:val>
                                            <p:strVal val="#ppt_y"/>
                                          </p:val>
                                        </p:tav>
                                        <p:tav tm="100000">
                                          <p:val>
                                            <p:strVal val="#ppt_y"/>
                                          </p:val>
                                        </p:tav>
                                      </p:tavLst>
                                    </p:anim>
                                    <p:animEffect transition="in" filter="fade">
                                      <p:cBhvr>
                                        <p:cTn id="27" dur="500"/>
                                        <p:tgtEl>
                                          <p:spTgt spid="563211"/>
                                        </p:tgtEl>
                                      </p:cBhvr>
                                    </p:animEffect>
                                  </p:childTnLst>
                                </p:cTn>
                              </p:par>
                              <p:par>
                                <p:cTn id="28" presetID="54" presetClass="entr" presetSubtype="0" accel="100000" fill="hold" grpId="0" nodeType="withEffect">
                                  <p:stCondLst>
                                    <p:cond delay="0"/>
                                  </p:stCondLst>
                                  <p:childTnLst>
                                    <p:set>
                                      <p:cBhvr>
                                        <p:cTn id="29" dur="1" fill="hold">
                                          <p:stCondLst>
                                            <p:cond delay="0"/>
                                          </p:stCondLst>
                                        </p:cTn>
                                        <p:tgtEl>
                                          <p:spTgt spid="563210"/>
                                        </p:tgtEl>
                                        <p:attrNameLst>
                                          <p:attrName>style.visibility</p:attrName>
                                        </p:attrNameLst>
                                      </p:cBhvr>
                                      <p:to>
                                        <p:strVal val="visible"/>
                                      </p:to>
                                    </p:set>
                                    <p:anim calcmode="lin" valueType="num">
                                      <p:cBhvr>
                                        <p:cTn id="30" dur="500" fill="hold"/>
                                        <p:tgtEl>
                                          <p:spTgt spid="563210"/>
                                        </p:tgtEl>
                                        <p:attrNameLst>
                                          <p:attrName>ppt_w</p:attrName>
                                        </p:attrNameLst>
                                      </p:cBhvr>
                                      <p:tavLst>
                                        <p:tav tm="0">
                                          <p:val>
                                            <p:strVal val="#ppt_w*0.05"/>
                                          </p:val>
                                        </p:tav>
                                        <p:tav tm="100000">
                                          <p:val>
                                            <p:strVal val="#ppt_w"/>
                                          </p:val>
                                        </p:tav>
                                      </p:tavLst>
                                    </p:anim>
                                    <p:anim calcmode="lin" valueType="num">
                                      <p:cBhvr>
                                        <p:cTn id="31" dur="500" fill="hold"/>
                                        <p:tgtEl>
                                          <p:spTgt spid="563210"/>
                                        </p:tgtEl>
                                        <p:attrNameLst>
                                          <p:attrName>ppt_h</p:attrName>
                                        </p:attrNameLst>
                                      </p:cBhvr>
                                      <p:tavLst>
                                        <p:tav tm="0">
                                          <p:val>
                                            <p:strVal val="#ppt_h"/>
                                          </p:val>
                                        </p:tav>
                                        <p:tav tm="100000">
                                          <p:val>
                                            <p:strVal val="#ppt_h"/>
                                          </p:val>
                                        </p:tav>
                                      </p:tavLst>
                                    </p:anim>
                                    <p:anim calcmode="lin" valueType="num">
                                      <p:cBhvr>
                                        <p:cTn id="32" dur="500" fill="hold"/>
                                        <p:tgtEl>
                                          <p:spTgt spid="563210"/>
                                        </p:tgtEl>
                                        <p:attrNameLst>
                                          <p:attrName>ppt_x</p:attrName>
                                        </p:attrNameLst>
                                      </p:cBhvr>
                                      <p:tavLst>
                                        <p:tav tm="0">
                                          <p:val>
                                            <p:strVal val="#ppt_x-.2"/>
                                          </p:val>
                                        </p:tav>
                                        <p:tav tm="100000">
                                          <p:val>
                                            <p:strVal val="#ppt_x"/>
                                          </p:val>
                                        </p:tav>
                                      </p:tavLst>
                                    </p:anim>
                                    <p:anim calcmode="lin" valueType="num">
                                      <p:cBhvr>
                                        <p:cTn id="33" dur="500" fill="hold"/>
                                        <p:tgtEl>
                                          <p:spTgt spid="563210"/>
                                        </p:tgtEl>
                                        <p:attrNameLst>
                                          <p:attrName>ppt_y</p:attrName>
                                        </p:attrNameLst>
                                      </p:cBhvr>
                                      <p:tavLst>
                                        <p:tav tm="0">
                                          <p:val>
                                            <p:strVal val="#ppt_y"/>
                                          </p:val>
                                        </p:tav>
                                        <p:tav tm="100000">
                                          <p:val>
                                            <p:strVal val="#ppt_y"/>
                                          </p:val>
                                        </p:tav>
                                      </p:tavLst>
                                    </p:anim>
                                    <p:animEffect transition="in" filter="fade">
                                      <p:cBhvr>
                                        <p:cTn id="34" dur="500"/>
                                        <p:tgtEl>
                                          <p:spTgt spid="56321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4" presetClass="entr" presetSubtype="0" accel="100000" fill="hold" grpId="0" nodeType="clickEffect">
                                  <p:stCondLst>
                                    <p:cond delay="0"/>
                                  </p:stCondLst>
                                  <p:childTnLst>
                                    <p:set>
                                      <p:cBhvr>
                                        <p:cTn id="38" dur="1" fill="hold">
                                          <p:stCondLst>
                                            <p:cond delay="0"/>
                                          </p:stCondLst>
                                        </p:cTn>
                                        <p:tgtEl>
                                          <p:spTgt spid="563213"/>
                                        </p:tgtEl>
                                        <p:attrNameLst>
                                          <p:attrName>style.visibility</p:attrName>
                                        </p:attrNameLst>
                                      </p:cBhvr>
                                      <p:to>
                                        <p:strVal val="visible"/>
                                      </p:to>
                                    </p:set>
                                    <p:anim calcmode="lin" valueType="num">
                                      <p:cBhvr>
                                        <p:cTn id="39" dur="500" fill="hold"/>
                                        <p:tgtEl>
                                          <p:spTgt spid="563213"/>
                                        </p:tgtEl>
                                        <p:attrNameLst>
                                          <p:attrName>ppt_w</p:attrName>
                                        </p:attrNameLst>
                                      </p:cBhvr>
                                      <p:tavLst>
                                        <p:tav tm="0">
                                          <p:val>
                                            <p:strVal val="#ppt_w*0.05"/>
                                          </p:val>
                                        </p:tav>
                                        <p:tav tm="100000">
                                          <p:val>
                                            <p:strVal val="#ppt_w"/>
                                          </p:val>
                                        </p:tav>
                                      </p:tavLst>
                                    </p:anim>
                                    <p:anim calcmode="lin" valueType="num">
                                      <p:cBhvr>
                                        <p:cTn id="40" dur="500" fill="hold"/>
                                        <p:tgtEl>
                                          <p:spTgt spid="563213"/>
                                        </p:tgtEl>
                                        <p:attrNameLst>
                                          <p:attrName>ppt_h</p:attrName>
                                        </p:attrNameLst>
                                      </p:cBhvr>
                                      <p:tavLst>
                                        <p:tav tm="0">
                                          <p:val>
                                            <p:strVal val="#ppt_h"/>
                                          </p:val>
                                        </p:tav>
                                        <p:tav tm="100000">
                                          <p:val>
                                            <p:strVal val="#ppt_h"/>
                                          </p:val>
                                        </p:tav>
                                      </p:tavLst>
                                    </p:anim>
                                    <p:anim calcmode="lin" valueType="num">
                                      <p:cBhvr>
                                        <p:cTn id="41" dur="500" fill="hold"/>
                                        <p:tgtEl>
                                          <p:spTgt spid="563213"/>
                                        </p:tgtEl>
                                        <p:attrNameLst>
                                          <p:attrName>ppt_x</p:attrName>
                                        </p:attrNameLst>
                                      </p:cBhvr>
                                      <p:tavLst>
                                        <p:tav tm="0">
                                          <p:val>
                                            <p:strVal val="#ppt_x-.2"/>
                                          </p:val>
                                        </p:tav>
                                        <p:tav tm="100000">
                                          <p:val>
                                            <p:strVal val="#ppt_x"/>
                                          </p:val>
                                        </p:tav>
                                      </p:tavLst>
                                    </p:anim>
                                    <p:anim calcmode="lin" valueType="num">
                                      <p:cBhvr>
                                        <p:cTn id="42" dur="500" fill="hold"/>
                                        <p:tgtEl>
                                          <p:spTgt spid="563213"/>
                                        </p:tgtEl>
                                        <p:attrNameLst>
                                          <p:attrName>ppt_y</p:attrName>
                                        </p:attrNameLst>
                                      </p:cBhvr>
                                      <p:tavLst>
                                        <p:tav tm="0">
                                          <p:val>
                                            <p:strVal val="#ppt_y"/>
                                          </p:val>
                                        </p:tav>
                                        <p:tav tm="100000">
                                          <p:val>
                                            <p:strVal val="#ppt_y"/>
                                          </p:val>
                                        </p:tav>
                                      </p:tavLst>
                                    </p:anim>
                                    <p:animEffect transition="in" filter="fade">
                                      <p:cBhvr>
                                        <p:cTn id="43" dur="500"/>
                                        <p:tgtEl>
                                          <p:spTgt spid="563213"/>
                                        </p:tgtEl>
                                      </p:cBhvr>
                                    </p:animEffect>
                                  </p:childTnLst>
                                </p:cTn>
                              </p:par>
                              <p:par>
                                <p:cTn id="44" presetID="54" presetClass="entr" presetSubtype="0" accel="100000" fill="hold" grpId="0" nodeType="withEffect">
                                  <p:stCondLst>
                                    <p:cond delay="0"/>
                                  </p:stCondLst>
                                  <p:childTnLst>
                                    <p:set>
                                      <p:cBhvr>
                                        <p:cTn id="45" dur="1" fill="hold">
                                          <p:stCondLst>
                                            <p:cond delay="0"/>
                                          </p:stCondLst>
                                        </p:cTn>
                                        <p:tgtEl>
                                          <p:spTgt spid="563212"/>
                                        </p:tgtEl>
                                        <p:attrNameLst>
                                          <p:attrName>style.visibility</p:attrName>
                                        </p:attrNameLst>
                                      </p:cBhvr>
                                      <p:to>
                                        <p:strVal val="visible"/>
                                      </p:to>
                                    </p:set>
                                    <p:anim calcmode="lin" valueType="num">
                                      <p:cBhvr>
                                        <p:cTn id="46" dur="500" fill="hold"/>
                                        <p:tgtEl>
                                          <p:spTgt spid="563212"/>
                                        </p:tgtEl>
                                        <p:attrNameLst>
                                          <p:attrName>ppt_w</p:attrName>
                                        </p:attrNameLst>
                                      </p:cBhvr>
                                      <p:tavLst>
                                        <p:tav tm="0">
                                          <p:val>
                                            <p:strVal val="#ppt_w*0.05"/>
                                          </p:val>
                                        </p:tav>
                                        <p:tav tm="100000">
                                          <p:val>
                                            <p:strVal val="#ppt_w"/>
                                          </p:val>
                                        </p:tav>
                                      </p:tavLst>
                                    </p:anim>
                                    <p:anim calcmode="lin" valueType="num">
                                      <p:cBhvr>
                                        <p:cTn id="47" dur="500" fill="hold"/>
                                        <p:tgtEl>
                                          <p:spTgt spid="563212"/>
                                        </p:tgtEl>
                                        <p:attrNameLst>
                                          <p:attrName>ppt_h</p:attrName>
                                        </p:attrNameLst>
                                      </p:cBhvr>
                                      <p:tavLst>
                                        <p:tav tm="0">
                                          <p:val>
                                            <p:strVal val="#ppt_h"/>
                                          </p:val>
                                        </p:tav>
                                        <p:tav tm="100000">
                                          <p:val>
                                            <p:strVal val="#ppt_h"/>
                                          </p:val>
                                        </p:tav>
                                      </p:tavLst>
                                    </p:anim>
                                    <p:anim calcmode="lin" valueType="num">
                                      <p:cBhvr>
                                        <p:cTn id="48" dur="500" fill="hold"/>
                                        <p:tgtEl>
                                          <p:spTgt spid="563212"/>
                                        </p:tgtEl>
                                        <p:attrNameLst>
                                          <p:attrName>ppt_x</p:attrName>
                                        </p:attrNameLst>
                                      </p:cBhvr>
                                      <p:tavLst>
                                        <p:tav tm="0">
                                          <p:val>
                                            <p:strVal val="#ppt_x-.2"/>
                                          </p:val>
                                        </p:tav>
                                        <p:tav tm="100000">
                                          <p:val>
                                            <p:strVal val="#ppt_x"/>
                                          </p:val>
                                        </p:tav>
                                      </p:tavLst>
                                    </p:anim>
                                    <p:anim calcmode="lin" valueType="num">
                                      <p:cBhvr>
                                        <p:cTn id="49" dur="500" fill="hold"/>
                                        <p:tgtEl>
                                          <p:spTgt spid="563212"/>
                                        </p:tgtEl>
                                        <p:attrNameLst>
                                          <p:attrName>ppt_y</p:attrName>
                                        </p:attrNameLst>
                                      </p:cBhvr>
                                      <p:tavLst>
                                        <p:tav tm="0">
                                          <p:val>
                                            <p:strVal val="#ppt_y"/>
                                          </p:val>
                                        </p:tav>
                                        <p:tav tm="100000">
                                          <p:val>
                                            <p:strVal val="#ppt_y"/>
                                          </p:val>
                                        </p:tav>
                                      </p:tavLst>
                                    </p:anim>
                                    <p:animEffect transition="in" filter="fade">
                                      <p:cBhvr>
                                        <p:cTn id="50" dur="500"/>
                                        <p:tgtEl>
                                          <p:spTgt spid="563212"/>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4" presetClass="entr" presetSubtype="0" accel="100000" fill="hold" grpId="0" nodeType="clickEffect">
                                  <p:stCondLst>
                                    <p:cond delay="0"/>
                                  </p:stCondLst>
                                  <p:childTnLst>
                                    <p:set>
                                      <p:cBhvr>
                                        <p:cTn id="54" dur="1" fill="hold">
                                          <p:stCondLst>
                                            <p:cond delay="0"/>
                                          </p:stCondLst>
                                        </p:cTn>
                                        <p:tgtEl>
                                          <p:spTgt spid="563214"/>
                                        </p:tgtEl>
                                        <p:attrNameLst>
                                          <p:attrName>style.visibility</p:attrName>
                                        </p:attrNameLst>
                                      </p:cBhvr>
                                      <p:to>
                                        <p:strVal val="visible"/>
                                      </p:to>
                                    </p:set>
                                    <p:anim calcmode="lin" valueType="num">
                                      <p:cBhvr>
                                        <p:cTn id="55" dur="500" fill="hold"/>
                                        <p:tgtEl>
                                          <p:spTgt spid="563214"/>
                                        </p:tgtEl>
                                        <p:attrNameLst>
                                          <p:attrName>ppt_w</p:attrName>
                                        </p:attrNameLst>
                                      </p:cBhvr>
                                      <p:tavLst>
                                        <p:tav tm="0">
                                          <p:val>
                                            <p:strVal val="#ppt_w*0.05"/>
                                          </p:val>
                                        </p:tav>
                                        <p:tav tm="100000">
                                          <p:val>
                                            <p:strVal val="#ppt_w"/>
                                          </p:val>
                                        </p:tav>
                                      </p:tavLst>
                                    </p:anim>
                                    <p:anim calcmode="lin" valueType="num">
                                      <p:cBhvr>
                                        <p:cTn id="56" dur="500" fill="hold"/>
                                        <p:tgtEl>
                                          <p:spTgt spid="563214"/>
                                        </p:tgtEl>
                                        <p:attrNameLst>
                                          <p:attrName>ppt_h</p:attrName>
                                        </p:attrNameLst>
                                      </p:cBhvr>
                                      <p:tavLst>
                                        <p:tav tm="0">
                                          <p:val>
                                            <p:strVal val="#ppt_h"/>
                                          </p:val>
                                        </p:tav>
                                        <p:tav tm="100000">
                                          <p:val>
                                            <p:strVal val="#ppt_h"/>
                                          </p:val>
                                        </p:tav>
                                      </p:tavLst>
                                    </p:anim>
                                    <p:anim calcmode="lin" valueType="num">
                                      <p:cBhvr>
                                        <p:cTn id="57" dur="500" fill="hold"/>
                                        <p:tgtEl>
                                          <p:spTgt spid="563214"/>
                                        </p:tgtEl>
                                        <p:attrNameLst>
                                          <p:attrName>ppt_x</p:attrName>
                                        </p:attrNameLst>
                                      </p:cBhvr>
                                      <p:tavLst>
                                        <p:tav tm="0">
                                          <p:val>
                                            <p:strVal val="#ppt_x-.2"/>
                                          </p:val>
                                        </p:tav>
                                        <p:tav tm="100000">
                                          <p:val>
                                            <p:strVal val="#ppt_x"/>
                                          </p:val>
                                        </p:tav>
                                      </p:tavLst>
                                    </p:anim>
                                    <p:anim calcmode="lin" valueType="num">
                                      <p:cBhvr>
                                        <p:cTn id="58" dur="500" fill="hold"/>
                                        <p:tgtEl>
                                          <p:spTgt spid="563214"/>
                                        </p:tgtEl>
                                        <p:attrNameLst>
                                          <p:attrName>ppt_y</p:attrName>
                                        </p:attrNameLst>
                                      </p:cBhvr>
                                      <p:tavLst>
                                        <p:tav tm="0">
                                          <p:val>
                                            <p:strVal val="#ppt_y"/>
                                          </p:val>
                                        </p:tav>
                                        <p:tav tm="100000">
                                          <p:val>
                                            <p:strVal val="#ppt_y"/>
                                          </p:val>
                                        </p:tav>
                                      </p:tavLst>
                                    </p:anim>
                                    <p:animEffect transition="in" filter="fade">
                                      <p:cBhvr>
                                        <p:cTn id="59" dur="500"/>
                                        <p:tgtEl>
                                          <p:spTgt spid="563214"/>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54" presetClass="entr" presetSubtype="0" accel="100000" fill="hold" grpId="0" nodeType="clickEffect">
                                  <p:stCondLst>
                                    <p:cond delay="0"/>
                                  </p:stCondLst>
                                  <p:childTnLst>
                                    <p:set>
                                      <p:cBhvr>
                                        <p:cTn id="63" dur="1" fill="hold">
                                          <p:stCondLst>
                                            <p:cond delay="0"/>
                                          </p:stCondLst>
                                        </p:cTn>
                                        <p:tgtEl>
                                          <p:spTgt spid="563202"/>
                                        </p:tgtEl>
                                        <p:attrNameLst>
                                          <p:attrName>style.visibility</p:attrName>
                                        </p:attrNameLst>
                                      </p:cBhvr>
                                      <p:to>
                                        <p:strVal val="visible"/>
                                      </p:to>
                                    </p:set>
                                    <p:anim calcmode="lin" valueType="num">
                                      <p:cBhvr>
                                        <p:cTn id="64" dur="500" fill="hold"/>
                                        <p:tgtEl>
                                          <p:spTgt spid="563202"/>
                                        </p:tgtEl>
                                        <p:attrNameLst>
                                          <p:attrName>ppt_w</p:attrName>
                                        </p:attrNameLst>
                                      </p:cBhvr>
                                      <p:tavLst>
                                        <p:tav tm="0">
                                          <p:val>
                                            <p:strVal val="#ppt_w*0.05"/>
                                          </p:val>
                                        </p:tav>
                                        <p:tav tm="100000">
                                          <p:val>
                                            <p:strVal val="#ppt_w"/>
                                          </p:val>
                                        </p:tav>
                                      </p:tavLst>
                                    </p:anim>
                                    <p:anim calcmode="lin" valueType="num">
                                      <p:cBhvr>
                                        <p:cTn id="65" dur="500" fill="hold"/>
                                        <p:tgtEl>
                                          <p:spTgt spid="563202"/>
                                        </p:tgtEl>
                                        <p:attrNameLst>
                                          <p:attrName>ppt_h</p:attrName>
                                        </p:attrNameLst>
                                      </p:cBhvr>
                                      <p:tavLst>
                                        <p:tav tm="0">
                                          <p:val>
                                            <p:strVal val="#ppt_h"/>
                                          </p:val>
                                        </p:tav>
                                        <p:tav tm="100000">
                                          <p:val>
                                            <p:strVal val="#ppt_h"/>
                                          </p:val>
                                        </p:tav>
                                      </p:tavLst>
                                    </p:anim>
                                    <p:anim calcmode="lin" valueType="num">
                                      <p:cBhvr>
                                        <p:cTn id="66" dur="500" fill="hold"/>
                                        <p:tgtEl>
                                          <p:spTgt spid="563202"/>
                                        </p:tgtEl>
                                        <p:attrNameLst>
                                          <p:attrName>ppt_x</p:attrName>
                                        </p:attrNameLst>
                                      </p:cBhvr>
                                      <p:tavLst>
                                        <p:tav tm="0">
                                          <p:val>
                                            <p:strVal val="#ppt_x-.2"/>
                                          </p:val>
                                        </p:tav>
                                        <p:tav tm="100000">
                                          <p:val>
                                            <p:strVal val="#ppt_x"/>
                                          </p:val>
                                        </p:tav>
                                      </p:tavLst>
                                    </p:anim>
                                    <p:anim calcmode="lin" valueType="num">
                                      <p:cBhvr>
                                        <p:cTn id="67" dur="500" fill="hold"/>
                                        <p:tgtEl>
                                          <p:spTgt spid="563202"/>
                                        </p:tgtEl>
                                        <p:attrNameLst>
                                          <p:attrName>ppt_y</p:attrName>
                                        </p:attrNameLst>
                                      </p:cBhvr>
                                      <p:tavLst>
                                        <p:tav tm="0">
                                          <p:val>
                                            <p:strVal val="#ppt_y"/>
                                          </p:val>
                                        </p:tav>
                                        <p:tav tm="100000">
                                          <p:val>
                                            <p:strVal val="#ppt_y"/>
                                          </p:val>
                                        </p:tav>
                                      </p:tavLst>
                                    </p:anim>
                                    <p:animEffect transition="in" filter="fade">
                                      <p:cBhvr>
                                        <p:cTn id="68" dur="500"/>
                                        <p:tgtEl>
                                          <p:spTgt spid="563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563202" grpId="0"/>
      <p:bldP spid="563207" grpId="0"/>
      <p:bldP spid="563208" grpId="0"/>
      <p:bldP spid="563210" grpId="0"/>
      <p:bldP spid="563211" grpId="0"/>
      <p:bldP spid="563212" grpId="0"/>
      <p:bldP spid="563213" grpId="0"/>
      <p:bldP spid="563214" grpId="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4226"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Minimizing Cost</a:t>
            </a:r>
          </a:p>
        </p:txBody>
      </p:sp>
      <p:sp>
        <p:nvSpPr>
          <p:cNvPr id="564227" name="Text Box 3"/>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64229" name="Text Box 5" descr="Blue tissue paper"/>
          <p:cNvSpPr txBox="1">
            <a:spLocks noChangeArrowheads="1"/>
          </p:cNvSpPr>
          <p:nvPr/>
        </p:nvSpPr>
        <p:spPr bwMode="auto">
          <a:xfrm>
            <a:off x="152400" y="1219200"/>
            <a:ext cx="1600200" cy="366713"/>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smtClean="0">
                <a:effectLst>
                  <a:outerShdw blurRad="38100" dist="38100" dir="2700000" algn="tl">
                    <a:srgbClr val="DDDDDD"/>
                  </a:outerShdw>
                </a:effectLst>
                <a:latin typeface="Batang" charset="0"/>
                <a:cs typeface="+mn-cs"/>
              </a:rPr>
              <a:t>CONTINUED</a:t>
            </a:r>
          </a:p>
        </p:txBody>
      </p:sp>
      <p:sp>
        <p:nvSpPr>
          <p:cNvPr id="564230" name="Text Box 6" descr="Blue tissue paper"/>
          <p:cNvSpPr txBox="1">
            <a:spLocks noChangeArrowheads="1"/>
          </p:cNvSpPr>
          <p:nvPr/>
        </p:nvSpPr>
        <p:spPr bwMode="auto">
          <a:xfrm>
            <a:off x="609600" y="1600200"/>
            <a:ext cx="8077200" cy="13112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It appears from the graph that there is exactly one relative extremum, a relative minimum around </a:t>
            </a:r>
            <a:r>
              <a:rPr lang="en-US" sz="2000" i="1" smtClean="0">
                <a:latin typeface="Times New Roman" charset="0"/>
                <a:cs typeface="+mn-cs"/>
              </a:rPr>
              <a:t>x</a:t>
            </a:r>
            <a:r>
              <a:rPr lang="en-US" sz="2000" smtClean="0">
                <a:latin typeface="Times New Roman" charset="0"/>
                <a:cs typeface="+mn-cs"/>
              </a:rPr>
              <a:t> = 10 or </a:t>
            </a:r>
            <a:r>
              <a:rPr lang="en-US" sz="2000" i="1" smtClean="0">
                <a:latin typeface="Times New Roman" charset="0"/>
                <a:cs typeface="+mn-cs"/>
              </a:rPr>
              <a:t>x</a:t>
            </a:r>
            <a:r>
              <a:rPr lang="en-US" sz="2000" smtClean="0">
                <a:latin typeface="Times New Roman" charset="0"/>
                <a:cs typeface="+mn-cs"/>
              </a:rPr>
              <a:t> = 15.  To know exactly where this relative minimum is, we need to set the first derivative equal to zero and solve (since at this point, the function will have a slope of zero).</a:t>
            </a:r>
          </a:p>
        </p:txBody>
      </p:sp>
      <p:sp>
        <p:nvSpPr>
          <p:cNvPr id="564231" name="Text Box 7" descr="Blue tissue paper"/>
          <p:cNvSpPr txBox="1">
            <a:spLocks noChangeArrowheads="1"/>
          </p:cNvSpPr>
          <p:nvPr/>
        </p:nvSpPr>
        <p:spPr bwMode="auto">
          <a:xfrm>
            <a:off x="5565775" y="2971800"/>
            <a:ext cx="2892425"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This is the given equation.</a:t>
            </a:r>
          </a:p>
        </p:txBody>
      </p:sp>
      <p:sp>
        <p:nvSpPr>
          <p:cNvPr id="564232" name="Text Box 8" descr="Blue tissue paper"/>
          <p:cNvSpPr txBox="1">
            <a:spLocks noChangeArrowheads="1"/>
          </p:cNvSpPr>
          <p:nvPr/>
        </p:nvSpPr>
        <p:spPr bwMode="auto">
          <a:xfrm>
            <a:off x="2122488" y="2970213"/>
            <a:ext cx="20574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C = </a:t>
            </a:r>
            <a:r>
              <a:rPr lang="en-US" sz="2000" smtClean="0">
                <a:latin typeface="Times New Roman" charset="0"/>
                <a:cs typeface="+mn-cs"/>
              </a:rPr>
              <a:t>1500/</a:t>
            </a:r>
            <a:r>
              <a:rPr lang="en-US" sz="2000" i="1" smtClean="0">
                <a:latin typeface="Times New Roman" charset="0"/>
                <a:cs typeface="+mn-cs"/>
              </a:rPr>
              <a:t>y</a:t>
            </a:r>
            <a:r>
              <a:rPr lang="en-US" sz="2000" smtClean="0">
                <a:latin typeface="Times New Roman" charset="0"/>
                <a:cs typeface="+mn-cs"/>
              </a:rPr>
              <a:t> + 15</a:t>
            </a:r>
            <a:r>
              <a:rPr lang="en-US" sz="2000" i="1" smtClean="0">
                <a:latin typeface="Times New Roman" charset="0"/>
                <a:cs typeface="+mn-cs"/>
              </a:rPr>
              <a:t>y</a:t>
            </a:r>
            <a:endParaRPr lang="en-US" sz="2000" smtClean="0">
              <a:latin typeface="Times New Roman" charset="0"/>
              <a:cs typeface="+mn-cs"/>
            </a:endParaRPr>
          </a:p>
        </p:txBody>
      </p:sp>
      <p:sp>
        <p:nvSpPr>
          <p:cNvPr id="564233" name="Text Box 9" descr="Blue tissue paper"/>
          <p:cNvSpPr txBox="1">
            <a:spLocks noChangeArrowheads="1"/>
          </p:cNvSpPr>
          <p:nvPr/>
        </p:nvSpPr>
        <p:spPr bwMode="auto">
          <a:xfrm>
            <a:off x="5565775" y="3411538"/>
            <a:ext cx="1597025"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Differentiate.</a:t>
            </a:r>
          </a:p>
        </p:txBody>
      </p:sp>
      <p:sp>
        <p:nvSpPr>
          <p:cNvPr id="564234" name="Text Box 10" descr="Blue tissue paper"/>
          <p:cNvSpPr txBox="1">
            <a:spLocks noChangeArrowheads="1"/>
          </p:cNvSpPr>
          <p:nvPr/>
        </p:nvSpPr>
        <p:spPr bwMode="auto">
          <a:xfrm>
            <a:off x="2057400" y="3413125"/>
            <a:ext cx="21336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C</a:t>
            </a:r>
            <a:r>
              <a:rPr lang="el-GR" sz="2000" i="1" smtClean="0">
                <a:latin typeface="Times New Roman" charset="0"/>
                <a:cs typeface="Times New Roman" charset="0"/>
              </a:rPr>
              <a:t>΄</a:t>
            </a:r>
            <a:r>
              <a:rPr lang="en-US" sz="2000" i="1" smtClean="0">
                <a:latin typeface="Times New Roman" charset="0"/>
                <a:cs typeface="+mn-cs"/>
              </a:rPr>
              <a:t> = -</a:t>
            </a:r>
            <a:r>
              <a:rPr lang="en-US" sz="2000" smtClean="0">
                <a:latin typeface="Times New Roman" charset="0"/>
                <a:cs typeface="+mn-cs"/>
              </a:rPr>
              <a:t>1500/</a:t>
            </a:r>
            <a:r>
              <a:rPr lang="en-US" sz="2000" i="1" smtClean="0">
                <a:latin typeface="Times New Roman" charset="0"/>
                <a:cs typeface="+mn-cs"/>
              </a:rPr>
              <a:t>y</a:t>
            </a:r>
            <a:r>
              <a:rPr lang="en-US" sz="2000" baseline="30000" smtClean="0">
                <a:latin typeface="Times New Roman" charset="0"/>
                <a:cs typeface="+mn-cs"/>
              </a:rPr>
              <a:t>2</a:t>
            </a:r>
            <a:r>
              <a:rPr lang="en-US" sz="2000" smtClean="0">
                <a:latin typeface="Times New Roman" charset="0"/>
                <a:cs typeface="+mn-cs"/>
              </a:rPr>
              <a:t> + 15</a:t>
            </a:r>
          </a:p>
        </p:txBody>
      </p:sp>
      <p:sp>
        <p:nvSpPr>
          <p:cNvPr id="564235" name="Text Box 11" descr="Blue tissue paper"/>
          <p:cNvSpPr txBox="1">
            <a:spLocks noChangeArrowheads="1"/>
          </p:cNvSpPr>
          <p:nvPr/>
        </p:nvSpPr>
        <p:spPr bwMode="auto">
          <a:xfrm>
            <a:off x="5565775" y="3868738"/>
            <a:ext cx="2968625"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Set the function equal to 0.</a:t>
            </a:r>
          </a:p>
        </p:txBody>
      </p:sp>
      <p:sp>
        <p:nvSpPr>
          <p:cNvPr id="564236" name="Text Box 12" descr="Blue tissue paper"/>
          <p:cNvSpPr txBox="1">
            <a:spLocks noChangeArrowheads="1"/>
          </p:cNvSpPr>
          <p:nvPr/>
        </p:nvSpPr>
        <p:spPr bwMode="auto">
          <a:xfrm>
            <a:off x="958850" y="3865563"/>
            <a:ext cx="20574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a:t>
            </a:r>
            <a:r>
              <a:rPr lang="en-US" sz="2000" smtClean="0">
                <a:latin typeface="Times New Roman" charset="0"/>
                <a:cs typeface="+mn-cs"/>
              </a:rPr>
              <a:t>1500/</a:t>
            </a:r>
            <a:r>
              <a:rPr lang="en-US" sz="2000" i="1" smtClean="0">
                <a:latin typeface="Times New Roman" charset="0"/>
                <a:cs typeface="+mn-cs"/>
              </a:rPr>
              <a:t>y</a:t>
            </a:r>
            <a:r>
              <a:rPr lang="en-US" sz="2000" baseline="30000" smtClean="0">
                <a:latin typeface="Times New Roman" charset="0"/>
                <a:cs typeface="+mn-cs"/>
              </a:rPr>
              <a:t>2</a:t>
            </a:r>
            <a:r>
              <a:rPr lang="en-US" sz="2000" smtClean="0">
                <a:latin typeface="Times New Roman" charset="0"/>
                <a:cs typeface="+mn-cs"/>
              </a:rPr>
              <a:t> + 15 = 0</a:t>
            </a:r>
          </a:p>
        </p:txBody>
      </p:sp>
      <p:sp>
        <p:nvSpPr>
          <p:cNvPr id="564237" name="Text Box 13" descr="Blue tissue paper"/>
          <p:cNvSpPr txBox="1">
            <a:spLocks noChangeArrowheads="1"/>
          </p:cNvSpPr>
          <p:nvPr/>
        </p:nvSpPr>
        <p:spPr bwMode="auto">
          <a:xfrm>
            <a:off x="5565775" y="4325938"/>
            <a:ext cx="758825"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Add.</a:t>
            </a:r>
          </a:p>
        </p:txBody>
      </p:sp>
      <p:sp>
        <p:nvSpPr>
          <p:cNvPr id="564238" name="Text Box 14" descr="Blue tissue paper"/>
          <p:cNvSpPr txBox="1">
            <a:spLocks noChangeArrowheads="1"/>
          </p:cNvSpPr>
          <p:nvPr/>
        </p:nvSpPr>
        <p:spPr bwMode="auto">
          <a:xfrm>
            <a:off x="2082800" y="4322763"/>
            <a:ext cx="15240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15 =</a:t>
            </a:r>
            <a:r>
              <a:rPr lang="en-US" sz="2000" i="1" smtClean="0">
                <a:latin typeface="Times New Roman" charset="0"/>
                <a:cs typeface="+mn-cs"/>
              </a:rPr>
              <a:t> </a:t>
            </a:r>
            <a:r>
              <a:rPr lang="en-US" sz="2000" smtClean="0">
                <a:latin typeface="Times New Roman" charset="0"/>
                <a:cs typeface="+mn-cs"/>
              </a:rPr>
              <a:t>1500/</a:t>
            </a:r>
            <a:r>
              <a:rPr lang="en-US" sz="2000" i="1" smtClean="0">
                <a:latin typeface="Times New Roman" charset="0"/>
                <a:cs typeface="+mn-cs"/>
              </a:rPr>
              <a:t>y</a:t>
            </a:r>
            <a:r>
              <a:rPr lang="en-US" sz="2000" baseline="30000" smtClean="0">
                <a:latin typeface="Times New Roman" charset="0"/>
                <a:cs typeface="+mn-cs"/>
              </a:rPr>
              <a:t>2</a:t>
            </a:r>
            <a:endParaRPr lang="en-US" sz="2000" smtClean="0">
              <a:latin typeface="Times New Roman" charset="0"/>
              <a:cs typeface="+mn-cs"/>
            </a:endParaRPr>
          </a:p>
        </p:txBody>
      </p:sp>
      <p:sp>
        <p:nvSpPr>
          <p:cNvPr id="564239" name="Text Box 15" descr="Blue tissue paper"/>
          <p:cNvSpPr txBox="1">
            <a:spLocks noChangeArrowheads="1"/>
          </p:cNvSpPr>
          <p:nvPr/>
        </p:nvSpPr>
        <p:spPr bwMode="auto">
          <a:xfrm>
            <a:off x="5565775" y="4783138"/>
            <a:ext cx="1139825"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Multiply.</a:t>
            </a:r>
          </a:p>
        </p:txBody>
      </p:sp>
      <p:sp>
        <p:nvSpPr>
          <p:cNvPr id="564240" name="Text Box 16" descr="Blue tissue paper"/>
          <p:cNvSpPr txBox="1">
            <a:spLocks noChangeArrowheads="1"/>
          </p:cNvSpPr>
          <p:nvPr/>
        </p:nvSpPr>
        <p:spPr bwMode="auto">
          <a:xfrm>
            <a:off x="1890713" y="4779963"/>
            <a:ext cx="14478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15</a:t>
            </a:r>
            <a:r>
              <a:rPr lang="en-US" sz="2000" i="1" smtClean="0">
                <a:latin typeface="Times New Roman" charset="0"/>
                <a:cs typeface="+mn-cs"/>
              </a:rPr>
              <a:t>y</a:t>
            </a:r>
            <a:r>
              <a:rPr lang="en-US" sz="2000" baseline="30000" smtClean="0">
                <a:latin typeface="Times New Roman" charset="0"/>
                <a:cs typeface="+mn-cs"/>
              </a:rPr>
              <a:t>2</a:t>
            </a:r>
            <a:r>
              <a:rPr lang="en-US" sz="2000" smtClean="0">
                <a:latin typeface="Times New Roman" charset="0"/>
                <a:cs typeface="+mn-cs"/>
              </a:rPr>
              <a:t> =</a:t>
            </a:r>
            <a:r>
              <a:rPr lang="en-US" sz="2000" i="1" smtClean="0">
                <a:latin typeface="Times New Roman" charset="0"/>
                <a:cs typeface="+mn-cs"/>
              </a:rPr>
              <a:t> </a:t>
            </a:r>
            <a:r>
              <a:rPr lang="en-US" sz="2000" smtClean="0">
                <a:latin typeface="Times New Roman" charset="0"/>
                <a:cs typeface="+mn-cs"/>
              </a:rPr>
              <a:t>1500</a:t>
            </a:r>
          </a:p>
        </p:txBody>
      </p:sp>
      <p:sp>
        <p:nvSpPr>
          <p:cNvPr id="564241" name="Text Box 17" descr="Blue tissue paper"/>
          <p:cNvSpPr txBox="1">
            <a:spLocks noChangeArrowheads="1"/>
          </p:cNvSpPr>
          <p:nvPr/>
        </p:nvSpPr>
        <p:spPr bwMode="auto">
          <a:xfrm>
            <a:off x="5565775" y="5240338"/>
            <a:ext cx="987425"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Divide.</a:t>
            </a:r>
          </a:p>
        </p:txBody>
      </p:sp>
      <p:sp>
        <p:nvSpPr>
          <p:cNvPr id="564242" name="Text Box 18" descr="Blue tissue paper"/>
          <p:cNvSpPr txBox="1">
            <a:spLocks noChangeArrowheads="1"/>
          </p:cNvSpPr>
          <p:nvPr/>
        </p:nvSpPr>
        <p:spPr bwMode="auto">
          <a:xfrm>
            <a:off x="2128838" y="5237163"/>
            <a:ext cx="10668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y</a:t>
            </a:r>
            <a:r>
              <a:rPr lang="en-US" sz="2000" baseline="30000" smtClean="0">
                <a:latin typeface="Times New Roman" charset="0"/>
                <a:cs typeface="+mn-cs"/>
              </a:rPr>
              <a:t>2</a:t>
            </a:r>
            <a:r>
              <a:rPr lang="en-US" sz="2000" smtClean="0">
                <a:latin typeface="Times New Roman" charset="0"/>
                <a:cs typeface="+mn-cs"/>
              </a:rPr>
              <a:t> =</a:t>
            </a:r>
            <a:r>
              <a:rPr lang="en-US" sz="2000" i="1" smtClean="0">
                <a:latin typeface="Times New Roman" charset="0"/>
                <a:cs typeface="+mn-cs"/>
              </a:rPr>
              <a:t> </a:t>
            </a:r>
            <a:r>
              <a:rPr lang="en-US" sz="2000" smtClean="0">
                <a:latin typeface="Times New Roman" charset="0"/>
                <a:cs typeface="+mn-cs"/>
              </a:rPr>
              <a:t>100</a:t>
            </a:r>
          </a:p>
        </p:txBody>
      </p:sp>
      <p:sp>
        <p:nvSpPr>
          <p:cNvPr id="564243" name="Text Box 19" descr="Blue tissue paper"/>
          <p:cNvSpPr txBox="1">
            <a:spLocks noChangeArrowheads="1"/>
          </p:cNvSpPr>
          <p:nvPr/>
        </p:nvSpPr>
        <p:spPr bwMode="auto">
          <a:xfrm>
            <a:off x="5565775" y="5697538"/>
            <a:ext cx="3349625" cy="7016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Take the positive square root of both sides (since </a:t>
            </a:r>
            <a:r>
              <a:rPr lang="en-US" sz="2000" i="1" smtClean="0">
                <a:latin typeface="Times New Roman" charset="0"/>
                <a:cs typeface="+mn-cs"/>
              </a:rPr>
              <a:t>y</a:t>
            </a:r>
            <a:r>
              <a:rPr lang="en-US" sz="2000" smtClean="0">
                <a:latin typeface="Times New Roman" charset="0"/>
                <a:cs typeface="+mn-cs"/>
              </a:rPr>
              <a:t> &gt; 0).</a:t>
            </a:r>
          </a:p>
        </p:txBody>
      </p:sp>
      <p:sp>
        <p:nvSpPr>
          <p:cNvPr id="564244" name="Text Box 20" descr="Blue tissue paper"/>
          <p:cNvSpPr txBox="1">
            <a:spLocks noChangeArrowheads="1"/>
          </p:cNvSpPr>
          <p:nvPr/>
        </p:nvSpPr>
        <p:spPr bwMode="auto">
          <a:xfrm>
            <a:off x="2209800" y="5694363"/>
            <a:ext cx="8382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y</a:t>
            </a:r>
            <a:r>
              <a:rPr lang="en-US" sz="2000" smtClean="0">
                <a:latin typeface="Times New Roman" charset="0"/>
                <a:cs typeface="+mn-cs"/>
              </a:rPr>
              <a:t> =</a:t>
            </a:r>
            <a:r>
              <a:rPr lang="en-US" sz="2000" i="1" smtClean="0">
                <a:latin typeface="Times New Roman" charset="0"/>
                <a:cs typeface="+mn-cs"/>
              </a:rPr>
              <a:t> </a:t>
            </a:r>
            <a:r>
              <a:rPr lang="en-US" sz="2000" smtClean="0">
                <a:latin typeface="Times New Roman" charset="0"/>
                <a:cs typeface="+mn-cs"/>
              </a:rPr>
              <a:t>10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64232"/>
                                        </p:tgtEl>
                                        <p:attrNameLst>
                                          <p:attrName>style.visibility</p:attrName>
                                        </p:attrNameLst>
                                      </p:cBhvr>
                                      <p:to>
                                        <p:strVal val="visible"/>
                                      </p:to>
                                    </p:set>
                                    <p:anim calcmode="lin" valueType="num">
                                      <p:cBhvr>
                                        <p:cTn id="7" dur="500" fill="hold"/>
                                        <p:tgtEl>
                                          <p:spTgt spid="564232"/>
                                        </p:tgtEl>
                                        <p:attrNameLst>
                                          <p:attrName>ppt_w</p:attrName>
                                        </p:attrNameLst>
                                      </p:cBhvr>
                                      <p:tavLst>
                                        <p:tav tm="0">
                                          <p:val>
                                            <p:strVal val="#ppt_w*0.05"/>
                                          </p:val>
                                        </p:tav>
                                        <p:tav tm="100000">
                                          <p:val>
                                            <p:strVal val="#ppt_w"/>
                                          </p:val>
                                        </p:tav>
                                      </p:tavLst>
                                    </p:anim>
                                    <p:anim calcmode="lin" valueType="num">
                                      <p:cBhvr>
                                        <p:cTn id="8" dur="500" fill="hold"/>
                                        <p:tgtEl>
                                          <p:spTgt spid="564232"/>
                                        </p:tgtEl>
                                        <p:attrNameLst>
                                          <p:attrName>ppt_h</p:attrName>
                                        </p:attrNameLst>
                                      </p:cBhvr>
                                      <p:tavLst>
                                        <p:tav tm="0">
                                          <p:val>
                                            <p:strVal val="#ppt_h"/>
                                          </p:val>
                                        </p:tav>
                                        <p:tav tm="100000">
                                          <p:val>
                                            <p:strVal val="#ppt_h"/>
                                          </p:val>
                                        </p:tav>
                                      </p:tavLst>
                                    </p:anim>
                                    <p:anim calcmode="lin" valueType="num">
                                      <p:cBhvr>
                                        <p:cTn id="9" dur="500" fill="hold"/>
                                        <p:tgtEl>
                                          <p:spTgt spid="564232"/>
                                        </p:tgtEl>
                                        <p:attrNameLst>
                                          <p:attrName>ppt_x</p:attrName>
                                        </p:attrNameLst>
                                      </p:cBhvr>
                                      <p:tavLst>
                                        <p:tav tm="0">
                                          <p:val>
                                            <p:strVal val="#ppt_x-.2"/>
                                          </p:val>
                                        </p:tav>
                                        <p:tav tm="100000">
                                          <p:val>
                                            <p:strVal val="#ppt_x"/>
                                          </p:val>
                                        </p:tav>
                                      </p:tavLst>
                                    </p:anim>
                                    <p:anim calcmode="lin" valueType="num">
                                      <p:cBhvr>
                                        <p:cTn id="10" dur="500" fill="hold"/>
                                        <p:tgtEl>
                                          <p:spTgt spid="564232"/>
                                        </p:tgtEl>
                                        <p:attrNameLst>
                                          <p:attrName>ppt_y</p:attrName>
                                        </p:attrNameLst>
                                      </p:cBhvr>
                                      <p:tavLst>
                                        <p:tav tm="0">
                                          <p:val>
                                            <p:strVal val="#ppt_y"/>
                                          </p:val>
                                        </p:tav>
                                        <p:tav tm="100000">
                                          <p:val>
                                            <p:strVal val="#ppt_y"/>
                                          </p:val>
                                        </p:tav>
                                      </p:tavLst>
                                    </p:anim>
                                    <p:animEffect transition="in" filter="fade">
                                      <p:cBhvr>
                                        <p:cTn id="11" dur="500"/>
                                        <p:tgtEl>
                                          <p:spTgt spid="564232"/>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564231"/>
                                        </p:tgtEl>
                                        <p:attrNameLst>
                                          <p:attrName>style.visibility</p:attrName>
                                        </p:attrNameLst>
                                      </p:cBhvr>
                                      <p:to>
                                        <p:strVal val="visible"/>
                                      </p:to>
                                    </p:set>
                                    <p:anim calcmode="lin" valueType="num">
                                      <p:cBhvr>
                                        <p:cTn id="14" dur="500" fill="hold"/>
                                        <p:tgtEl>
                                          <p:spTgt spid="564231"/>
                                        </p:tgtEl>
                                        <p:attrNameLst>
                                          <p:attrName>ppt_w</p:attrName>
                                        </p:attrNameLst>
                                      </p:cBhvr>
                                      <p:tavLst>
                                        <p:tav tm="0">
                                          <p:val>
                                            <p:strVal val="#ppt_w*0.05"/>
                                          </p:val>
                                        </p:tav>
                                        <p:tav tm="100000">
                                          <p:val>
                                            <p:strVal val="#ppt_w"/>
                                          </p:val>
                                        </p:tav>
                                      </p:tavLst>
                                    </p:anim>
                                    <p:anim calcmode="lin" valueType="num">
                                      <p:cBhvr>
                                        <p:cTn id="15" dur="500" fill="hold"/>
                                        <p:tgtEl>
                                          <p:spTgt spid="564231"/>
                                        </p:tgtEl>
                                        <p:attrNameLst>
                                          <p:attrName>ppt_h</p:attrName>
                                        </p:attrNameLst>
                                      </p:cBhvr>
                                      <p:tavLst>
                                        <p:tav tm="0">
                                          <p:val>
                                            <p:strVal val="#ppt_h"/>
                                          </p:val>
                                        </p:tav>
                                        <p:tav tm="100000">
                                          <p:val>
                                            <p:strVal val="#ppt_h"/>
                                          </p:val>
                                        </p:tav>
                                      </p:tavLst>
                                    </p:anim>
                                    <p:anim calcmode="lin" valueType="num">
                                      <p:cBhvr>
                                        <p:cTn id="16" dur="500" fill="hold"/>
                                        <p:tgtEl>
                                          <p:spTgt spid="564231"/>
                                        </p:tgtEl>
                                        <p:attrNameLst>
                                          <p:attrName>ppt_x</p:attrName>
                                        </p:attrNameLst>
                                      </p:cBhvr>
                                      <p:tavLst>
                                        <p:tav tm="0">
                                          <p:val>
                                            <p:strVal val="#ppt_x-.2"/>
                                          </p:val>
                                        </p:tav>
                                        <p:tav tm="100000">
                                          <p:val>
                                            <p:strVal val="#ppt_x"/>
                                          </p:val>
                                        </p:tav>
                                      </p:tavLst>
                                    </p:anim>
                                    <p:anim calcmode="lin" valueType="num">
                                      <p:cBhvr>
                                        <p:cTn id="17" dur="500" fill="hold"/>
                                        <p:tgtEl>
                                          <p:spTgt spid="564231"/>
                                        </p:tgtEl>
                                        <p:attrNameLst>
                                          <p:attrName>ppt_y</p:attrName>
                                        </p:attrNameLst>
                                      </p:cBhvr>
                                      <p:tavLst>
                                        <p:tav tm="0">
                                          <p:val>
                                            <p:strVal val="#ppt_y"/>
                                          </p:val>
                                        </p:tav>
                                        <p:tav tm="100000">
                                          <p:val>
                                            <p:strVal val="#ppt_y"/>
                                          </p:val>
                                        </p:tav>
                                      </p:tavLst>
                                    </p:anim>
                                    <p:animEffect transition="in" filter="fade">
                                      <p:cBhvr>
                                        <p:cTn id="18" dur="500"/>
                                        <p:tgtEl>
                                          <p:spTgt spid="56423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4" presetClass="entr" presetSubtype="0" accel="100000" fill="hold" grpId="0" nodeType="clickEffect">
                                  <p:stCondLst>
                                    <p:cond delay="0"/>
                                  </p:stCondLst>
                                  <p:childTnLst>
                                    <p:set>
                                      <p:cBhvr>
                                        <p:cTn id="22" dur="1" fill="hold">
                                          <p:stCondLst>
                                            <p:cond delay="0"/>
                                          </p:stCondLst>
                                        </p:cTn>
                                        <p:tgtEl>
                                          <p:spTgt spid="564234"/>
                                        </p:tgtEl>
                                        <p:attrNameLst>
                                          <p:attrName>style.visibility</p:attrName>
                                        </p:attrNameLst>
                                      </p:cBhvr>
                                      <p:to>
                                        <p:strVal val="visible"/>
                                      </p:to>
                                    </p:set>
                                    <p:anim calcmode="lin" valueType="num">
                                      <p:cBhvr>
                                        <p:cTn id="23" dur="500" fill="hold"/>
                                        <p:tgtEl>
                                          <p:spTgt spid="564234"/>
                                        </p:tgtEl>
                                        <p:attrNameLst>
                                          <p:attrName>ppt_w</p:attrName>
                                        </p:attrNameLst>
                                      </p:cBhvr>
                                      <p:tavLst>
                                        <p:tav tm="0">
                                          <p:val>
                                            <p:strVal val="#ppt_w*0.05"/>
                                          </p:val>
                                        </p:tav>
                                        <p:tav tm="100000">
                                          <p:val>
                                            <p:strVal val="#ppt_w"/>
                                          </p:val>
                                        </p:tav>
                                      </p:tavLst>
                                    </p:anim>
                                    <p:anim calcmode="lin" valueType="num">
                                      <p:cBhvr>
                                        <p:cTn id="24" dur="500" fill="hold"/>
                                        <p:tgtEl>
                                          <p:spTgt spid="564234"/>
                                        </p:tgtEl>
                                        <p:attrNameLst>
                                          <p:attrName>ppt_h</p:attrName>
                                        </p:attrNameLst>
                                      </p:cBhvr>
                                      <p:tavLst>
                                        <p:tav tm="0">
                                          <p:val>
                                            <p:strVal val="#ppt_h"/>
                                          </p:val>
                                        </p:tav>
                                        <p:tav tm="100000">
                                          <p:val>
                                            <p:strVal val="#ppt_h"/>
                                          </p:val>
                                        </p:tav>
                                      </p:tavLst>
                                    </p:anim>
                                    <p:anim calcmode="lin" valueType="num">
                                      <p:cBhvr>
                                        <p:cTn id="25" dur="500" fill="hold"/>
                                        <p:tgtEl>
                                          <p:spTgt spid="564234"/>
                                        </p:tgtEl>
                                        <p:attrNameLst>
                                          <p:attrName>ppt_x</p:attrName>
                                        </p:attrNameLst>
                                      </p:cBhvr>
                                      <p:tavLst>
                                        <p:tav tm="0">
                                          <p:val>
                                            <p:strVal val="#ppt_x-.2"/>
                                          </p:val>
                                        </p:tav>
                                        <p:tav tm="100000">
                                          <p:val>
                                            <p:strVal val="#ppt_x"/>
                                          </p:val>
                                        </p:tav>
                                      </p:tavLst>
                                    </p:anim>
                                    <p:anim calcmode="lin" valueType="num">
                                      <p:cBhvr>
                                        <p:cTn id="26" dur="500" fill="hold"/>
                                        <p:tgtEl>
                                          <p:spTgt spid="564234"/>
                                        </p:tgtEl>
                                        <p:attrNameLst>
                                          <p:attrName>ppt_y</p:attrName>
                                        </p:attrNameLst>
                                      </p:cBhvr>
                                      <p:tavLst>
                                        <p:tav tm="0">
                                          <p:val>
                                            <p:strVal val="#ppt_y"/>
                                          </p:val>
                                        </p:tav>
                                        <p:tav tm="100000">
                                          <p:val>
                                            <p:strVal val="#ppt_y"/>
                                          </p:val>
                                        </p:tav>
                                      </p:tavLst>
                                    </p:anim>
                                    <p:animEffect transition="in" filter="fade">
                                      <p:cBhvr>
                                        <p:cTn id="27" dur="500"/>
                                        <p:tgtEl>
                                          <p:spTgt spid="564234"/>
                                        </p:tgtEl>
                                      </p:cBhvr>
                                    </p:animEffect>
                                  </p:childTnLst>
                                </p:cTn>
                              </p:par>
                              <p:par>
                                <p:cTn id="28" presetID="54" presetClass="entr" presetSubtype="0" accel="100000" fill="hold" grpId="0" nodeType="withEffect">
                                  <p:stCondLst>
                                    <p:cond delay="0"/>
                                  </p:stCondLst>
                                  <p:childTnLst>
                                    <p:set>
                                      <p:cBhvr>
                                        <p:cTn id="29" dur="1" fill="hold">
                                          <p:stCondLst>
                                            <p:cond delay="0"/>
                                          </p:stCondLst>
                                        </p:cTn>
                                        <p:tgtEl>
                                          <p:spTgt spid="564233"/>
                                        </p:tgtEl>
                                        <p:attrNameLst>
                                          <p:attrName>style.visibility</p:attrName>
                                        </p:attrNameLst>
                                      </p:cBhvr>
                                      <p:to>
                                        <p:strVal val="visible"/>
                                      </p:to>
                                    </p:set>
                                    <p:anim calcmode="lin" valueType="num">
                                      <p:cBhvr>
                                        <p:cTn id="30" dur="500" fill="hold"/>
                                        <p:tgtEl>
                                          <p:spTgt spid="564233"/>
                                        </p:tgtEl>
                                        <p:attrNameLst>
                                          <p:attrName>ppt_w</p:attrName>
                                        </p:attrNameLst>
                                      </p:cBhvr>
                                      <p:tavLst>
                                        <p:tav tm="0">
                                          <p:val>
                                            <p:strVal val="#ppt_w*0.05"/>
                                          </p:val>
                                        </p:tav>
                                        <p:tav tm="100000">
                                          <p:val>
                                            <p:strVal val="#ppt_w"/>
                                          </p:val>
                                        </p:tav>
                                      </p:tavLst>
                                    </p:anim>
                                    <p:anim calcmode="lin" valueType="num">
                                      <p:cBhvr>
                                        <p:cTn id="31" dur="500" fill="hold"/>
                                        <p:tgtEl>
                                          <p:spTgt spid="564233"/>
                                        </p:tgtEl>
                                        <p:attrNameLst>
                                          <p:attrName>ppt_h</p:attrName>
                                        </p:attrNameLst>
                                      </p:cBhvr>
                                      <p:tavLst>
                                        <p:tav tm="0">
                                          <p:val>
                                            <p:strVal val="#ppt_h"/>
                                          </p:val>
                                        </p:tav>
                                        <p:tav tm="100000">
                                          <p:val>
                                            <p:strVal val="#ppt_h"/>
                                          </p:val>
                                        </p:tav>
                                      </p:tavLst>
                                    </p:anim>
                                    <p:anim calcmode="lin" valueType="num">
                                      <p:cBhvr>
                                        <p:cTn id="32" dur="500" fill="hold"/>
                                        <p:tgtEl>
                                          <p:spTgt spid="564233"/>
                                        </p:tgtEl>
                                        <p:attrNameLst>
                                          <p:attrName>ppt_x</p:attrName>
                                        </p:attrNameLst>
                                      </p:cBhvr>
                                      <p:tavLst>
                                        <p:tav tm="0">
                                          <p:val>
                                            <p:strVal val="#ppt_x-.2"/>
                                          </p:val>
                                        </p:tav>
                                        <p:tav tm="100000">
                                          <p:val>
                                            <p:strVal val="#ppt_x"/>
                                          </p:val>
                                        </p:tav>
                                      </p:tavLst>
                                    </p:anim>
                                    <p:anim calcmode="lin" valueType="num">
                                      <p:cBhvr>
                                        <p:cTn id="33" dur="500" fill="hold"/>
                                        <p:tgtEl>
                                          <p:spTgt spid="564233"/>
                                        </p:tgtEl>
                                        <p:attrNameLst>
                                          <p:attrName>ppt_y</p:attrName>
                                        </p:attrNameLst>
                                      </p:cBhvr>
                                      <p:tavLst>
                                        <p:tav tm="0">
                                          <p:val>
                                            <p:strVal val="#ppt_y"/>
                                          </p:val>
                                        </p:tav>
                                        <p:tav tm="100000">
                                          <p:val>
                                            <p:strVal val="#ppt_y"/>
                                          </p:val>
                                        </p:tav>
                                      </p:tavLst>
                                    </p:anim>
                                    <p:animEffect transition="in" filter="fade">
                                      <p:cBhvr>
                                        <p:cTn id="34" dur="500"/>
                                        <p:tgtEl>
                                          <p:spTgt spid="56423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4" presetClass="entr" presetSubtype="0" accel="100000" fill="hold" grpId="0" nodeType="clickEffect">
                                  <p:stCondLst>
                                    <p:cond delay="0"/>
                                  </p:stCondLst>
                                  <p:childTnLst>
                                    <p:set>
                                      <p:cBhvr>
                                        <p:cTn id="38" dur="1" fill="hold">
                                          <p:stCondLst>
                                            <p:cond delay="0"/>
                                          </p:stCondLst>
                                        </p:cTn>
                                        <p:tgtEl>
                                          <p:spTgt spid="564236"/>
                                        </p:tgtEl>
                                        <p:attrNameLst>
                                          <p:attrName>style.visibility</p:attrName>
                                        </p:attrNameLst>
                                      </p:cBhvr>
                                      <p:to>
                                        <p:strVal val="visible"/>
                                      </p:to>
                                    </p:set>
                                    <p:anim calcmode="lin" valueType="num">
                                      <p:cBhvr>
                                        <p:cTn id="39" dur="500" fill="hold"/>
                                        <p:tgtEl>
                                          <p:spTgt spid="564236"/>
                                        </p:tgtEl>
                                        <p:attrNameLst>
                                          <p:attrName>ppt_w</p:attrName>
                                        </p:attrNameLst>
                                      </p:cBhvr>
                                      <p:tavLst>
                                        <p:tav tm="0">
                                          <p:val>
                                            <p:strVal val="#ppt_w*0.05"/>
                                          </p:val>
                                        </p:tav>
                                        <p:tav tm="100000">
                                          <p:val>
                                            <p:strVal val="#ppt_w"/>
                                          </p:val>
                                        </p:tav>
                                      </p:tavLst>
                                    </p:anim>
                                    <p:anim calcmode="lin" valueType="num">
                                      <p:cBhvr>
                                        <p:cTn id="40" dur="500" fill="hold"/>
                                        <p:tgtEl>
                                          <p:spTgt spid="564236"/>
                                        </p:tgtEl>
                                        <p:attrNameLst>
                                          <p:attrName>ppt_h</p:attrName>
                                        </p:attrNameLst>
                                      </p:cBhvr>
                                      <p:tavLst>
                                        <p:tav tm="0">
                                          <p:val>
                                            <p:strVal val="#ppt_h"/>
                                          </p:val>
                                        </p:tav>
                                        <p:tav tm="100000">
                                          <p:val>
                                            <p:strVal val="#ppt_h"/>
                                          </p:val>
                                        </p:tav>
                                      </p:tavLst>
                                    </p:anim>
                                    <p:anim calcmode="lin" valueType="num">
                                      <p:cBhvr>
                                        <p:cTn id="41" dur="500" fill="hold"/>
                                        <p:tgtEl>
                                          <p:spTgt spid="564236"/>
                                        </p:tgtEl>
                                        <p:attrNameLst>
                                          <p:attrName>ppt_x</p:attrName>
                                        </p:attrNameLst>
                                      </p:cBhvr>
                                      <p:tavLst>
                                        <p:tav tm="0">
                                          <p:val>
                                            <p:strVal val="#ppt_x-.2"/>
                                          </p:val>
                                        </p:tav>
                                        <p:tav tm="100000">
                                          <p:val>
                                            <p:strVal val="#ppt_x"/>
                                          </p:val>
                                        </p:tav>
                                      </p:tavLst>
                                    </p:anim>
                                    <p:anim calcmode="lin" valueType="num">
                                      <p:cBhvr>
                                        <p:cTn id="42" dur="500" fill="hold"/>
                                        <p:tgtEl>
                                          <p:spTgt spid="564236"/>
                                        </p:tgtEl>
                                        <p:attrNameLst>
                                          <p:attrName>ppt_y</p:attrName>
                                        </p:attrNameLst>
                                      </p:cBhvr>
                                      <p:tavLst>
                                        <p:tav tm="0">
                                          <p:val>
                                            <p:strVal val="#ppt_y"/>
                                          </p:val>
                                        </p:tav>
                                        <p:tav tm="100000">
                                          <p:val>
                                            <p:strVal val="#ppt_y"/>
                                          </p:val>
                                        </p:tav>
                                      </p:tavLst>
                                    </p:anim>
                                    <p:animEffect transition="in" filter="fade">
                                      <p:cBhvr>
                                        <p:cTn id="43" dur="500"/>
                                        <p:tgtEl>
                                          <p:spTgt spid="564236"/>
                                        </p:tgtEl>
                                      </p:cBhvr>
                                    </p:animEffect>
                                  </p:childTnLst>
                                </p:cTn>
                              </p:par>
                              <p:par>
                                <p:cTn id="44" presetID="54" presetClass="entr" presetSubtype="0" accel="100000" fill="hold" grpId="0" nodeType="withEffect">
                                  <p:stCondLst>
                                    <p:cond delay="0"/>
                                  </p:stCondLst>
                                  <p:childTnLst>
                                    <p:set>
                                      <p:cBhvr>
                                        <p:cTn id="45" dur="1" fill="hold">
                                          <p:stCondLst>
                                            <p:cond delay="0"/>
                                          </p:stCondLst>
                                        </p:cTn>
                                        <p:tgtEl>
                                          <p:spTgt spid="564235"/>
                                        </p:tgtEl>
                                        <p:attrNameLst>
                                          <p:attrName>style.visibility</p:attrName>
                                        </p:attrNameLst>
                                      </p:cBhvr>
                                      <p:to>
                                        <p:strVal val="visible"/>
                                      </p:to>
                                    </p:set>
                                    <p:anim calcmode="lin" valueType="num">
                                      <p:cBhvr>
                                        <p:cTn id="46" dur="500" fill="hold"/>
                                        <p:tgtEl>
                                          <p:spTgt spid="564235"/>
                                        </p:tgtEl>
                                        <p:attrNameLst>
                                          <p:attrName>ppt_w</p:attrName>
                                        </p:attrNameLst>
                                      </p:cBhvr>
                                      <p:tavLst>
                                        <p:tav tm="0">
                                          <p:val>
                                            <p:strVal val="#ppt_w*0.05"/>
                                          </p:val>
                                        </p:tav>
                                        <p:tav tm="100000">
                                          <p:val>
                                            <p:strVal val="#ppt_w"/>
                                          </p:val>
                                        </p:tav>
                                      </p:tavLst>
                                    </p:anim>
                                    <p:anim calcmode="lin" valueType="num">
                                      <p:cBhvr>
                                        <p:cTn id="47" dur="500" fill="hold"/>
                                        <p:tgtEl>
                                          <p:spTgt spid="564235"/>
                                        </p:tgtEl>
                                        <p:attrNameLst>
                                          <p:attrName>ppt_h</p:attrName>
                                        </p:attrNameLst>
                                      </p:cBhvr>
                                      <p:tavLst>
                                        <p:tav tm="0">
                                          <p:val>
                                            <p:strVal val="#ppt_h"/>
                                          </p:val>
                                        </p:tav>
                                        <p:tav tm="100000">
                                          <p:val>
                                            <p:strVal val="#ppt_h"/>
                                          </p:val>
                                        </p:tav>
                                      </p:tavLst>
                                    </p:anim>
                                    <p:anim calcmode="lin" valueType="num">
                                      <p:cBhvr>
                                        <p:cTn id="48" dur="500" fill="hold"/>
                                        <p:tgtEl>
                                          <p:spTgt spid="564235"/>
                                        </p:tgtEl>
                                        <p:attrNameLst>
                                          <p:attrName>ppt_x</p:attrName>
                                        </p:attrNameLst>
                                      </p:cBhvr>
                                      <p:tavLst>
                                        <p:tav tm="0">
                                          <p:val>
                                            <p:strVal val="#ppt_x-.2"/>
                                          </p:val>
                                        </p:tav>
                                        <p:tav tm="100000">
                                          <p:val>
                                            <p:strVal val="#ppt_x"/>
                                          </p:val>
                                        </p:tav>
                                      </p:tavLst>
                                    </p:anim>
                                    <p:anim calcmode="lin" valueType="num">
                                      <p:cBhvr>
                                        <p:cTn id="49" dur="500" fill="hold"/>
                                        <p:tgtEl>
                                          <p:spTgt spid="564235"/>
                                        </p:tgtEl>
                                        <p:attrNameLst>
                                          <p:attrName>ppt_y</p:attrName>
                                        </p:attrNameLst>
                                      </p:cBhvr>
                                      <p:tavLst>
                                        <p:tav tm="0">
                                          <p:val>
                                            <p:strVal val="#ppt_y"/>
                                          </p:val>
                                        </p:tav>
                                        <p:tav tm="100000">
                                          <p:val>
                                            <p:strVal val="#ppt_y"/>
                                          </p:val>
                                        </p:tav>
                                      </p:tavLst>
                                    </p:anim>
                                    <p:animEffect transition="in" filter="fade">
                                      <p:cBhvr>
                                        <p:cTn id="50" dur="500"/>
                                        <p:tgtEl>
                                          <p:spTgt spid="56423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4" presetClass="entr" presetSubtype="0" accel="100000" fill="hold" grpId="0" nodeType="clickEffect">
                                  <p:stCondLst>
                                    <p:cond delay="0"/>
                                  </p:stCondLst>
                                  <p:childTnLst>
                                    <p:set>
                                      <p:cBhvr>
                                        <p:cTn id="54" dur="1" fill="hold">
                                          <p:stCondLst>
                                            <p:cond delay="0"/>
                                          </p:stCondLst>
                                        </p:cTn>
                                        <p:tgtEl>
                                          <p:spTgt spid="564238"/>
                                        </p:tgtEl>
                                        <p:attrNameLst>
                                          <p:attrName>style.visibility</p:attrName>
                                        </p:attrNameLst>
                                      </p:cBhvr>
                                      <p:to>
                                        <p:strVal val="visible"/>
                                      </p:to>
                                    </p:set>
                                    <p:anim calcmode="lin" valueType="num">
                                      <p:cBhvr>
                                        <p:cTn id="55" dur="500" fill="hold"/>
                                        <p:tgtEl>
                                          <p:spTgt spid="564238"/>
                                        </p:tgtEl>
                                        <p:attrNameLst>
                                          <p:attrName>ppt_w</p:attrName>
                                        </p:attrNameLst>
                                      </p:cBhvr>
                                      <p:tavLst>
                                        <p:tav tm="0">
                                          <p:val>
                                            <p:strVal val="#ppt_w*0.05"/>
                                          </p:val>
                                        </p:tav>
                                        <p:tav tm="100000">
                                          <p:val>
                                            <p:strVal val="#ppt_w"/>
                                          </p:val>
                                        </p:tav>
                                      </p:tavLst>
                                    </p:anim>
                                    <p:anim calcmode="lin" valueType="num">
                                      <p:cBhvr>
                                        <p:cTn id="56" dur="500" fill="hold"/>
                                        <p:tgtEl>
                                          <p:spTgt spid="564238"/>
                                        </p:tgtEl>
                                        <p:attrNameLst>
                                          <p:attrName>ppt_h</p:attrName>
                                        </p:attrNameLst>
                                      </p:cBhvr>
                                      <p:tavLst>
                                        <p:tav tm="0">
                                          <p:val>
                                            <p:strVal val="#ppt_h"/>
                                          </p:val>
                                        </p:tav>
                                        <p:tav tm="100000">
                                          <p:val>
                                            <p:strVal val="#ppt_h"/>
                                          </p:val>
                                        </p:tav>
                                      </p:tavLst>
                                    </p:anim>
                                    <p:anim calcmode="lin" valueType="num">
                                      <p:cBhvr>
                                        <p:cTn id="57" dur="500" fill="hold"/>
                                        <p:tgtEl>
                                          <p:spTgt spid="564238"/>
                                        </p:tgtEl>
                                        <p:attrNameLst>
                                          <p:attrName>ppt_x</p:attrName>
                                        </p:attrNameLst>
                                      </p:cBhvr>
                                      <p:tavLst>
                                        <p:tav tm="0">
                                          <p:val>
                                            <p:strVal val="#ppt_x-.2"/>
                                          </p:val>
                                        </p:tav>
                                        <p:tav tm="100000">
                                          <p:val>
                                            <p:strVal val="#ppt_x"/>
                                          </p:val>
                                        </p:tav>
                                      </p:tavLst>
                                    </p:anim>
                                    <p:anim calcmode="lin" valueType="num">
                                      <p:cBhvr>
                                        <p:cTn id="58" dur="500" fill="hold"/>
                                        <p:tgtEl>
                                          <p:spTgt spid="564238"/>
                                        </p:tgtEl>
                                        <p:attrNameLst>
                                          <p:attrName>ppt_y</p:attrName>
                                        </p:attrNameLst>
                                      </p:cBhvr>
                                      <p:tavLst>
                                        <p:tav tm="0">
                                          <p:val>
                                            <p:strVal val="#ppt_y"/>
                                          </p:val>
                                        </p:tav>
                                        <p:tav tm="100000">
                                          <p:val>
                                            <p:strVal val="#ppt_y"/>
                                          </p:val>
                                        </p:tav>
                                      </p:tavLst>
                                    </p:anim>
                                    <p:animEffect transition="in" filter="fade">
                                      <p:cBhvr>
                                        <p:cTn id="59" dur="500"/>
                                        <p:tgtEl>
                                          <p:spTgt spid="564238"/>
                                        </p:tgtEl>
                                      </p:cBhvr>
                                    </p:animEffect>
                                  </p:childTnLst>
                                </p:cTn>
                              </p:par>
                              <p:par>
                                <p:cTn id="60" presetID="54" presetClass="entr" presetSubtype="0" accel="100000" fill="hold" grpId="0" nodeType="withEffect">
                                  <p:stCondLst>
                                    <p:cond delay="0"/>
                                  </p:stCondLst>
                                  <p:childTnLst>
                                    <p:set>
                                      <p:cBhvr>
                                        <p:cTn id="61" dur="1" fill="hold">
                                          <p:stCondLst>
                                            <p:cond delay="0"/>
                                          </p:stCondLst>
                                        </p:cTn>
                                        <p:tgtEl>
                                          <p:spTgt spid="564237"/>
                                        </p:tgtEl>
                                        <p:attrNameLst>
                                          <p:attrName>style.visibility</p:attrName>
                                        </p:attrNameLst>
                                      </p:cBhvr>
                                      <p:to>
                                        <p:strVal val="visible"/>
                                      </p:to>
                                    </p:set>
                                    <p:anim calcmode="lin" valueType="num">
                                      <p:cBhvr>
                                        <p:cTn id="62" dur="500" fill="hold"/>
                                        <p:tgtEl>
                                          <p:spTgt spid="564237"/>
                                        </p:tgtEl>
                                        <p:attrNameLst>
                                          <p:attrName>ppt_w</p:attrName>
                                        </p:attrNameLst>
                                      </p:cBhvr>
                                      <p:tavLst>
                                        <p:tav tm="0">
                                          <p:val>
                                            <p:strVal val="#ppt_w*0.05"/>
                                          </p:val>
                                        </p:tav>
                                        <p:tav tm="100000">
                                          <p:val>
                                            <p:strVal val="#ppt_w"/>
                                          </p:val>
                                        </p:tav>
                                      </p:tavLst>
                                    </p:anim>
                                    <p:anim calcmode="lin" valueType="num">
                                      <p:cBhvr>
                                        <p:cTn id="63" dur="500" fill="hold"/>
                                        <p:tgtEl>
                                          <p:spTgt spid="564237"/>
                                        </p:tgtEl>
                                        <p:attrNameLst>
                                          <p:attrName>ppt_h</p:attrName>
                                        </p:attrNameLst>
                                      </p:cBhvr>
                                      <p:tavLst>
                                        <p:tav tm="0">
                                          <p:val>
                                            <p:strVal val="#ppt_h"/>
                                          </p:val>
                                        </p:tav>
                                        <p:tav tm="100000">
                                          <p:val>
                                            <p:strVal val="#ppt_h"/>
                                          </p:val>
                                        </p:tav>
                                      </p:tavLst>
                                    </p:anim>
                                    <p:anim calcmode="lin" valueType="num">
                                      <p:cBhvr>
                                        <p:cTn id="64" dur="500" fill="hold"/>
                                        <p:tgtEl>
                                          <p:spTgt spid="564237"/>
                                        </p:tgtEl>
                                        <p:attrNameLst>
                                          <p:attrName>ppt_x</p:attrName>
                                        </p:attrNameLst>
                                      </p:cBhvr>
                                      <p:tavLst>
                                        <p:tav tm="0">
                                          <p:val>
                                            <p:strVal val="#ppt_x-.2"/>
                                          </p:val>
                                        </p:tav>
                                        <p:tav tm="100000">
                                          <p:val>
                                            <p:strVal val="#ppt_x"/>
                                          </p:val>
                                        </p:tav>
                                      </p:tavLst>
                                    </p:anim>
                                    <p:anim calcmode="lin" valueType="num">
                                      <p:cBhvr>
                                        <p:cTn id="65" dur="500" fill="hold"/>
                                        <p:tgtEl>
                                          <p:spTgt spid="564237"/>
                                        </p:tgtEl>
                                        <p:attrNameLst>
                                          <p:attrName>ppt_y</p:attrName>
                                        </p:attrNameLst>
                                      </p:cBhvr>
                                      <p:tavLst>
                                        <p:tav tm="0">
                                          <p:val>
                                            <p:strVal val="#ppt_y"/>
                                          </p:val>
                                        </p:tav>
                                        <p:tav tm="100000">
                                          <p:val>
                                            <p:strVal val="#ppt_y"/>
                                          </p:val>
                                        </p:tav>
                                      </p:tavLst>
                                    </p:anim>
                                    <p:animEffect transition="in" filter="fade">
                                      <p:cBhvr>
                                        <p:cTn id="66" dur="500"/>
                                        <p:tgtEl>
                                          <p:spTgt spid="564237"/>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54" presetClass="entr" presetSubtype="0" accel="100000" fill="hold" grpId="0" nodeType="clickEffect">
                                  <p:stCondLst>
                                    <p:cond delay="0"/>
                                  </p:stCondLst>
                                  <p:childTnLst>
                                    <p:set>
                                      <p:cBhvr>
                                        <p:cTn id="70" dur="1" fill="hold">
                                          <p:stCondLst>
                                            <p:cond delay="0"/>
                                          </p:stCondLst>
                                        </p:cTn>
                                        <p:tgtEl>
                                          <p:spTgt spid="564240"/>
                                        </p:tgtEl>
                                        <p:attrNameLst>
                                          <p:attrName>style.visibility</p:attrName>
                                        </p:attrNameLst>
                                      </p:cBhvr>
                                      <p:to>
                                        <p:strVal val="visible"/>
                                      </p:to>
                                    </p:set>
                                    <p:anim calcmode="lin" valueType="num">
                                      <p:cBhvr>
                                        <p:cTn id="71" dur="500" fill="hold"/>
                                        <p:tgtEl>
                                          <p:spTgt spid="564240"/>
                                        </p:tgtEl>
                                        <p:attrNameLst>
                                          <p:attrName>ppt_w</p:attrName>
                                        </p:attrNameLst>
                                      </p:cBhvr>
                                      <p:tavLst>
                                        <p:tav tm="0">
                                          <p:val>
                                            <p:strVal val="#ppt_w*0.05"/>
                                          </p:val>
                                        </p:tav>
                                        <p:tav tm="100000">
                                          <p:val>
                                            <p:strVal val="#ppt_w"/>
                                          </p:val>
                                        </p:tav>
                                      </p:tavLst>
                                    </p:anim>
                                    <p:anim calcmode="lin" valueType="num">
                                      <p:cBhvr>
                                        <p:cTn id="72" dur="500" fill="hold"/>
                                        <p:tgtEl>
                                          <p:spTgt spid="564240"/>
                                        </p:tgtEl>
                                        <p:attrNameLst>
                                          <p:attrName>ppt_h</p:attrName>
                                        </p:attrNameLst>
                                      </p:cBhvr>
                                      <p:tavLst>
                                        <p:tav tm="0">
                                          <p:val>
                                            <p:strVal val="#ppt_h"/>
                                          </p:val>
                                        </p:tav>
                                        <p:tav tm="100000">
                                          <p:val>
                                            <p:strVal val="#ppt_h"/>
                                          </p:val>
                                        </p:tav>
                                      </p:tavLst>
                                    </p:anim>
                                    <p:anim calcmode="lin" valueType="num">
                                      <p:cBhvr>
                                        <p:cTn id="73" dur="500" fill="hold"/>
                                        <p:tgtEl>
                                          <p:spTgt spid="564240"/>
                                        </p:tgtEl>
                                        <p:attrNameLst>
                                          <p:attrName>ppt_x</p:attrName>
                                        </p:attrNameLst>
                                      </p:cBhvr>
                                      <p:tavLst>
                                        <p:tav tm="0">
                                          <p:val>
                                            <p:strVal val="#ppt_x-.2"/>
                                          </p:val>
                                        </p:tav>
                                        <p:tav tm="100000">
                                          <p:val>
                                            <p:strVal val="#ppt_x"/>
                                          </p:val>
                                        </p:tav>
                                      </p:tavLst>
                                    </p:anim>
                                    <p:anim calcmode="lin" valueType="num">
                                      <p:cBhvr>
                                        <p:cTn id="74" dur="500" fill="hold"/>
                                        <p:tgtEl>
                                          <p:spTgt spid="564240"/>
                                        </p:tgtEl>
                                        <p:attrNameLst>
                                          <p:attrName>ppt_y</p:attrName>
                                        </p:attrNameLst>
                                      </p:cBhvr>
                                      <p:tavLst>
                                        <p:tav tm="0">
                                          <p:val>
                                            <p:strVal val="#ppt_y"/>
                                          </p:val>
                                        </p:tav>
                                        <p:tav tm="100000">
                                          <p:val>
                                            <p:strVal val="#ppt_y"/>
                                          </p:val>
                                        </p:tav>
                                      </p:tavLst>
                                    </p:anim>
                                    <p:animEffect transition="in" filter="fade">
                                      <p:cBhvr>
                                        <p:cTn id="75" dur="500"/>
                                        <p:tgtEl>
                                          <p:spTgt spid="564240"/>
                                        </p:tgtEl>
                                      </p:cBhvr>
                                    </p:animEffect>
                                  </p:childTnLst>
                                </p:cTn>
                              </p:par>
                              <p:par>
                                <p:cTn id="76" presetID="54" presetClass="entr" presetSubtype="0" accel="100000" fill="hold" grpId="0" nodeType="withEffect">
                                  <p:stCondLst>
                                    <p:cond delay="0"/>
                                  </p:stCondLst>
                                  <p:childTnLst>
                                    <p:set>
                                      <p:cBhvr>
                                        <p:cTn id="77" dur="1" fill="hold">
                                          <p:stCondLst>
                                            <p:cond delay="0"/>
                                          </p:stCondLst>
                                        </p:cTn>
                                        <p:tgtEl>
                                          <p:spTgt spid="564239"/>
                                        </p:tgtEl>
                                        <p:attrNameLst>
                                          <p:attrName>style.visibility</p:attrName>
                                        </p:attrNameLst>
                                      </p:cBhvr>
                                      <p:to>
                                        <p:strVal val="visible"/>
                                      </p:to>
                                    </p:set>
                                    <p:anim calcmode="lin" valueType="num">
                                      <p:cBhvr>
                                        <p:cTn id="78" dur="500" fill="hold"/>
                                        <p:tgtEl>
                                          <p:spTgt spid="564239"/>
                                        </p:tgtEl>
                                        <p:attrNameLst>
                                          <p:attrName>ppt_w</p:attrName>
                                        </p:attrNameLst>
                                      </p:cBhvr>
                                      <p:tavLst>
                                        <p:tav tm="0">
                                          <p:val>
                                            <p:strVal val="#ppt_w*0.05"/>
                                          </p:val>
                                        </p:tav>
                                        <p:tav tm="100000">
                                          <p:val>
                                            <p:strVal val="#ppt_w"/>
                                          </p:val>
                                        </p:tav>
                                      </p:tavLst>
                                    </p:anim>
                                    <p:anim calcmode="lin" valueType="num">
                                      <p:cBhvr>
                                        <p:cTn id="79" dur="500" fill="hold"/>
                                        <p:tgtEl>
                                          <p:spTgt spid="564239"/>
                                        </p:tgtEl>
                                        <p:attrNameLst>
                                          <p:attrName>ppt_h</p:attrName>
                                        </p:attrNameLst>
                                      </p:cBhvr>
                                      <p:tavLst>
                                        <p:tav tm="0">
                                          <p:val>
                                            <p:strVal val="#ppt_h"/>
                                          </p:val>
                                        </p:tav>
                                        <p:tav tm="100000">
                                          <p:val>
                                            <p:strVal val="#ppt_h"/>
                                          </p:val>
                                        </p:tav>
                                      </p:tavLst>
                                    </p:anim>
                                    <p:anim calcmode="lin" valueType="num">
                                      <p:cBhvr>
                                        <p:cTn id="80" dur="500" fill="hold"/>
                                        <p:tgtEl>
                                          <p:spTgt spid="564239"/>
                                        </p:tgtEl>
                                        <p:attrNameLst>
                                          <p:attrName>ppt_x</p:attrName>
                                        </p:attrNameLst>
                                      </p:cBhvr>
                                      <p:tavLst>
                                        <p:tav tm="0">
                                          <p:val>
                                            <p:strVal val="#ppt_x-.2"/>
                                          </p:val>
                                        </p:tav>
                                        <p:tav tm="100000">
                                          <p:val>
                                            <p:strVal val="#ppt_x"/>
                                          </p:val>
                                        </p:tav>
                                      </p:tavLst>
                                    </p:anim>
                                    <p:anim calcmode="lin" valueType="num">
                                      <p:cBhvr>
                                        <p:cTn id="81" dur="500" fill="hold"/>
                                        <p:tgtEl>
                                          <p:spTgt spid="564239"/>
                                        </p:tgtEl>
                                        <p:attrNameLst>
                                          <p:attrName>ppt_y</p:attrName>
                                        </p:attrNameLst>
                                      </p:cBhvr>
                                      <p:tavLst>
                                        <p:tav tm="0">
                                          <p:val>
                                            <p:strVal val="#ppt_y"/>
                                          </p:val>
                                        </p:tav>
                                        <p:tav tm="100000">
                                          <p:val>
                                            <p:strVal val="#ppt_y"/>
                                          </p:val>
                                        </p:tav>
                                      </p:tavLst>
                                    </p:anim>
                                    <p:animEffect transition="in" filter="fade">
                                      <p:cBhvr>
                                        <p:cTn id="82" dur="500"/>
                                        <p:tgtEl>
                                          <p:spTgt spid="564239"/>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54" presetClass="entr" presetSubtype="0" accel="100000" fill="hold" grpId="0" nodeType="clickEffect">
                                  <p:stCondLst>
                                    <p:cond delay="0"/>
                                  </p:stCondLst>
                                  <p:childTnLst>
                                    <p:set>
                                      <p:cBhvr>
                                        <p:cTn id="86" dur="1" fill="hold">
                                          <p:stCondLst>
                                            <p:cond delay="0"/>
                                          </p:stCondLst>
                                        </p:cTn>
                                        <p:tgtEl>
                                          <p:spTgt spid="564242"/>
                                        </p:tgtEl>
                                        <p:attrNameLst>
                                          <p:attrName>style.visibility</p:attrName>
                                        </p:attrNameLst>
                                      </p:cBhvr>
                                      <p:to>
                                        <p:strVal val="visible"/>
                                      </p:to>
                                    </p:set>
                                    <p:anim calcmode="lin" valueType="num">
                                      <p:cBhvr>
                                        <p:cTn id="87" dur="500" fill="hold"/>
                                        <p:tgtEl>
                                          <p:spTgt spid="564242"/>
                                        </p:tgtEl>
                                        <p:attrNameLst>
                                          <p:attrName>ppt_w</p:attrName>
                                        </p:attrNameLst>
                                      </p:cBhvr>
                                      <p:tavLst>
                                        <p:tav tm="0">
                                          <p:val>
                                            <p:strVal val="#ppt_w*0.05"/>
                                          </p:val>
                                        </p:tav>
                                        <p:tav tm="100000">
                                          <p:val>
                                            <p:strVal val="#ppt_w"/>
                                          </p:val>
                                        </p:tav>
                                      </p:tavLst>
                                    </p:anim>
                                    <p:anim calcmode="lin" valueType="num">
                                      <p:cBhvr>
                                        <p:cTn id="88" dur="500" fill="hold"/>
                                        <p:tgtEl>
                                          <p:spTgt spid="564242"/>
                                        </p:tgtEl>
                                        <p:attrNameLst>
                                          <p:attrName>ppt_h</p:attrName>
                                        </p:attrNameLst>
                                      </p:cBhvr>
                                      <p:tavLst>
                                        <p:tav tm="0">
                                          <p:val>
                                            <p:strVal val="#ppt_h"/>
                                          </p:val>
                                        </p:tav>
                                        <p:tav tm="100000">
                                          <p:val>
                                            <p:strVal val="#ppt_h"/>
                                          </p:val>
                                        </p:tav>
                                      </p:tavLst>
                                    </p:anim>
                                    <p:anim calcmode="lin" valueType="num">
                                      <p:cBhvr>
                                        <p:cTn id="89" dur="500" fill="hold"/>
                                        <p:tgtEl>
                                          <p:spTgt spid="564242"/>
                                        </p:tgtEl>
                                        <p:attrNameLst>
                                          <p:attrName>ppt_x</p:attrName>
                                        </p:attrNameLst>
                                      </p:cBhvr>
                                      <p:tavLst>
                                        <p:tav tm="0">
                                          <p:val>
                                            <p:strVal val="#ppt_x-.2"/>
                                          </p:val>
                                        </p:tav>
                                        <p:tav tm="100000">
                                          <p:val>
                                            <p:strVal val="#ppt_x"/>
                                          </p:val>
                                        </p:tav>
                                      </p:tavLst>
                                    </p:anim>
                                    <p:anim calcmode="lin" valueType="num">
                                      <p:cBhvr>
                                        <p:cTn id="90" dur="500" fill="hold"/>
                                        <p:tgtEl>
                                          <p:spTgt spid="564242"/>
                                        </p:tgtEl>
                                        <p:attrNameLst>
                                          <p:attrName>ppt_y</p:attrName>
                                        </p:attrNameLst>
                                      </p:cBhvr>
                                      <p:tavLst>
                                        <p:tav tm="0">
                                          <p:val>
                                            <p:strVal val="#ppt_y"/>
                                          </p:val>
                                        </p:tav>
                                        <p:tav tm="100000">
                                          <p:val>
                                            <p:strVal val="#ppt_y"/>
                                          </p:val>
                                        </p:tav>
                                      </p:tavLst>
                                    </p:anim>
                                    <p:animEffect transition="in" filter="fade">
                                      <p:cBhvr>
                                        <p:cTn id="91" dur="500"/>
                                        <p:tgtEl>
                                          <p:spTgt spid="564242"/>
                                        </p:tgtEl>
                                      </p:cBhvr>
                                    </p:animEffect>
                                  </p:childTnLst>
                                </p:cTn>
                              </p:par>
                              <p:par>
                                <p:cTn id="92" presetID="54" presetClass="entr" presetSubtype="0" accel="100000" fill="hold" grpId="0" nodeType="withEffect">
                                  <p:stCondLst>
                                    <p:cond delay="0"/>
                                  </p:stCondLst>
                                  <p:childTnLst>
                                    <p:set>
                                      <p:cBhvr>
                                        <p:cTn id="93" dur="1" fill="hold">
                                          <p:stCondLst>
                                            <p:cond delay="0"/>
                                          </p:stCondLst>
                                        </p:cTn>
                                        <p:tgtEl>
                                          <p:spTgt spid="564241"/>
                                        </p:tgtEl>
                                        <p:attrNameLst>
                                          <p:attrName>style.visibility</p:attrName>
                                        </p:attrNameLst>
                                      </p:cBhvr>
                                      <p:to>
                                        <p:strVal val="visible"/>
                                      </p:to>
                                    </p:set>
                                    <p:anim calcmode="lin" valueType="num">
                                      <p:cBhvr>
                                        <p:cTn id="94" dur="500" fill="hold"/>
                                        <p:tgtEl>
                                          <p:spTgt spid="564241"/>
                                        </p:tgtEl>
                                        <p:attrNameLst>
                                          <p:attrName>ppt_w</p:attrName>
                                        </p:attrNameLst>
                                      </p:cBhvr>
                                      <p:tavLst>
                                        <p:tav tm="0">
                                          <p:val>
                                            <p:strVal val="#ppt_w*0.05"/>
                                          </p:val>
                                        </p:tav>
                                        <p:tav tm="100000">
                                          <p:val>
                                            <p:strVal val="#ppt_w"/>
                                          </p:val>
                                        </p:tav>
                                      </p:tavLst>
                                    </p:anim>
                                    <p:anim calcmode="lin" valueType="num">
                                      <p:cBhvr>
                                        <p:cTn id="95" dur="500" fill="hold"/>
                                        <p:tgtEl>
                                          <p:spTgt spid="564241"/>
                                        </p:tgtEl>
                                        <p:attrNameLst>
                                          <p:attrName>ppt_h</p:attrName>
                                        </p:attrNameLst>
                                      </p:cBhvr>
                                      <p:tavLst>
                                        <p:tav tm="0">
                                          <p:val>
                                            <p:strVal val="#ppt_h"/>
                                          </p:val>
                                        </p:tav>
                                        <p:tav tm="100000">
                                          <p:val>
                                            <p:strVal val="#ppt_h"/>
                                          </p:val>
                                        </p:tav>
                                      </p:tavLst>
                                    </p:anim>
                                    <p:anim calcmode="lin" valueType="num">
                                      <p:cBhvr>
                                        <p:cTn id="96" dur="500" fill="hold"/>
                                        <p:tgtEl>
                                          <p:spTgt spid="564241"/>
                                        </p:tgtEl>
                                        <p:attrNameLst>
                                          <p:attrName>ppt_x</p:attrName>
                                        </p:attrNameLst>
                                      </p:cBhvr>
                                      <p:tavLst>
                                        <p:tav tm="0">
                                          <p:val>
                                            <p:strVal val="#ppt_x-.2"/>
                                          </p:val>
                                        </p:tav>
                                        <p:tav tm="100000">
                                          <p:val>
                                            <p:strVal val="#ppt_x"/>
                                          </p:val>
                                        </p:tav>
                                      </p:tavLst>
                                    </p:anim>
                                    <p:anim calcmode="lin" valueType="num">
                                      <p:cBhvr>
                                        <p:cTn id="97" dur="500" fill="hold"/>
                                        <p:tgtEl>
                                          <p:spTgt spid="564241"/>
                                        </p:tgtEl>
                                        <p:attrNameLst>
                                          <p:attrName>ppt_y</p:attrName>
                                        </p:attrNameLst>
                                      </p:cBhvr>
                                      <p:tavLst>
                                        <p:tav tm="0">
                                          <p:val>
                                            <p:strVal val="#ppt_y"/>
                                          </p:val>
                                        </p:tav>
                                        <p:tav tm="100000">
                                          <p:val>
                                            <p:strVal val="#ppt_y"/>
                                          </p:val>
                                        </p:tav>
                                      </p:tavLst>
                                    </p:anim>
                                    <p:animEffect transition="in" filter="fade">
                                      <p:cBhvr>
                                        <p:cTn id="98" dur="500"/>
                                        <p:tgtEl>
                                          <p:spTgt spid="564241"/>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54" presetClass="entr" presetSubtype="0" accel="100000" fill="hold" grpId="0" nodeType="clickEffect">
                                  <p:stCondLst>
                                    <p:cond delay="0"/>
                                  </p:stCondLst>
                                  <p:childTnLst>
                                    <p:set>
                                      <p:cBhvr>
                                        <p:cTn id="102" dur="1" fill="hold">
                                          <p:stCondLst>
                                            <p:cond delay="0"/>
                                          </p:stCondLst>
                                        </p:cTn>
                                        <p:tgtEl>
                                          <p:spTgt spid="564244"/>
                                        </p:tgtEl>
                                        <p:attrNameLst>
                                          <p:attrName>style.visibility</p:attrName>
                                        </p:attrNameLst>
                                      </p:cBhvr>
                                      <p:to>
                                        <p:strVal val="visible"/>
                                      </p:to>
                                    </p:set>
                                    <p:anim calcmode="lin" valueType="num">
                                      <p:cBhvr>
                                        <p:cTn id="103" dur="500" fill="hold"/>
                                        <p:tgtEl>
                                          <p:spTgt spid="564244"/>
                                        </p:tgtEl>
                                        <p:attrNameLst>
                                          <p:attrName>ppt_w</p:attrName>
                                        </p:attrNameLst>
                                      </p:cBhvr>
                                      <p:tavLst>
                                        <p:tav tm="0">
                                          <p:val>
                                            <p:strVal val="#ppt_w*0.05"/>
                                          </p:val>
                                        </p:tav>
                                        <p:tav tm="100000">
                                          <p:val>
                                            <p:strVal val="#ppt_w"/>
                                          </p:val>
                                        </p:tav>
                                      </p:tavLst>
                                    </p:anim>
                                    <p:anim calcmode="lin" valueType="num">
                                      <p:cBhvr>
                                        <p:cTn id="104" dur="500" fill="hold"/>
                                        <p:tgtEl>
                                          <p:spTgt spid="564244"/>
                                        </p:tgtEl>
                                        <p:attrNameLst>
                                          <p:attrName>ppt_h</p:attrName>
                                        </p:attrNameLst>
                                      </p:cBhvr>
                                      <p:tavLst>
                                        <p:tav tm="0">
                                          <p:val>
                                            <p:strVal val="#ppt_h"/>
                                          </p:val>
                                        </p:tav>
                                        <p:tav tm="100000">
                                          <p:val>
                                            <p:strVal val="#ppt_h"/>
                                          </p:val>
                                        </p:tav>
                                      </p:tavLst>
                                    </p:anim>
                                    <p:anim calcmode="lin" valueType="num">
                                      <p:cBhvr>
                                        <p:cTn id="105" dur="500" fill="hold"/>
                                        <p:tgtEl>
                                          <p:spTgt spid="564244"/>
                                        </p:tgtEl>
                                        <p:attrNameLst>
                                          <p:attrName>ppt_x</p:attrName>
                                        </p:attrNameLst>
                                      </p:cBhvr>
                                      <p:tavLst>
                                        <p:tav tm="0">
                                          <p:val>
                                            <p:strVal val="#ppt_x-.2"/>
                                          </p:val>
                                        </p:tav>
                                        <p:tav tm="100000">
                                          <p:val>
                                            <p:strVal val="#ppt_x"/>
                                          </p:val>
                                        </p:tav>
                                      </p:tavLst>
                                    </p:anim>
                                    <p:anim calcmode="lin" valueType="num">
                                      <p:cBhvr>
                                        <p:cTn id="106" dur="500" fill="hold"/>
                                        <p:tgtEl>
                                          <p:spTgt spid="564244"/>
                                        </p:tgtEl>
                                        <p:attrNameLst>
                                          <p:attrName>ppt_y</p:attrName>
                                        </p:attrNameLst>
                                      </p:cBhvr>
                                      <p:tavLst>
                                        <p:tav tm="0">
                                          <p:val>
                                            <p:strVal val="#ppt_y"/>
                                          </p:val>
                                        </p:tav>
                                        <p:tav tm="100000">
                                          <p:val>
                                            <p:strVal val="#ppt_y"/>
                                          </p:val>
                                        </p:tav>
                                      </p:tavLst>
                                    </p:anim>
                                    <p:animEffect transition="in" filter="fade">
                                      <p:cBhvr>
                                        <p:cTn id="107" dur="500"/>
                                        <p:tgtEl>
                                          <p:spTgt spid="564244"/>
                                        </p:tgtEl>
                                      </p:cBhvr>
                                    </p:animEffect>
                                  </p:childTnLst>
                                </p:cTn>
                              </p:par>
                              <p:par>
                                <p:cTn id="108" presetID="54" presetClass="entr" presetSubtype="0" accel="100000" fill="hold" grpId="0" nodeType="withEffect">
                                  <p:stCondLst>
                                    <p:cond delay="0"/>
                                  </p:stCondLst>
                                  <p:childTnLst>
                                    <p:set>
                                      <p:cBhvr>
                                        <p:cTn id="109" dur="1" fill="hold">
                                          <p:stCondLst>
                                            <p:cond delay="0"/>
                                          </p:stCondLst>
                                        </p:cTn>
                                        <p:tgtEl>
                                          <p:spTgt spid="564243"/>
                                        </p:tgtEl>
                                        <p:attrNameLst>
                                          <p:attrName>style.visibility</p:attrName>
                                        </p:attrNameLst>
                                      </p:cBhvr>
                                      <p:to>
                                        <p:strVal val="visible"/>
                                      </p:to>
                                    </p:set>
                                    <p:anim calcmode="lin" valueType="num">
                                      <p:cBhvr>
                                        <p:cTn id="110" dur="500" fill="hold"/>
                                        <p:tgtEl>
                                          <p:spTgt spid="564243"/>
                                        </p:tgtEl>
                                        <p:attrNameLst>
                                          <p:attrName>ppt_w</p:attrName>
                                        </p:attrNameLst>
                                      </p:cBhvr>
                                      <p:tavLst>
                                        <p:tav tm="0">
                                          <p:val>
                                            <p:strVal val="#ppt_w*0.05"/>
                                          </p:val>
                                        </p:tav>
                                        <p:tav tm="100000">
                                          <p:val>
                                            <p:strVal val="#ppt_w"/>
                                          </p:val>
                                        </p:tav>
                                      </p:tavLst>
                                    </p:anim>
                                    <p:anim calcmode="lin" valueType="num">
                                      <p:cBhvr>
                                        <p:cTn id="111" dur="500" fill="hold"/>
                                        <p:tgtEl>
                                          <p:spTgt spid="564243"/>
                                        </p:tgtEl>
                                        <p:attrNameLst>
                                          <p:attrName>ppt_h</p:attrName>
                                        </p:attrNameLst>
                                      </p:cBhvr>
                                      <p:tavLst>
                                        <p:tav tm="0">
                                          <p:val>
                                            <p:strVal val="#ppt_h"/>
                                          </p:val>
                                        </p:tav>
                                        <p:tav tm="100000">
                                          <p:val>
                                            <p:strVal val="#ppt_h"/>
                                          </p:val>
                                        </p:tav>
                                      </p:tavLst>
                                    </p:anim>
                                    <p:anim calcmode="lin" valueType="num">
                                      <p:cBhvr>
                                        <p:cTn id="112" dur="500" fill="hold"/>
                                        <p:tgtEl>
                                          <p:spTgt spid="564243"/>
                                        </p:tgtEl>
                                        <p:attrNameLst>
                                          <p:attrName>ppt_x</p:attrName>
                                        </p:attrNameLst>
                                      </p:cBhvr>
                                      <p:tavLst>
                                        <p:tav tm="0">
                                          <p:val>
                                            <p:strVal val="#ppt_x-.2"/>
                                          </p:val>
                                        </p:tav>
                                        <p:tav tm="100000">
                                          <p:val>
                                            <p:strVal val="#ppt_x"/>
                                          </p:val>
                                        </p:tav>
                                      </p:tavLst>
                                    </p:anim>
                                    <p:anim calcmode="lin" valueType="num">
                                      <p:cBhvr>
                                        <p:cTn id="113" dur="500" fill="hold"/>
                                        <p:tgtEl>
                                          <p:spTgt spid="564243"/>
                                        </p:tgtEl>
                                        <p:attrNameLst>
                                          <p:attrName>ppt_y</p:attrName>
                                        </p:attrNameLst>
                                      </p:cBhvr>
                                      <p:tavLst>
                                        <p:tav tm="0">
                                          <p:val>
                                            <p:strVal val="#ppt_y"/>
                                          </p:val>
                                        </p:tav>
                                        <p:tav tm="100000">
                                          <p:val>
                                            <p:strVal val="#ppt_y"/>
                                          </p:val>
                                        </p:tav>
                                      </p:tavLst>
                                    </p:anim>
                                    <p:animEffect transition="in" filter="fade">
                                      <p:cBhvr>
                                        <p:cTn id="114" dur="500"/>
                                        <p:tgtEl>
                                          <p:spTgt spid="564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231" grpId="0"/>
      <p:bldP spid="564232" grpId="0"/>
      <p:bldP spid="564233" grpId="0"/>
      <p:bldP spid="564234" grpId="0"/>
      <p:bldP spid="564235" grpId="0"/>
      <p:bldP spid="564236" grpId="0"/>
      <p:bldP spid="564237" grpId="0"/>
      <p:bldP spid="564238" grpId="0"/>
      <p:bldP spid="564239" grpId="0"/>
      <p:bldP spid="564240" grpId="0"/>
      <p:bldP spid="564241" grpId="0"/>
      <p:bldP spid="564242" grpId="0"/>
      <p:bldP spid="564243" grpId="0"/>
      <p:bldP spid="564244" grpId="0"/>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5250"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Minimizing Cost</a:t>
            </a:r>
          </a:p>
        </p:txBody>
      </p:sp>
      <p:sp>
        <p:nvSpPr>
          <p:cNvPr id="565251" name="Text Box 3"/>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65253" name="Text Box 5" descr="Blue tissue paper"/>
          <p:cNvSpPr txBox="1">
            <a:spLocks noChangeArrowheads="1"/>
          </p:cNvSpPr>
          <p:nvPr/>
        </p:nvSpPr>
        <p:spPr bwMode="auto">
          <a:xfrm>
            <a:off x="152400" y="1219200"/>
            <a:ext cx="1600200" cy="366713"/>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smtClean="0">
                <a:effectLst>
                  <a:outerShdw blurRad="38100" dist="38100" dir="2700000" algn="tl">
                    <a:srgbClr val="DDDDDD"/>
                  </a:outerShdw>
                </a:effectLst>
                <a:latin typeface="Batang" charset="0"/>
                <a:cs typeface="+mn-cs"/>
              </a:rPr>
              <a:t>CONTINUED</a:t>
            </a:r>
          </a:p>
        </p:txBody>
      </p:sp>
      <p:sp>
        <p:nvSpPr>
          <p:cNvPr id="565254" name="Text Box 6" descr="Blue tissue paper"/>
          <p:cNvSpPr txBox="1">
            <a:spLocks noChangeArrowheads="1"/>
          </p:cNvSpPr>
          <p:nvPr/>
        </p:nvSpPr>
        <p:spPr bwMode="auto">
          <a:xfrm>
            <a:off x="609600" y="1600200"/>
            <a:ext cx="8077200" cy="7016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Therefore, we know that cost will be minimized when </a:t>
            </a:r>
            <a:r>
              <a:rPr lang="en-US" sz="2000" i="1" smtClean="0">
                <a:latin typeface="Times New Roman" charset="0"/>
                <a:cs typeface="+mn-cs"/>
              </a:rPr>
              <a:t>y</a:t>
            </a:r>
            <a:r>
              <a:rPr lang="en-US" sz="2000" smtClean="0">
                <a:latin typeface="Times New Roman" charset="0"/>
                <a:cs typeface="+mn-cs"/>
              </a:rPr>
              <a:t> = 10.  Now we will use the constraint equation to determine the corresponding value for </a:t>
            </a:r>
            <a:r>
              <a:rPr lang="en-US" sz="2000" i="1" smtClean="0">
                <a:latin typeface="Times New Roman" charset="0"/>
                <a:cs typeface="+mn-cs"/>
              </a:rPr>
              <a:t>x</a:t>
            </a:r>
            <a:r>
              <a:rPr lang="en-US" sz="2000" smtClean="0">
                <a:latin typeface="Times New Roman" charset="0"/>
                <a:cs typeface="+mn-cs"/>
              </a:rPr>
              <a:t>.</a:t>
            </a:r>
          </a:p>
        </p:txBody>
      </p:sp>
      <p:sp>
        <p:nvSpPr>
          <p:cNvPr id="565255" name="Text Box 7" descr="Blue tissue paper"/>
          <p:cNvSpPr txBox="1">
            <a:spLocks noChangeArrowheads="1"/>
          </p:cNvSpPr>
          <p:nvPr/>
        </p:nvSpPr>
        <p:spPr bwMode="auto">
          <a:xfrm>
            <a:off x="1524000" y="2362200"/>
            <a:ext cx="9906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75 =</a:t>
            </a:r>
            <a:r>
              <a:rPr lang="en-US" sz="2000" i="1" smtClean="0">
                <a:latin typeface="Times New Roman" charset="0"/>
                <a:cs typeface="+mn-cs"/>
              </a:rPr>
              <a:t> xy</a:t>
            </a:r>
            <a:endParaRPr lang="en-US" sz="2000" smtClean="0">
              <a:latin typeface="Times New Roman" charset="0"/>
              <a:cs typeface="+mn-cs"/>
            </a:endParaRPr>
          </a:p>
        </p:txBody>
      </p:sp>
      <p:sp>
        <p:nvSpPr>
          <p:cNvPr id="565256" name="Text Box 8" descr="Blue tissue paper"/>
          <p:cNvSpPr txBox="1">
            <a:spLocks noChangeArrowheads="1"/>
          </p:cNvSpPr>
          <p:nvPr/>
        </p:nvSpPr>
        <p:spPr bwMode="auto">
          <a:xfrm>
            <a:off x="5565775" y="2363788"/>
            <a:ext cx="3349625"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This is the constraint equation.</a:t>
            </a:r>
          </a:p>
        </p:txBody>
      </p:sp>
      <p:sp>
        <p:nvSpPr>
          <p:cNvPr id="565257" name="Text Box 9" descr="Blue tissue paper"/>
          <p:cNvSpPr txBox="1">
            <a:spLocks noChangeArrowheads="1"/>
          </p:cNvSpPr>
          <p:nvPr/>
        </p:nvSpPr>
        <p:spPr bwMode="auto">
          <a:xfrm>
            <a:off x="1524000" y="2725738"/>
            <a:ext cx="12954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75 =</a:t>
            </a:r>
            <a:r>
              <a:rPr lang="en-US" sz="2000" i="1" smtClean="0">
                <a:latin typeface="Times New Roman" charset="0"/>
                <a:cs typeface="+mn-cs"/>
              </a:rPr>
              <a:t> x</a:t>
            </a:r>
            <a:r>
              <a:rPr lang="en-US" sz="2000" smtClean="0">
                <a:latin typeface="Times New Roman" charset="0"/>
                <a:cs typeface="+mn-cs"/>
              </a:rPr>
              <a:t>(10)</a:t>
            </a:r>
          </a:p>
        </p:txBody>
      </p:sp>
      <p:sp>
        <p:nvSpPr>
          <p:cNvPr id="565258" name="Text Box 10" descr="Blue tissue paper"/>
          <p:cNvSpPr txBox="1">
            <a:spLocks noChangeArrowheads="1"/>
          </p:cNvSpPr>
          <p:nvPr/>
        </p:nvSpPr>
        <p:spPr bwMode="auto">
          <a:xfrm>
            <a:off x="5565775" y="2727325"/>
            <a:ext cx="2130425"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Replace </a:t>
            </a:r>
            <a:r>
              <a:rPr lang="en-US" sz="2000" i="1" smtClean="0">
                <a:latin typeface="Times New Roman" charset="0"/>
                <a:cs typeface="+mn-cs"/>
              </a:rPr>
              <a:t>y</a:t>
            </a:r>
            <a:r>
              <a:rPr lang="en-US" sz="2000" smtClean="0">
                <a:latin typeface="Times New Roman" charset="0"/>
                <a:cs typeface="+mn-cs"/>
              </a:rPr>
              <a:t> with 10.</a:t>
            </a:r>
          </a:p>
        </p:txBody>
      </p:sp>
      <p:sp>
        <p:nvSpPr>
          <p:cNvPr id="565259" name="Text Box 11" descr="Blue tissue paper"/>
          <p:cNvSpPr txBox="1">
            <a:spLocks noChangeArrowheads="1"/>
          </p:cNvSpPr>
          <p:nvPr/>
        </p:nvSpPr>
        <p:spPr bwMode="auto">
          <a:xfrm>
            <a:off x="1447800" y="3108325"/>
            <a:ext cx="9144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7.5 =</a:t>
            </a:r>
            <a:r>
              <a:rPr lang="en-US" sz="2000" i="1" smtClean="0">
                <a:latin typeface="Times New Roman" charset="0"/>
                <a:cs typeface="+mn-cs"/>
              </a:rPr>
              <a:t> x</a:t>
            </a:r>
            <a:endParaRPr lang="en-US" sz="2000" smtClean="0">
              <a:latin typeface="Times New Roman" charset="0"/>
              <a:cs typeface="+mn-cs"/>
            </a:endParaRPr>
          </a:p>
        </p:txBody>
      </p:sp>
      <p:sp>
        <p:nvSpPr>
          <p:cNvPr id="565260" name="Text Box 12" descr="Blue tissue paper"/>
          <p:cNvSpPr txBox="1">
            <a:spLocks noChangeArrowheads="1"/>
          </p:cNvSpPr>
          <p:nvPr/>
        </p:nvSpPr>
        <p:spPr bwMode="auto">
          <a:xfrm>
            <a:off x="5565775" y="3108325"/>
            <a:ext cx="1368425"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Solve for </a:t>
            </a:r>
            <a:r>
              <a:rPr lang="en-US" sz="2000" i="1" smtClean="0">
                <a:latin typeface="Times New Roman" charset="0"/>
                <a:cs typeface="+mn-cs"/>
              </a:rPr>
              <a:t>x</a:t>
            </a:r>
            <a:r>
              <a:rPr lang="en-US" sz="2000" smtClean="0">
                <a:latin typeface="Times New Roman" charset="0"/>
                <a:cs typeface="+mn-cs"/>
              </a:rPr>
              <a:t>.</a:t>
            </a:r>
          </a:p>
        </p:txBody>
      </p:sp>
      <p:sp>
        <p:nvSpPr>
          <p:cNvPr id="565261" name="Text Box 13" descr="Blue tissue paper"/>
          <p:cNvSpPr txBox="1">
            <a:spLocks noChangeArrowheads="1"/>
          </p:cNvSpPr>
          <p:nvPr/>
        </p:nvSpPr>
        <p:spPr bwMode="auto">
          <a:xfrm>
            <a:off x="609600" y="3565525"/>
            <a:ext cx="73152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So the dimensions that will minimize cost, are </a:t>
            </a:r>
            <a:r>
              <a:rPr lang="en-US" sz="2000" i="1" smtClean="0">
                <a:latin typeface="Times New Roman" charset="0"/>
                <a:cs typeface="+mn-cs"/>
              </a:rPr>
              <a:t>x</a:t>
            </a:r>
            <a:r>
              <a:rPr lang="en-US" sz="2000" smtClean="0">
                <a:latin typeface="Times New Roman" charset="0"/>
                <a:cs typeface="+mn-cs"/>
              </a:rPr>
              <a:t> = 7.5 ft and </a:t>
            </a:r>
            <a:r>
              <a:rPr lang="en-US" sz="2000" i="1" smtClean="0">
                <a:latin typeface="Times New Roman" charset="0"/>
                <a:cs typeface="+mn-cs"/>
              </a:rPr>
              <a:t>y</a:t>
            </a:r>
            <a:r>
              <a:rPr lang="en-US" sz="2000" smtClean="0">
                <a:latin typeface="Times New Roman" charset="0"/>
                <a:cs typeface="+mn-cs"/>
              </a:rPr>
              <a:t> = 10 ft.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65255"/>
                                        </p:tgtEl>
                                        <p:attrNameLst>
                                          <p:attrName>style.visibility</p:attrName>
                                        </p:attrNameLst>
                                      </p:cBhvr>
                                      <p:to>
                                        <p:strVal val="visible"/>
                                      </p:to>
                                    </p:set>
                                    <p:anim calcmode="lin" valueType="num">
                                      <p:cBhvr>
                                        <p:cTn id="7" dur="500" fill="hold"/>
                                        <p:tgtEl>
                                          <p:spTgt spid="565255"/>
                                        </p:tgtEl>
                                        <p:attrNameLst>
                                          <p:attrName>ppt_w</p:attrName>
                                        </p:attrNameLst>
                                      </p:cBhvr>
                                      <p:tavLst>
                                        <p:tav tm="0">
                                          <p:val>
                                            <p:strVal val="#ppt_w*0.05"/>
                                          </p:val>
                                        </p:tav>
                                        <p:tav tm="100000">
                                          <p:val>
                                            <p:strVal val="#ppt_w"/>
                                          </p:val>
                                        </p:tav>
                                      </p:tavLst>
                                    </p:anim>
                                    <p:anim calcmode="lin" valueType="num">
                                      <p:cBhvr>
                                        <p:cTn id="8" dur="500" fill="hold"/>
                                        <p:tgtEl>
                                          <p:spTgt spid="565255"/>
                                        </p:tgtEl>
                                        <p:attrNameLst>
                                          <p:attrName>ppt_h</p:attrName>
                                        </p:attrNameLst>
                                      </p:cBhvr>
                                      <p:tavLst>
                                        <p:tav tm="0">
                                          <p:val>
                                            <p:strVal val="#ppt_h"/>
                                          </p:val>
                                        </p:tav>
                                        <p:tav tm="100000">
                                          <p:val>
                                            <p:strVal val="#ppt_h"/>
                                          </p:val>
                                        </p:tav>
                                      </p:tavLst>
                                    </p:anim>
                                    <p:anim calcmode="lin" valueType="num">
                                      <p:cBhvr>
                                        <p:cTn id="9" dur="500" fill="hold"/>
                                        <p:tgtEl>
                                          <p:spTgt spid="565255"/>
                                        </p:tgtEl>
                                        <p:attrNameLst>
                                          <p:attrName>ppt_x</p:attrName>
                                        </p:attrNameLst>
                                      </p:cBhvr>
                                      <p:tavLst>
                                        <p:tav tm="0">
                                          <p:val>
                                            <p:strVal val="#ppt_x-.2"/>
                                          </p:val>
                                        </p:tav>
                                        <p:tav tm="100000">
                                          <p:val>
                                            <p:strVal val="#ppt_x"/>
                                          </p:val>
                                        </p:tav>
                                      </p:tavLst>
                                    </p:anim>
                                    <p:anim calcmode="lin" valueType="num">
                                      <p:cBhvr>
                                        <p:cTn id="10" dur="500" fill="hold"/>
                                        <p:tgtEl>
                                          <p:spTgt spid="565255"/>
                                        </p:tgtEl>
                                        <p:attrNameLst>
                                          <p:attrName>ppt_y</p:attrName>
                                        </p:attrNameLst>
                                      </p:cBhvr>
                                      <p:tavLst>
                                        <p:tav tm="0">
                                          <p:val>
                                            <p:strVal val="#ppt_y"/>
                                          </p:val>
                                        </p:tav>
                                        <p:tav tm="100000">
                                          <p:val>
                                            <p:strVal val="#ppt_y"/>
                                          </p:val>
                                        </p:tav>
                                      </p:tavLst>
                                    </p:anim>
                                    <p:animEffect transition="in" filter="fade">
                                      <p:cBhvr>
                                        <p:cTn id="11" dur="500"/>
                                        <p:tgtEl>
                                          <p:spTgt spid="565255"/>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565256"/>
                                        </p:tgtEl>
                                        <p:attrNameLst>
                                          <p:attrName>style.visibility</p:attrName>
                                        </p:attrNameLst>
                                      </p:cBhvr>
                                      <p:to>
                                        <p:strVal val="visible"/>
                                      </p:to>
                                    </p:set>
                                    <p:anim calcmode="lin" valueType="num">
                                      <p:cBhvr>
                                        <p:cTn id="14" dur="500" fill="hold"/>
                                        <p:tgtEl>
                                          <p:spTgt spid="565256"/>
                                        </p:tgtEl>
                                        <p:attrNameLst>
                                          <p:attrName>ppt_w</p:attrName>
                                        </p:attrNameLst>
                                      </p:cBhvr>
                                      <p:tavLst>
                                        <p:tav tm="0">
                                          <p:val>
                                            <p:strVal val="#ppt_w*0.05"/>
                                          </p:val>
                                        </p:tav>
                                        <p:tav tm="100000">
                                          <p:val>
                                            <p:strVal val="#ppt_w"/>
                                          </p:val>
                                        </p:tav>
                                      </p:tavLst>
                                    </p:anim>
                                    <p:anim calcmode="lin" valueType="num">
                                      <p:cBhvr>
                                        <p:cTn id="15" dur="500" fill="hold"/>
                                        <p:tgtEl>
                                          <p:spTgt spid="565256"/>
                                        </p:tgtEl>
                                        <p:attrNameLst>
                                          <p:attrName>ppt_h</p:attrName>
                                        </p:attrNameLst>
                                      </p:cBhvr>
                                      <p:tavLst>
                                        <p:tav tm="0">
                                          <p:val>
                                            <p:strVal val="#ppt_h"/>
                                          </p:val>
                                        </p:tav>
                                        <p:tav tm="100000">
                                          <p:val>
                                            <p:strVal val="#ppt_h"/>
                                          </p:val>
                                        </p:tav>
                                      </p:tavLst>
                                    </p:anim>
                                    <p:anim calcmode="lin" valueType="num">
                                      <p:cBhvr>
                                        <p:cTn id="16" dur="500" fill="hold"/>
                                        <p:tgtEl>
                                          <p:spTgt spid="565256"/>
                                        </p:tgtEl>
                                        <p:attrNameLst>
                                          <p:attrName>ppt_x</p:attrName>
                                        </p:attrNameLst>
                                      </p:cBhvr>
                                      <p:tavLst>
                                        <p:tav tm="0">
                                          <p:val>
                                            <p:strVal val="#ppt_x-.2"/>
                                          </p:val>
                                        </p:tav>
                                        <p:tav tm="100000">
                                          <p:val>
                                            <p:strVal val="#ppt_x"/>
                                          </p:val>
                                        </p:tav>
                                      </p:tavLst>
                                    </p:anim>
                                    <p:anim calcmode="lin" valueType="num">
                                      <p:cBhvr>
                                        <p:cTn id="17" dur="500" fill="hold"/>
                                        <p:tgtEl>
                                          <p:spTgt spid="565256"/>
                                        </p:tgtEl>
                                        <p:attrNameLst>
                                          <p:attrName>ppt_y</p:attrName>
                                        </p:attrNameLst>
                                      </p:cBhvr>
                                      <p:tavLst>
                                        <p:tav tm="0">
                                          <p:val>
                                            <p:strVal val="#ppt_y"/>
                                          </p:val>
                                        </p:tav>
                                        <p:tav tm="100000">
                                          <p:val>
                                            <p:strVal val="#ppt_y"/>
                                          </p:val>
                                        </p:tav>
                                      </p:tavLst>
                                    </p:anim>
                                    <p:animEffect transition="in" filter="fade">
                                      <p:cBhvr>
                                        <p:cTn id="18" dur="500"/>
                                        <p:tgtEl>
                                          <p:spTgt spid="56525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4" presetClass="entr" presetSubtype="0" accel="100000" fill="hold" grpId="0" nodeType="clickEffect">
                                  <p:stCondLst>
                                    <p:cond delay="0"/>
                                  </p:stCondLst>
                                  <p:childTnLst>
                                    <p:set>
                                      <p:cBhvr>
                                        <p:cTn id="22" dur="1" fill="hold">
                                          <p:stCondLst>
                                            <p:cond delay="0"/>
                                          </p:stCondLst>
                                        </p:cTn>
                                        <p:tgtEl>
                                          <p:spTgt spid="565257"/>
                                        </p:tgtEl>
                                        <p:attrNameLst>
                                          <p:attrName>style.visibility</p:attrName>
                                        </p:attrNameLst>
                                      </p:cBhvr>
                                      <p:to>
                                        <p:strVal val="visible"/>
                                      </p:to>
                                    </p:set>
                                    <p:anim calcmode="lin" valueType="num">
                                      <p:cBhvr>
                                        <p:cTn id="23" dur="500" fill="hold"/>
                                        <p:tgtEl>
                                          <p:spTgt spid="565257"/>
                                        </p:tgtEl>
                                        <p:attrNameLst>
                                          <p:attrName>ppt_w</p:attrName>
                                        </p:attrNameLst>
                                      </p:cBhvr>
                                      <p:tavLst>
                                        <p:tav tm="0">
                                          <p:val>
                                            <p:strVal val="#ppt_w*0.05"/>
                                          </p:val>
                                        </p:tav>
                                        <p:tav tm="100000">
                                          <p:val>
                                            <p:strVal val="#ppt_w"/>
                                          </p:val>
                                        </p:tav>
                                      </p:tavLst>
                                    </p:anim>
                                    <p:anim calcmode="lin" valueType="num">
                                      <p:cBhvr>
                                        <p:cTn id="24" dur="500" fill="hold"/>
                                        <p:tgtEl>
                                          <p:spTgt spid="565257"/>
                                        </p:tgtEl>
                                        <p:attrNameLst>
                                          <p:attrName>ppt_h</p:attrName>
                                        </p:attrNameLst>
                                      </p:cBhvr>
                                      <p:tavLst>
                                        <p:tav tm="0">
                                          <p:val>
                                            <p:strVal val="#ppt_h"/>
                                          </p:val>
                                        </p:tav>
                                        <p:tav tm="100000">
                                          <p:val>
                                            <p:strVal val="#ppt_h"/>
                                          </p:val>
                                        </p:tav>
                                      </p:tavLst>
                                    </p:anim>
                                    <p:anim calcmode="lin" valueType="num">
                                      <p:cBhvr>
                                        <p:cTn id="25" dur="500" fill="hold"/>
                                        <p:tgtEl>
                                          <p:spTgt spid="565257"/>
                                        </p:tgtEl>
                                        <p:attrNameLst>
                                          <p:attrName>ppt_x</p:attrName>
                                        </p:attrNameLst>
                                      </p:cBhvr>
                                      <p:tavLst>
                                        <p:tav tm="0">
                                          <p:val>
                                            <p:strVal val="#ppt_x-.2"/>
                                          </p:val>
                                        </p:tav>
                                        <p:tav tm="100000">
                                          <p:val>
                                            <p:strVal val="#ppt_x"/>
                                          </p:val>
                                        </p:tav>
                                      </p:tavLst>
                                    </p:anim>
                                    <p:anim calcmode="lin" valueType="num">
                                      <p:cBhvr>
                                        <p:cTn id="26" dur="500" fill="hold"/>
                                        <p:tgtEl>
                                          <p:spTgt spid="565257"/>
                                        </p:tgtEl>
                                        <p:attrNameLst>
                                          <p:attrName>ppt_y</p:attrName>
                                        </p:attrNameLst>
                                      </p:cBhvr>
                                      <p:tavLst>
                                        <p:tav tm="0">
                                          <p:val>
                                            <p:strVal val="#ppt_y"/>
                                          </p:val>
                                        </p:tav>
                                        <p:tav tm="100000">
                                          <p:val>
                                            <p:strVal val="#ppt_y"/>
                                          </p:val>
                                        </p:tav>
                                      </p:tavLst>
                                    </p:anim>
                                    <p:animEffect transition="in" filter="fade">
                                      <p:cBhvr>
                                        <p:cTn id="27" dur="500"/>
                                        <p:tgtEl>
                                          <p:spTgt spid="565257"/>
                                        </p:tgtEl>
                                      </p:cBhvr>
                                    </p:animEffect>
                                  </p:childTnLst>
                                </p:cTn>
                              </p:par>
                              <p:par>
                                <p:cTn id="28" presetID="54" presetClass="entr" presetSubtype="0" accel="100000" fill="hold" grpId="0" nodeType="withEffect">
                                  <p:stCondLst>
                                    <p:cond delay="0"/>
                                  </p:stCondLst>
                                  <p:childTnLst>
                                    <p:set>
                                      <p:cBhvr>
                                        <p:cTn id="29" dur="1" fill="hold">
                                          <p:stCondLst>
                                            <p:cond delay="0"/>
                                          </p:stCondLst>
                                        </p:cTn>
                                        <p:tgtEl>
                                          <p:spTgt spid="565258"/>
                                        </p:tgtEl>
                                        <p:attrNameLst>
                                          <p:attrName>style.visibility</p:attrName>
                                        </p:attrNameLst>
                                      </p:cBhvr>
                                      <p:to>
                                        <p:strVal val="visible"/>
                                      </p:to>
                                    </p:set>
                                    <p:anim calcmode="lin" valueType="num">
                                      <p:cBhvr>
                                        <p:cTn id="30" dur="500" fill="hold"/>
                                        <p:tgtEl>
                                          <p:spTgt spid="565258"/>
                                        </p:tgtEl>
                                        <p:attrNameLst>
                                          <p:attrName>ppt_w</p:attrName>
                                        </p:attrNameLst>
                                      </p:cBhvr>
                                      <p:tavLst>
                                        <p:tav tm="0">
                                          <p:val>
                                            <p:strVal val="#ppt_w*0.05"/>
                                          </p:val>
                                        </p:tav>
                                        <p:tav tm="100000">
                                          <p:val>
                                            <p:strVal val="#ppt_w"/>
                                          </p:val>
                                        </p:tav>
                                      </p:tavLst>
                                    </p:anim>
                                    <p:anim calcmode="lin" valueType="num">
                                      <p:cBhvr>
                                        <p:cTn id="31" dur="500" fill="hold"/>
                                        <p:tgtEl>
                                          <p:spTgt spid="565258"/>
                                        </p:tgtEl>
                                        <p:attrNameLst>
                                          <p:attrName>ppt_h</p:attrName>
                                        </p:attrNameLst>
                                      </p:cBhvr>
                                      <p:tavLst>
                                        <p:tav tm="0">
                                          <p:val>
                                            <p:strVal val="#ppt_h"/>
                                          </p:val>
                                        </p:tav>
                                        <p:tav tm="100000">
                                          <p:val>
                                            <p:strVal val="#ppt_h"/>
                                          </p:val>
                                        </p:tav>
                                      </p:tavLst>
                                    </p:anim>
                                    <p:anim calcmode="lin" valueType="num">
                                      <p:cBhvr>
                                        <p:cTn id="32" dur="500" fill="hold"/>
                                        <p:tgtEl>
                                          <p:spTgt spid="565258"/>
                                        </p:tgtEl>
                                        <p:attrNameLst>
                                          <p:attrName>ppt_x</p:attrName>
                                        </p:attrNameLst>
                                      </p:cBhvr>
                                      <p:tavLst>
                                        <p:tav tm="0">
                                          <p:val>
                                            <p:strVal val="#ppt_x-.2"/>
                                          </p:val>
                                        </p:tav>
                                        <p:tav tm="100000">
                                          <p:val>
                                            <p:strVal val="#ppt_x"/>
                                          </p:val>
                                        </p:tav>
                                      </p:tavLst>
                                    </p:anim>
                                    <p:anim calcmode="lin" valueType="num">
                                      <p:cBhvr>
                                        <p:cTn id="33" dur="500" fill="hold"/>
                                        <p:tgtEl>
                                          <p:spTgt spid="565258"/>
                                        </p:tgtEl>
                                        <p:attrNameLst>
                                          <p:attrName>ppt_y</p:attrName>
                                        </p:attrNameLst>
                                      </p:cBhvr>
                                      <p:tavLst>
                                        <p:tav tm="0">
                                          <p:val>
                                            <p:strVal val="#ppt_y"/>
                                          </p:val>
                                        </p:tav>
                                        <p:tav tm="100000">
                                          <p:val>
                                            <p:strVal val="#ppt_y"/>
                                          </p:val>
                                        </p:tav>
                                      </p:tavLst>
                                    </p:anim>
                                    <p:animEffect transition="in" filter="fade">
                                      <p:cBhvr>
                                        <p:cTn id="34" dur="500"/>
                                        <p:tgtEl>
                                          <p:spTgt spid="56525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4" presetClass="entr" presetSubtype="0" accel="100000" fill="hold" grpId="0" nodeType="clickEffect">
                                  <p:stCondLst>
                                    <p:cond delay="0"/>
                                  </p:stCondLst>
                                  <p:childTnLst>
                                    <p:set>
                                      <p:cBhvr>
                                        <p:cTn id="38" dur="1" fill="hold">
                                          <p:stCondLst>
                                            <p:cond delay="0"/>
                                          </p:stCondLst>
                                        </p:cTn>
                                        <p:tgtEl>
                                          <p:spTgt spid="565259"/>
                                        </p:tgtEl>
                                        <p:attrNameLst>
                                          <p:attrName>style.visibility</p:attrName>
                                        </p:attrNameLst>
                                      </p:cBhvr>
                                      <p:to>
                                        <p:strVal val="visible"/>
                                      </p:to>
                                    </p:set>
                                    <p:anim calcmode="lin" valueType="num">
                                      <p:cBhvr>
                                        <p:cTn id="39" dur="500" fill="hold"/>
                                        <p:tgtEl>
                                          <p:spTgt spid="565259"/>
                                        </p:tgtEl>
                                        <p:attrNameLst>
                                          <p:attrName>ppt_w</p:attrName>
                                        </p:attrNameLst>
                                      </p:cBhvr>
                                      <p:tavLst>
                                        <p:tav tm="0">
                                          <p:val>
                                            <p:strVal val="#ppt_w*0.05"/>
                                          </p:val>
                                        </p:tav>
                                        <p:tav tm="100000">
                                          <p:val>
                                            <p:strVal val="#ppt_w"/>
                                          </p:val>
                                        </p:tav>
                                      </p:tavLst>
                                    </p:anim>
                                    <p:anim calcmode="lin" valueType="num">
                                      <p:cBhvr>
                                        <p:cTn id="40" dur="500" fill="hold"/>
                                        <p:tgtEl>
                                          <p:spTgt spid="565259"/>
                                        </p:tgtEl>
                                        <p:attrNameLst>
                                          <p:attrName>ppt_h</p:attrName>
                                        </p:attrNameLst>
                                      </p:cBhvr>
                                      <p:tavLst>
                                        <p:tav tm="0">
                                          <p:val>
                                            <p:strVal val="#ppt_h"/>
                                          </p:val>
                                        </p:tav>
                                        <p:tav tm="100000">
                                          <p:val>
                                            <p:strVal val="#ppt_h"/>
                                          </p:val>
                                        </p:tav>
                                      </p:tavLst>
                                    </p:anim>
                                    <p:anim calcmode="lin" valueType="num">
                                      <p:cBhvr>
                                        <p:cTn id="41" dur="500" fill="hold"/>
                                        <p:tgtEl>
                                          <p:spTgt spid="565259"/>
                                        </p:tgtEl>
                                        <p:attrNameLst>
                                          <p:attrName>ppt_x</p:attrName>
                                        </p:attrNameLst>
                                      </p:cBhvr>
                                      <p:tavLst>
                                        <p:tav tm="0">
                                          <p:val>
                                            <p:strVal val="#ppt_x-.2"/>
                                          </p:val>
                                        </p:tav>
                                        <p:tav tm="100000">
                                          <p:val>
                                            <p:strVal val="#ppt_x"/>
                                          </p:val>
                                        </p:tav>
                                      </p:tavLst>
                                    </p:anim>
                                    <p:anim calcmode="lin" valueType="num">
                                      <p:cBhvr>
                                        <p:cTn id="42" dur="500" fill="hold"/>
                                        <p:tgtEl>
                                          <p:spTgt spid="565259"/>
                                        </p:tgtEl>
                                        <p:attrNameLst>
                                          <p:attrName>ppt_y</p:attrName>
                                        </p:attrNameLst>
                                      </p:cBhvr>
                                      <p:tavLst>
                                        <p:tav tm="0">
                                          <p:val>
                                            <p:strVal val="#ppt_y"/>
                                          </p:val>
                                        </p:tav>
                                        <p:tav tm="100000">
                                          <p:val>
                                            <p:strVal val="#ppt_y"/>
                                          </p:val>
                                        </p:tav>
                                      </p:tavLst>
                                    </p:anim>
                                    <p:animEffect transition="in" filter="fade">
                                      <p:cBhvr>
                                        <p:cTn id="43" dur="500"/>
                                        <p:tgtEl>
                                          <p:spTgt spid="565259"/>
                                        </p:tgtEl>
                                      </p:cBhvr>
                                    </p:animEffect>
                                  </p:childTnLst>
                                </p:cTn>
                              </p:par>
                              <p:par>
                                <p:cTn id="44" presetID="54" presetClass="entr" presetSubtype="0" accel="100000" fill="hold" grpId="0" nodeType="withEffect">
                                  <p:stCondLst>
                                    <p:cond delay="0"/>
                                  </p:stCondLst>
                                  <p:childTnLst>
                                    <p:set>
                                      <p:cBhvr>
                                        <p:cTn id="45" dur="1" fill="hold">
                                          <p:stCondLst>
                                            <p:cond delay="0"/>
                                          </p:stCondLst>
                                        </p:cTn>
                                        <p:tgtEl>
                                          <p:spTgt spid="565260"/>
                                        </p:tgtEl>
                                        <p:attrNameLst>
                                          <p:attrName>style.visibility</p:attrName>
                                        </p:attrNameLst>
                                      </p:cBhvr>
                                      <p:to>
                                        <p:strVal val="visible"/>
                                      </p:to>
                                    </p:set>
                                    <p:anim calcmode="lin" valueType="num">
                                      <p:cBhvr>
                                        <p:cTn id="46" dur="500" fill="hold"/>
                                        <p:tgtEl>
                                          <p:spTgt spid="565260"/>
                                        </p:tgtEl>
                                        <p:attrNameLst>
                                          <p:attrName>ppt_w</p:attrName>
                                        </p:attrNameLst>
                                      </p:cBhvr>
                                      <p:tavLst>
                                        <p:tav tm="0">
                                          <p:val>
                                            <p:strVal val="#ppt_w*0.05"/>
                                          </p:val>
                                        </p:tav>
                                        <p:tav tm="100000">
                                          <p:val>
                                            <p:strVal val="#ppt_w"/>
                                          </p:val>
                                        </p:tav>
                                      </p:tavLst>
                                    </p:anim>
                                    <p:anim calcmode="lin" valueType="num">
                                      <p:cBhvr>
                                        <p:cTn id="47" dur="500" fill="hold"/>
                                        <p:tgtEl>
                                          <p:spTgt spid="565260"/>
                                        </p:tgtEl>
                                        <p:attrNameLst>
                                          <p:attrName>ppt_h</p:attrName>
                                        </p:attrNameLst>
                                      </p:cBhvr>
                                      <p:tavLst>
                                        <p:tav tm="0">
                                          <p:val>
                                            <p:strVal val="#ppt_h"/>
                                          </p:val>
                                        </p:tav>
                                        <p:tav tm="100000">
                                          <p:val>
                                            <p:strVal val="#ppt_h"/>
                                          </p:val>
                                        </p:tav>
                                      </p:tavLst>
                                    </p:anim>
                                    <p:anim calcmode="lin" valueType="num">
                                      <p:cBhvr>
                                        <p:cTn id="48" dur="500" fill="hold"/>
                                        <p:tgtEl>
                                          <p:spTgt spid="565260"/>
                                        </p:tgtEl>
                                        <p:attrNameLst>
                                          <p:attrName>ppt_x</p:attrName>
                                        </p:attrNameLst>
                                      </p:cBhvr>
                                      <p:tavLst>
                                        <p:tav tm="0">
                                          <p:val>
                                            <p:strVal val="#ppt_x-.2"/>
                                          </p:val>
                                        </p:tav>
                                        <p:tav tm="100000">
                                          <p:val>
                                            <p:strVal val="#ppt_x"/>
                                          </p:val>
                                        </p:tav>
                                      </p:tavLst>
                                    </p:anim>
                                    <p:anim calcmode="lin" valueType="num">
                                      <p:cBhvr>
                                        <p:cTn id="49" dur="500" fill="hold"/>
                                        <p:tgtEl>
                                          <p:spTgt spid="565260"/>
                                        </p:tgtEl>
                                        <p:attrNameLst>
                                          <p:attrName>ppt_y</p:attrName>
                                        </p:attrNameLst>
                                      </p:cBhvr>
                                      <p:tavLst>
                                        <p:tav tm="0">
                                          <p:val>
                                            <p:strVal val="#ppt_y"/>
                                          </p:val>
                                        </p:tav>
                                        <p:tav tm="100000">
                                          <p:val>
                                            <p:strVal val="#ppt_y"/>
                                          </p:val>
                                        </p:tav>
                                      </p:tavLst>
                                    </p:anim>
                                    <p:animEffect transition="in" filter="fade">
                                      <p:cBhvr>
                                        <p:cTn id="50" dur="500"/>
                                        <p:tgtEl>
                                          <p:spTgt spid="565260"/>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4" presetClass="entr" presetSubtype="0" accel="100000" fill="hold" grpId="0" nodeType="clickEffect">
                                  <p:stCondLst>
                                    <p:cond delay="0"/>
                                  </p:stCondLst>
                                  <p:childTnLst>
                                    <p:set>
                                      <p:cBhvr>
                                        <p:cTn id="54" dur="1" fill="hold">
                                          <p:stCondLst>
                                            <p:cond delay="0"/>
                                          </p:stCondLst>
                                        </p:cTn>
                                        <p:tgtEl>
                                          <p:spTgt spid="565261"/>
                                        </p:tgtEl>
                                        <p:attrNameLst>
                                          <p:attrName>style.visibility</p:attrName>
                                        </p:attrNameLst>
                                      </p:cBhvr>
                                      <p:to>
                                        <p:strVal val="visible"/>
                                      </p:to>
                                    </p:set>
                                    <p:anim calcmode="lin" valueType="num">
                                      <p:cBhvr>
                                        <p:cTn id="55" dur="500" fill="hold"/>
                                        <p:tgtEl>
                                          <p:spTgt spid="565261"/>
                                        </p:tgtEl>
                                        <p:attrNameLst>
                                          <p:attrName>ppt_w</p:attrName>
                                        </p:attrNameLst>
                                      </p:cBhvr>
                                      <p:tavLst>
                                        <p:tav tm="0">
                                          <p:val>
                                            <p:strVal val="#ppt_w*0.05"/>
                                          </p:val>
                                        </p:tav>
                                        <p:tav tm="100000">
                                          <p:val>
                                            <p:strVal val="#ppt_w"/>
                                          </p:val>
                                        </p:tav>
                                      </p:tavLst>
                                    </p:anim>
                                    <p:anim calcmode="lin" valueType="num">
                                      <p:cBhvr>
                                        <p:cTn id="56" dur="500" fill="hold"/>
                                        <p:tgtEl>
                                          <p:spTgt spid="565261"/>
                                        </p:tgtEl>
                                        <p:attrNameLst>
                                          <p:attrName>ppt_h</p:attrName>
                                        </p:attrNameLst>
                                      </p:cBhvr>
                                      <p:tavLst>
                                        <p:tav tm="0">
                                          <p:val>
                                            <p:strVal val="#ppt_h"/>
                                          </p:val>
                                        </p:tav>
                                        <p:tav tm="100000">
                                          <p:val>
                                            <p:strVal val="#ppt_h"/>
                                          </p:val>
                                        </p:tav>
                                      </p:tavLst>
                                    </p:anim>
                                    <p:anim calcmode="lin" valueType="num">
                                      <p:cBhvr>
                                        <p:cTn id="57" dur="500" fill="hold"/>
                                        <p:tgtEl>
                                          <p:spTgt spid="565261"/>
                                        </p:tgtEl>
                                        <p:attrNameLst>
                                          <p:attrName>ppt_x</p:attrName>
                                        </p:attrNameLst>
                                      </p:cBhvr>
                                      <p:tavLst>
                                        <p:tav tm="0">
                                          <p:val>
                                            <p:strVal val="#ppt_x-.2"/>
                                          </p:val>
                                        </p:tav>
                                        <p:tav tm="100000">
                                          <p:val>
                                            <p:strVal val="#ppt_x"/>
                                          </p:val>
                                        </p:tav>
                                      </p:tavLst>
                                    </p:anim>
                                    <p:anim calcmode="lin" valueType="num">
                                      <p:cBhvr>
                                        <p:cTn id="58" dur="500" fill="hold"/>
                                        <p:tgtEl>
                                          <p:spTgt spid="565261"/>
                                        </p:tgtEl>
                                        <p:attrNameLst>
                                          <p:attrName>ppt_y</p:attrName>
                                        </p:attrNameLst>
                                      </p:cBhvr>
                                      <p:tavLst>
                                        <p:tav tm="0">
                                          <p:val>
                                            <p:strVal val="#ppt_y"/>
                                          </p:val>
                                        </p:tav>
                                        <p:tav tm="100000">
                                          <p:val>
                                            <p:strVal val="#ppt_y"/>
                                          </p:val>
                                        </p:tav>
                                      </p:tavLst>
                                    </p:anim>
                                    <p:animEffect transition="in" filter="fade">
                                      <p:cBhvr>
                                        <p:cTn id="59" dur="500"/>
                                        <p:tgtEl>
                                          <p:spTgt spid="565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5255" grpId="0"/>
      <p:bldP spid="565256" grpId="0"/>
      <p:bldP spid="565257" grpId="0"/>
      <p:bldP spid="565258" grpId="0"/>
      <p:bldP spid="565259" grpId="0"/>
      <p:bldP spid="565260" grpId="0"/>
      <p:bldP spid="565261" grpId="0"/>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66274" name="Picture 2" descr="Blue tissue pa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7575" y="3606800"/>
            <a:ext cx="2867025" cy="1727200"/>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566275" name="Rectangle 3"/>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Minimizing Surface Area</a:t>
            </a:r>
          </a:p>
        </p:txBody>
      </p:sp>
      <p:sp>
        <p:nvSpPr>
          <p:cNvPr id="566276" name="Text Box 4" descr="Blue tissue paper"/>
          <p:cNvSpPr txBox="1">
            <a:spLocks noChangeArrowheads="1"/>
          </p:cNvSpPr>
          <p:nvPr/>
        </p:nvSpPr>
        <p:spPr bwMode="auto">
          <a:xfrm>
            <a:off x="152400" y="1066800"/>
            <a:ext cx="1447800" cy="366713"/>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smtClean="0">
                <a:effectLst>
                  <a:outerShdw blurRad="38100" dist="38100" dir="2700000" algn="tl">
                    <a:srgbClr val="DDDDDD"/>
                  </a:outerShdw>
                </a:effectLst>
                <a:latin typeface="Batang" charset="0"/>
                <a:cs typeface="+mn-cs"/>
              </a:rPr>
              <a:t>EXAMPLE</a:t>
            </a:r>
          </a:p>
        </p:txBody>
      </p:sp>
      <p:sp>
        <p:nvSpPr>
          <p:cNvPr id="566277" name="Text Box 5" descr="Blue tissue paper"/>
          <p:cNvSpPr txBox="1">
            <a:spLocks noChangeArrowheads="1"/>
          </p:cNvSpPr>
          <p:nvPr/>
        </p:nvSpPr>
        <p:spPr bwMode="auto">
          <a:xfrm>
            <a:off x="152400" y="2743200"/>
            <a:ext cx="1524000" cy="366713"/>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smtClean="0">
                <a:effectLst>
                  <a:outerShdw blurRad="38100" dist="38100" dir="2700000" algn="tl">
                    <a:srgbClr val="DDDDDD"/>
                  </a:outerShdw>
                </a:effectLst>
                <a:latin typeface="Batang" charset="0"/>
                <a:cs typeface="+mn-cs"/>
              </a:rPr>
              <a:t>SOLUTION</a:t>
            </a:r>
          </a:p>
        </p:txBody>
      </p:sp>
      <p:sp>
        <p:nvSpPr>
          <p:cNvPr id="566278" name="Text Box 6" descr="Blue tissue paper"/>
          <p:cNvSpPr txBox="1">
            <a:spLocks noChangeArrowheads="1"/>
          </p:cNvSpPr>
          <p:nvPr/>
        </p:nvSpPr>
        <p:spPr bwMode="auto">
          <a:xfrm>
            <a:off x="609600" y="1524000"/>
            <a:ext cx="8305800" cy="10064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a:t>
            </a:r>
            <a:r>
              <a:rPr lang="en-US" sz="2000" i="1" smtClean="0">
                <a:latin typeface="Times New Roman" charset="0"/>
                <a:cs typeface="+mn-cs"/>
              </a:rPr>
              <a:t>Volume</a:t>
            </a:r>
            <a:r>
              <a:rPr lang="en-US" sz="2000" smtClean="0">
                <a:latin typeface="Times New Roman" charset="0"/>
                <a:cs typeface="+mn-cs"/>
              </a:rPr>
              <a:t>) A canvas wind shelter for the beach has a back, two square sides, and a top.  Find the dimensions for which the volume will be 250 cubic feet and that requires the least possible amount of canvas.</a:t>
            </a:r>
          </a:p>
        </p:txBody>
      </p:sp>
      <p:sp>
        <p:nvSpPr>
          <p:cNvPr id="566279" name="Text Box 7"/>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66281" name="Text Box 9" descr="Blue tissue paper"/>
          <p:cNvSpPr txBox="1">
            <a:spLocks noChangeArrowheads="1"/>
          </p:cNvSpPr>
          <p:nvPr/>
        </p:nvSpPr>
        <p:spPr bwMode="auto">
          <a:xfrm>
            <a:off x="609600" y="3048000"/>
            <a:ext cx="4114800"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Below is a picture of the wind shelter.</a:t>
            </a:r>
          </a:p>
        </p:txBody>
      </p:sp>
      <p:sp>
        <p:nvSpPr>
          <p:cNvPr id="566282" name="Text Box 10" descr="Blue tissue paper"/>
          <p:cNvSpPr txBox="1">
            <a:spLocks noChangeArrowheads="1"/>
          </p:cNvSpPr>
          <p:nvPr/>
        </p:nvSpPr>
        <p:spPr bwMode="auto">
          <a:xfrm>
            <a:off x="6172200" y="4114800"/>
            <a:ext cx="304800"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x</a:t>
            </a:r>
          </a:p>
        </p:txBody>
      </p:sp>
      <p:sp>
        <p:nvSpPr>
          <p:cNvPr id="566283" name="Text Box 11" descr="Blue tissue paper"/>
          <p:cNvSpPr txBox="1">
            <a:spLocks noChangeArrowheads="1"/>
          </p:cNvSpPr>
          <p:nvPr/>
        </p:nvSpPr>
        <p:spPr bwMode="auto">
          <a:xfrm>
            <a:off x="5943600" y="4724400"/>
            <a:ext cx="304800"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x</a:t>
            </a:r>
          </a:p>
        </p:txBody>
      </p:sp>
      <p:sp>
        <p:nvSpPr>
          <p:cNvPr id="566284" name="Text Box 12" descr="Blue tissue paper"/>
          <p:cNvSpPr txBox="1">
            <a:spLocks noChangeArrowheads="1"/>
          </p:cNvSpPr>
          <p:nvPr/>
        </p:nvSpPr>
        <p:spPr bwMode="auto">
          <a:xfrm>
            <a:off x="4876800" y="3352800"/>
            <a:ext cx="304800"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y</a:t>
            </a:r>
          </a:p>
        </p:txBody>
      </p:sp>
      <p:sp>
        <p:nvSpPr>
          <p:cNvPr id="566285" name="Text Box 13" descr="Blue tissue paper"/>
          <p:cNvSpPr txBox="1">
            <a:spLocks noChangeArrowheads="1"/>
          </p:cNvSpPr>
          <p:nvPr/>
        </p:nvSpPr>
        <p:spPr bwMode="auto">
          <a:xfrm>
            <a:off x="609600" y="5546725"/>
            <a:ext cx="8305800" cy="7016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The quantity that we will be maximizing is </a:t>
            </a:r>
            <a:r>
              <a:rPr lang="ja-JP" altLang="en-US" sz="2000" smtClean="0">
                <a:latin typeface="Arial"/>
                <a:cs typeface="+mn-cs"/>
              </a:rPr>
              <a:t>‘</a:t>
            </a:r>
            <a:r>
              <a:rPr lang="en-US" sz="2000" smtClean="0">
                <a:latin typeface="Times New Roman" charset="0"/>
                <a:cs typeface="+mn-cs"/>
              </a:rPr>
              <a:t>surface area</a:t>
            </a:r>
            <a:r>
              <a:rPr lang="ja-JP" altLang="en-US" sz="2000" smtClean="0">
                <a:latin typeface="Arial"/>
                <a:cs typeface="+mn-cs"/>
              </a:rPr>
              <a:t>’</a:t>
            </a:r>
            <a:r>
              <a:rPr lang="en-US" sz="2000" smtClean="0">
                <a:latin typeface="Times New Roman" charset="0"/>
                <a:cs typeface="+mn-cs"/>
              </a:rPr>
              <a:t>.  Therefore, our objective equation will contain a variable representing surface area, </a:t>
            </a:r>
            <a:r>
              <a:rPr lang="en-US" sz="2000" i="1" smtClean="0">
                <a:latin typeface="Times New Roman" charset="0"/>
                <a:cs typeface="+mn-cs"/>
              </a:rPr>
              <a:t>A</a:t>
            </a:r>
            <a:r>
              <a:rPr lang="en-US" sz="2000" smtClean="0">
                <a:latin typeface="Times New Roman" charset="0"/>
                <a:cs typeface="+mn-cs"/>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566274"/>
                                        </p:tgtEl>
                                        <p:attrNameLst>
                                          <p:attrName>style.visibility</p:attrName>
                                        </p:attrNameLst>
                                      </p:cBhvr>
                                      <p:to>
                                        <p:strVal val="visible"/>
                                      </p:to>
                                    </p:set>
                                    <p:anim calcmode="lin" valueType="num">
                                      <p:cBhvr>
                                        <p:cTn id="7" dur="500" fill="hold"/>
                                        <p:tgtEl>
                                          <p:spTgt spid="566274"/>
                                        </p:tgtEl>
                                        <p:attrNameLst>
                                          <p:attrName>ppt_w</p:attrName>
                                        </p:attrNameLst>
                                      </p:cBhvr>
                                      <p:tavLst>
                                        <p:tav tm="0">
                                          <p:val>
                                            <p:strVal val="#ppt_w*0.05"/>
                                          </p:val>
                                        </p:tav>
                                        <p:tav tm="100000">
                                          <p:val>
                                            <p:strVal val="#ppt_w"/>
                                          </p:val>
                                        </p:tav>
                                      </p:tavLst>
                                    </p:anim>
                                    <p:anim calcmode="lin" valueType="num">
                                      <p:cBhvr>
                                        <p:cTn id="8" dur="500" fill="hold"/>
                                        <p:tgtEl>
                                          <p:spTgt spid="566274"/>
                                        </p:tgtEl>
                                        <p:attrNameLst>
                                          <p:attrName>ppt_h</p:attrName>
                                        </p:attrNameLst>
                                      </p:cBhvr>
                                      <p:tavLst>
                                        <p:tav tm="0">
                                          <p:val>
                                            <p:strVal val="#ppt_h"/>
                                          </p:val>
                                        </p:tav>
                                        <p:tav tm="100000">
                                          <p:val>
                                            <p:strVal val="#ppt_h"/>
                                          </p:val>
                                        </p:tav>
                                      </p:tavLst>
                                    </p:anim>
                                    <p:anim calcmode="lin" valueType="num">
                                      <p:cBhvr>
                                        <p:cTn id="9" dur="500" fill="hold"/>
                                        <p:tgtEl>
                                          <p:spTgt spid="566274"/>
                                        </p:tgtEl>
                                        <p:attrNameLst>
                                          <p:attrName>ppt_x</p:attrName>
                                        </p:attrNameLst>
                                      </p:cBhvr>
                                      <p:tavLst>
                                        <p:tav tm="0">
                                          <p:val>
                                            <p:strVal val="#ppt_x-.2"/>
                                          </p:val>
                                        </p:tav>
                                        <p:tav tm="100000">
                                          <p:val>
                                            <p:strVal val="#ppt_x"/>
                                          </p:val>
                                        </p:tav>
                                      </p:tavLst>
                                    </p:anim>
                                    <p:anim calcmode="lin" valueType="num">
                                      <p:cBhvr>
                                        <p:cTn id="10" dur="500" fill="hold"/>
                                        <p:tgtEl>
                                          <p:spTgt spid="566274"/>
                                        </p:tgtEl>
                                        <p:attrNameLst>
                                          <p:attrName>ppt_y</p:attrName>
                                        </p:attrNameLst>
                                      </p:cBhvr>
                                      <p:tavLst>
                                        <p:tav tm="0">
                                          <p:val>
                                            <p:strVal val="#ppt_y"/>
                                          </p:val>
                                        </p:tav>
                                        <p:tav tm="100000">
                                          <p:val>
                                            <p:strVal val="#ppt_y"/>
                                          </p:val>
                                        </p:tav>
                                      </p:tavLst>
                                    </p:anim>
                                    <p:animEffect transition="in" filter="fade">
                                      <p:cBhvr>
                                        <p:cTn id="11" dur="500"/>
                                        <p:tgtEl>
                                          <p:spTgt spid="566274"/>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566281"/>
                                        </p:tgtEl>
                                        <p:attrNameLst>
                                          <p:attrName>style.visibility</p:attrName>
                                        </p:attrNameLst>
                                      </p:cBhvr>
                                      <p:to>
                                        <p:strVal val="visible"/>
                                      </p:to>
                                    </p:set>
                                    <p:anim calcmode="lin" valueType="num">
                                      <p:cBhvr>
                                        <p:cTn id="14" dur="500" fill="hold"/>
                                        <p:tgtEl>
                                          <p:spTgt spid="566281"/>
                                        </p:tgtEl>
                                        <p:attrNameLst>
                                          <p:attrName>ppt_w</p:attrName>
                                        </p:attrNameLst>
                                      </p:cBhvr>
                                      <p:tavLst>
                                        <p:tav tm="0">
                                          <p:val>
                                            <p:strVal val="#ppt_w*0.05"/>
                                          </p:val>
                                        </p:tav>
                                        <p:tav tm="100000">
                                          <p:val>
                                            <p:strVal val="#ppt_w"/>
                                          </p:val>
                                        </p:tav>
                                      </p:tavLst>
                                    </p:anim>
                                    <p:anim calcmode="lin" valueType="num">
                                      <p:cBhvr>
                                        <p:cTn id="15" dur="500" fill="hold"/>
                                        <p:tgtEl>
                                          <p:spTgt spid="566281"/>
                                        </p:tgtEl>
                                        <p:attrNameLst>
                                          <p:attrName>ppt_h</p:attrName>
                                        </p:attrNameLst>
                                      </p:cBhvr>
                                      <p:tavLst>
                                        <p:tav tm="0">
                                          <p:val>
                                            <p:strVal val="#ppt_h"/>
                                          </p:val>
                                        </p:tav>
                                        <p:tav tm="100000">
                                          <p:val>
                                            <p:strVal val="#ppt_h"/>
                                          </p:val>
                                        </p:tav>
                                      </p:tavLst>
                                    </p:anim>
                                    <p:anim calcmode="lin" valueType="num">
                                      <p:cBhvr>
                                        <p:cTn id="16" dur="500" fill="hold"/>
                                        <p:tgtEl>
                                          <p:spTgt spid="566281"/>
                                        </p:tgtEl>
                                        <p:attrNameLst>
                                          <p:attrName>ppt_x</p:attrName>
                                        </p:attrNameLst>
                                      </p:cBhvr>
                                      <p:tavLst>
                                        <p:tav tm="0">
                                          <p:val>
                                            <p:strVal val="#ppt_x-.2"/>
                                          </p:val>
                                        </p:tav>
                                        <p:tav tm="100000">
                                          <p:val>
                                            <p:strVal val="#ppt_x"/>
                                          </p:val>
                                        </p:tav>
                                      </p:tavLst>
                                    </p:anim>
                                    <p:anim calcmode="lin" valueType="num">
                                      <p:cBhvr>
                                        <p:cTn id="17" dur="500" fill="hold"/>
                                        <p:tgtEl>
                                          <p:spTgt spid="566281"/>
                                        </p:tgtEl>
                                        <p:attrNameLst>
                                          <p:attrName>ppt_y</p:attrName>
                                        </p:attrNameLst>
                                      </p:cBhvr>
                                      <p:tavLst>
                                        <p:tav tm="0">
                                          <p:val>
                                            <p:strVal val="#ppt_y"/>
                                          </p:val>
                                        </p:tav>
                                        <p:tav tm="100000">
                                          <p:val>
                                            <p:strVal val="#ppt_y"/>
                                          </p:val>
                                        </p:tav>
                                      </p:tavLst>
                                    </p:anim>
                                    <p:animEffect transition="in" filter="fade">
                                      <p:cBhvr>
                                        <p:cTn id="18" dur="500"/>
                                        <p:tgtEl>
                                          <p:spTgt spid="566281"/>
                                        </p:tgtEl>
                                      </p:cBhvr>
                                    </p:animEffect>
                                  </p:childTnLst>
                                </p:cTn>
                              </p:par>
                              <p:par>
                                <p:cTn id="19" presetID="54" presetClass="entr" presetSubtype="0" accel="100000" fill="hold" grpId="0" nodeType="withEffect">
                                  <p:stCondLst>
                                    <p:cond delay="0"/>
                                  </p:stCondLst>
                                  <p:childTnLst>
                                    <p:set>
                                      <p:cBhvr>
                                        <p:cTn id="20" dur="1" fill="hold">
                                          <p:stCondLst>
                                            <p:cond delay="0"/>
                                          </p:stCondLst>
                                        </p:cTn>
                                        <p:tgtEl>
                                          <p:spTgt spid="566282"/>
                                        </p:tgtEl>
                                        <p:attrNameLst>
                                          <p:attrName>style.visibility</p:attrName>
                                        </p:attrNameLst>
                                      </p:cBhvr>
                                      <p:to>
                                        <p:strVal val="visible"/>
                                      </p:to>
                                    </p:set>
                                    <p:anim calcmode="lin" valueType="num">
                                      <p:cBhvr>
                                        <p:cTn id="21" dur="500" fill="hold"/>
                                        <p:tgtEl>
                                          <p:spTgt spid="566282"/>
                                        </p:tgtEl>
                                        <p:attrNameLst>
                                          <p:attrName>ppt_w</p:attrName>
                                        </p:attrNameLst>
                                      </p:cBhvr>
                                      <p:tavLst>
                                        <p:tav tm="0">
                                          <p:val>
                                            <p:strVal val="#ppt_w*0.05"/>
                                          </p:val>
                                        </p:tav>
                                        <p:tav tm="100000">
                                          <p:val>
                                            <p:strVal val="#ppt_w"/>
                                          </p:val>
                                        </p:tav>
                                      </p:tavLst>
                                    </p:anim>
                                    <p:anim calcmode="lin" valueType="num">
                                      <p:cBhvr>
                                        <p:cTn id="22" dur="500" fill="hold"/>
                                        <p:tgtEl>
                                          <p:spTgt spid="566282"/>
                                        </p:tgtEl>
                                        <p:attrNameLst>
                                          <p:attrName>ppt_h</p:attrName>
                                        </p:attrNameLst>
                                      </p:cBhvr>
                                      <p:tavLst>
                                        <p:tav tm="0">
                                          <p:val>
                                            <p:strVal val="#ppt_h"/>
                                          </p:val>
                                        </p:tav>
                                        <p:tav tm="100000">
                                          <p:val>
                                            <p:strVal val="#ppt_h"/>
                                          </p:val>
                                        </p:tav>
                                      </p:tavLst>
                                    </p:anim>
                                    <p:anim calcmode="lin" valueType="num">
                                      <p:cBhvr>
                                        <p:cTn id="23" dur="500" fill="hold"/>
                                        <p:tgtEl>
                                          <p:spTgt spid="566282"/>
                                        </p:tgtEl>
                                        <p:attrNameLst>
                                          <p:attrName>ppt_x</p:attrName>
                                        </p:attrNameLst>
                                      </p:cBhvr>
                                      <p:tavLst>
                                        <p:tav tm="0">
                                          <p:val>
                                            <p:strVal val="#ppt_x-.2"/>
                                          </p:val>
                                        </p:tav>
                                        <p:tav tm="100000">
                                          <p:val>
                                            <p:strVal val="#ppt_x"/>
                                          </p:val>
                                        </p:tav>
                                      </p:tavLst>
                                    </p:anim>
                                    <p:anim calcmode="lin" valueType="num">
                                      <p:cBhvr>
                                        <p:cTn id="24" dur="500" fill="hold"/>
                                        <p:tgtEl>
                                          <p:spTgt spid="566282"/>
                                        </p:tgtEl>
                                        <p:attrNameLst>
                                          <p:attrName>ppt_y</p:attrName>
                                        </p:attrNameLst>
                                      </p:cBhvr>
                                      <p:tavLst>
                                        <p:tav tm="0">
                                          <p:val>
                                            <p:strVal val="#ppt_y"/>
                                          </p:val>
                                        </p:tav>
                                        <p:tav tm="100000">
                                          <p:val>
                                            <p:strVal val="#ppt_y"/>
                                          </p:val>
                                        </p:tav>
                                      </p:tavLst>
                                    </p:anim>
                                    <p:animEffect transition="in" filter="fade">
                                      <p:cBhvr>
                                        <p:cTn id="25" dur="500"/>
                                        <p:tgtEl>
                                          <p:spTgt spid="566282"/>
                                        </p:tgtEl>
                                      </p:cBhvr>
                                    </p:animEffect>
                                  </p:childTnLst>
                                </p:cTn>
                              </p:par>
                              <p:par>
                                <p:cTn id="26" presetID="54" presetClass="entr" presetSubtype="0" accel="100000" fill="hold" grpId="0" nodeType="withEffect">
                                  <p:stCondLst>
                                    <p:cond delay="0"/>
                                  </p:stCondLst>
                                  <p:childTnLst>
                                    <p:set>
                                      <p:cBhvr>
                                        <p:cTn id="27" dur="1" fill="hold">
                                          <p:stCondLst>
                                            <p:cond delay="0"/>
                                          </p:stCondLst>
                                        </p:cTn>
                                        <p:tgtEl>
                                          <p:spTgt spid="566283"/>
                                        </p:tgtEl>
                                        <p:attrNameLst>
                                          <p:attrName>style.visibility</p:attrName>
                                        </p:attrNameLst>
                                      </p:cBhvr>
                                      <p:to>
                                        <p:strVal val="visible"/>
                                      </p:to>
                                    </p:set>
                                    <p:anim calcmode="lin" valueType="num">
                                      <p:cBhvr>
                                        <p:cTn id="28" dur="500" fill="hold"/>
                                        <p:tgtEl>
                                          <p:spTgt spid="566283"/>
                                        </p:tgtEl>
                                        <p:attrNameLst>
                                          <p:attrName>ppt_w</p:attrName>
                                        </p:attrNameLst>
                                      </p:cBhvr>
                                      <p:tavLst>
                                        <p:tav tm="0">
                                          <p:val>
                                            <p:strVal val="#ppt_w*0.05"/>
                                          </p:val>
                                        </p:tav>
                                        <p:tav tm="100000">
                                          <p:val>
                                            <p:strVal val="#ppt_w"/>
                                          </p:val>
                                        </p:tav>
                                      </p:tavLst>
                                    </p:anim>
                                    <p:anim calcmode="lin" valueType="num">
                                      <p:cBhvr>
                                        <p:cTn id="29" dur="500" fill="hold"/>
                                        <p:tgtEl>
                                          <p:spTgt spid="566283"/>
                                        </p:tgtEl>
                                        <p:attrNameLst>
                                          <p:attrName>ppt_h</p:attrName>
                                        </p:attrNameLst>
                                      </p:cBhvr>
                                      <p:tavLst>
                                        <p:tav tm="0">
                                          <p:val>
                                            <p:strVal val="#ppt_h"/>
                                          </p:val>
                                        </p:tav>
                                        <p:tav tm="100000">
                                          <p:val>
                                            <p:strVal val="#ppt_h"/>
                                          </p:val>
                                        </p:tav>
                                      </p:tavLst>
                                    </p:anim>
                                    <p:anim calcmode="lin" valueType="num">
                                      <p:cBhvr>
                                        <p:cTn id="30" dur="500" fill="hold"/>
                                        <p:tgtEl>
                                          <p:spTgt spid="566283"/>
                                        </p:tgtEl>
                                        <p:attrNameLst>
                                          <p:attrName>ppt_x</p:attrName>
                                        </p:attrNameLst>
                                      </p:cBhvr>
                                      <p:tavLst>
                                        <p:tav tm="0">
                                          <p:val>
                                            <p:strVal val="#ppt_x-.2"/>
                                          </p:val>
                                        </p:tav>
                                        <p:tav tm="100000">
                                          <p:val>
                                            <p:strVal val="#ppt_x"/>
                                          </p:val>
                                        </p:tav>
                                      </p:tavLst>
                                    </p:anim>
                                    <p:anim calcmode="lin" valueType="num">
                                      <p:cBhvr>
                                        <p:cTn id="31" dur="500" fill="hold"/>
                                        <p:tgtEl>
                                          <p:spTgt spid="566283"/>
                                        </p:tgtEl>
                                        <p:attrNameLst>
                                          <p:attrName>ppt_y</p:attrName>
                                        </p:attrNameLst>
                                      </p:cBhvr>
                                      <p:tavLst>
                                        <p:tav tm="0">
                                          <p:val>
                                            <p:strVal val="#ppt_y"/>
                                          </p:val>
                                        </p:tav>
                                        <p:tav tm="100000">
                                          <p:val>
                                            <p:strVal val="#ppt_y"/>
                                          </p:val>
                                        </p:tav>
                                      </p:tavLst>
                                    </p:anim>
                                    <p:animEffect transition="in" filter="fade">
                                      <p:cBhvr>
                                        <p:cTn id="32" dur="500"/>
                                        <p:tgtEl>
                                          <p:spTgt spid="566283"/>
                                        </p:tgtEl>
                                      </p:cBhvr>
                                    </p:animEffect>
                                  </p:childTnLst>
                                </p:cTn>
                              </p:par>
                              <p:par>
                                <p:cTn id="33" presetID="54" presetClass="entr" presetSubtype="0" accel="100000" fill="hold" grpId="0" nodeType="withEffect">
                                  <p:stCondLst>
                                    <p:cond delay="0"/>
                                  </p:stCondLst>
                                  <p:childTnLst>
                                    <p:set>
                                      <p:cBhvr>
                                        <p:cTn id="34" dur="1" fill="hold">
                                          <p:stCondLst>
                                            <p:cond delay="0"/>
                                          </p:stCondLst>
                                        </p:cTn>
                                        <p:tgtEl>
                                          <p:spTgt spid="566284"/>
                                        </p:tgtEl>
                                        <p:attrNameLst>
                                          <p:attrName>style.visibility</p:attrName>
                                        </p:attrNameLst>
                                      </p:cBhvr>
                                      <p:to>
                                        <p:strVal val="visible"/>
                                      </p:to>
                                    </p:set>
                                    <p:anim calcmode="lin" valueType="num">
                                      <p:cBhvr>
                                        <p:cTn id="35" dur="500" fill="hold"/>
                                        <p:tgtEl>
                                          <p:spTgt spid="566284"/>
                                        </p:tgtEl>
                                        <p:attrNameLst>
                                          <p:attrName>ppt_w</p:attrName>
                                        </p:attrNameLst>
                                      </p:cBhvr>
                                      <p:tavLst>
                                        <p:tav tm="0">
                                          <p:val>
                                            <p:strVal val="#ppt_w*0.05"/>
                                          </p:val>
                                        </p:tav>
                                        <p:tav tm="100000">
                                          <p:val>
                                            <p:strVal val="#ppt_w"/>
                                          </p:val>
                                        </p:tav>
                                      </p:tavLst>
                                    </p:anim>
                                    <p:anim calcmode="lin" valueType="num">
                                      <p:cBhvr>
                                        <p:cTn id="36" dur="500" fill="hold"/>
                                        <p:tgtEl>
                                          <p:spTgt spid="566284"/>
                                        </p:tgtEl>
                                        <p:attrNameLst>
                                          <p:attrName>ppt_h</p:attrName>
                                        </p:attrNameLst>
                                      </p:cBhvr>
                                      <p:tavLst>
                                        <p:tav tm="0">
                                          <p:val>
                                            <p:strVal val="#ppt_h"/>
                                          </p:val>
                                        </p:tav>
                                        <p:tav tm="100000">
                                          <p:val>
                                            <p:strVal val="#ppt_h"/>
                                          </p:val>
                                        </p:tav>
                                      </p:tavLst>
                                    </p:anim>
                                    <p:anim calcmode="lin" valueType="num">
                                      <p:cBhvr>
                                        <p:cTn id="37" dur="500" fill="hold"/>
                                        <p:tgtEl>
                                          <p:spTgt spid="566284"/>
                                        </p:tgtEl>
                                        <p:attrNameLst>
                                          <p:attrName>ppt_x</p:attrName>
                                        </p:attrNameLst>
                                      </p:cBhvr>
                                      <p:tavLst>
                                        <p:tav tm="0">
                                          <p:val>
                                            <p:strVal val="#ppt_x-.2"/>
                                          </p:val>
                                        </p:tav>
                                        <p:tav tm="100000">
                                          <p:val>
                                            <p:strVal val="#ppt_x"/>
                                          </p:val>
                                        </p:tav>
                                      </p:tavLst>
                                    </p:anim>
                                    <p:anim calcmode="lin" valueType="num">
                                      <p:cBhvr>
                                        <p:cTn id="38" dur="500" fill="hold"/>
                                        <p:tgtEl>
                                          <p:spTgt spid="566284"/>
                                        </p:tgtEl>
                                        <p:attrNameLst>
                                          <p:attrName>ppt_y</p:attrName>
                                        </p:attrNameLst>
                                      </p:cBhvr>
                                      <p:tavLst>
                                        <p:tav tm="0">
                                          <p:val>
                                            <p:strVal val="#ppt_y"/>
                                          </p:val>
                                        </p:tav>
                                        <p:tav tm="100000">
                                          <p:val>
                                            <p:strVal val="#ppt_y"/>
                                          </p:val>
                                        </p:tav>
                                      </p:tavLst>
                                    </p:anim>
                                    <p:animEffect transition="in" filter="fade">
                                      <p:cBhvr>
                                        <p:cTn id="39" dur="500"/>
                                        <p:tgtEl>
                                          <p:spTgt spid="56628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4" presetClass="entr" presetSubtype="0" accel="100000" fill="hold" grpId="0" nodeType="clickEffect">
                                  <p:stCondLst>
                                    <p:cond delay="0"/>
                                  </p:stCondLst>
                                  <p:childTnLst>
                                    <p:set>
                                      <p:cBhvr>
                                        <p:cTn id="43" dur="1" fill="hold">
                                          <p:stCondLst>
                                            <p:cond delay="0"/>
                                          </p:stCondLst>
                                        </p:cTn>
                                        <p:tgtEl>
                                          <p:spTgt spid="566285"/>
                                        </p:tgtEl>
                                        <p:attrNameLst>
                                          <p:attrName>style.visibility</p:attrName>
                                        </p:attrNameLst>
                                      </p:cBhvr>
                                      <p:to>
                                        <p:strVal val="visible"/>
                                      </p:to>
                                    </p:set>
                                    <p:anim calcmode="lin" valueType="num">
                                      <p:cBhvr>
                                        <p:cTn id="44" dur="500" fill="hold"/>
                                        <p:tgtEl>
                                          <p:spTgt spid="566285"/>
                                        </p:tgtEl>
                                        <p:attrNameLst>
                                          <p:attrName>ppt_w</p:attrName>
                                        </p:attrNameLst>
                                      </p:cBhvr>
                                      <p:tavLst>
                                        <p:tav tm="0">
                                          <p:val>
                                            <p:strVal val="#ppt_w*0.05"/>
                                          </p:val>
                                        </p:tav>
                                        <p:tav tm="100000">
                                          <p:val>
                                            <p:strVal val="#ppt_w"/>
                                          </p:val>
                                        </p:tav>
                                      </p:tavLst>
                                    </p:anim>
                                    <p:anim calcmode="lin" valueType="num">
                                      <p:cBhvr>
                                        <p:cTn id="45" dur="500" fill="hold"/>
                                        <p:tgtEl>
                                          <p:spTgt spid="566285"/>
                                        </p:tgtEl>
                                        <p:attrNameLst>
                                          <p:attrName>ppt_h</p:attrName>
                                        </p:attrNameLst>
                                      </p:cBhvr>
                                      <p:tavLst>
                                        <p:tav tm="0">
                                          <p:val>
                                            <p:strVal val="#ppt_h"/>
                                          </p:val>
                                        </p:tav>
                                        <p:tav tm="100000">
                                          <p:val>
                                            <p:strVal val="#ppt_h"/>
                                          </p:val>
                                        </p:tav>
                                      </p:tavLst>
                                    </p:anim>
                                    <p:anim calcmode="lin" valueType="num">
                                      <p:cBhvr>
                                        <p:cTn id="46" dur="500" fill="hold"/>
                                        <p:tgtEl>
                                          <p:spTgt spid="566285"/>
                                        </p:tgtEl>
                                        <p:attrNameLst>
                                          <p:attrName>ppt_x</p:attrName>
                                        </p:attrNameLst>
                                      </p:cBhvr>
                                      <p:tavLst>
                                        <p:tav tm="0">
                                          <p:val>
                                            <p:strVal val="#ppt_x-.2"/>
                                          </p:val>
                                        </p:tav>
                                        <p:tav tm="100000">
                                          <p:val>
                                            <p:strVal val="#ppt_x"/>
                                          </p:val>
                                        </p:tav>
                                      </p:tavLst>
                                    </p:anim>
                                    <p:anim calcmode="lin" valueType="num">
                                      <p:cBhvr>
                                        <p:cTn id="47" dur="500" fill="hold"/>
                                        <p:tgtEl>
                                          <p:spTgt spid="566285"/>
                                        </p:tgtEl>
                                        <p:attrNameLst>
                                          <p:attrName>ppt_y</p:attrName>
                                        </p:attrNameLst>
                                      </p:cBhvr>
                                      <p:tavLst>
                                        <p:tav tm="0">
                                          <p:val>
                                            <p:strVal val="#ppt_y"/>
                                          </p:val>
                                        </p:tav>
                                        <p:tav tm="100000">
                                          <p:val>
                                            <p:strVal val="#ppt_y"/>
                                          </p:val>
                                        </p:tav>
                                      </p:tavLst>
                                    </p:anim>
                                    <p:animEffect transition="in" filter="fade">
                                      <p:cBhvr>
                                        <p:cTn id="48" dur="500"/>
                                        <p:tgtEl>
                                          <p:spTgt spid="566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6281" grpId="0"/>
      <p:bldP spid="566282" grpId="0"/>
      <p:bldP spid="566283" grpId="0"/>
      <p:bldP spid="566284" grpId="0"/>
      <p:bldP spid="566285" grpId="0"/>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7298"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Minimizing Surface Area</a:t>
            </a:r>
          </a:p>
        </p:txBody>
      </p:sp>
      <p:sp>
        <p:nvSpPr>
          <p:cNvPr id="567299" name="Text Box 3"/>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67301" name="Text Box 5" descr="Blue tissue paper"/>
          <p:cNvSpPr txBox="1">
            <a:spLocks noChangeArrowheads="1"/>
          </p:cNvSpPr>
          <p:nvPr/>
        </p:nvSpPr>
        <p:spPr bwMode="auto">
          <a:xfrm>
            <a:off x="152400" y="1219200"/>
            <a:ext cx="1600200" cy="366713"/>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smtClean="0">
                <a:effectLst>
                  <a:outerShdw blurRad="38100" dist="38100" dir="2700000" algn="tl">
                    <a:srgbClr val="DDDDDD"/>
                  </a:outerShdw>
                </a:effectLst>
                <a:latin typeface="Batang" charset="0"/>
                <a:cs typeface="+mn-cs"/>
              </a:rPr>
              <a:t>CONTINUED</a:t>
            </a:r>
          </a:p>
        </p:txBody>
      </p:sp>
      <p:sp>
        <p:nvSpPr>
          <p:cNvPr id="567302" name="Text Box 6" descr="Blue tissue paper"/>
          <p:cNvSpPr txBox="1">
            <a:spLocks noChangeArrowheads="1"/>
          </p:cNvSpPr>
          <p:nvPr/>
        </p:nvSpPr>
        <p:spPr bwMode="auto">
          <a:xfrm>
            <a:off x="1524000" y="1752600"/>
            <a:ext cx="23622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A =</a:t>
            </a:r>
            <a:r>
              <a:rPr lang="en-US" sz="2000" smtClean="0">
                <a:latin typeface="Times New Roman" charset="0"/>
                <a:cs typeface="+mn-cs"/>
              </a:rPr>
              <a:t> </a:t>
            </a:r>
            <a:r>
              <a:rPr lang="en-US" sz="2000" i="1" smtClean="0">
                <a:latin typeface="Times New Roman" charset="0"/>
                <a:cs typeface="+mn-cs"/>
              </a:rPr>
              <a:t>xx</a:t>
            </a:r>
            <a:r>
              <a:rPr lang="en-US" sz="2000" smtClean="0">
                <a:latin typeface="Times New Roman" charset="0"/>
                <a:cs typeface="+mn-cs"/>
              </a:rPr>
              <a:t> + </a:t>
            </a:r>
            <a:r>
              <a:rPr lang="en-US" sz="2000" i="1" smtClean="0">
                <a:latin typeface="Times New Roman" charset="0"/>
                <a:cs typeface="+mn-cs"/>
              </a:rPr>
              <a:t>xx</a:t>
            </a:r>
            <a:r>
              <a:rPr lang="en-US" sz="2000" smtClean="0">
                <a:latin typeface="Times New Roman" charset="0"/>
                <a:cs typeface="+mn-cs"/>
              </a:rPr>
              <a:t> + </a:t>
            </a:r>
            <a:r>
              <a:rPr lang="en-US" sz="2000" i="1" smtClean="0">
                <a:latin typeface="Times New Roman" charset="0"/>
                <a:cs typeface="+mn-cs"/>
              </a:rPr>
              <a:t>xy</a:t>
            </a:r>
            <a:r>
              <a:rPr lang="en-US" sz="2000" smtClean="0">
                <a:latin typeface="Times New Roman" charset="0"/>
                <a:cs typeface="+mn-cs"/>
              </a:rPr>
              <a:t> + </a:t>
            </a:r>
            <a:r>
              <a:rPr lang="en-US" sz="2000" i="1" smtClean="0">
                <a:latin typeface="Times New Roman" charset="0"/>
                <a:cs typeface="+mn-cs"/>
              </a:rPr>
              <a:t>xy</a:t>
            </a:r>
          </a:p>
        </p:txBody>
      </p:sp>
      <p:sp>
        <p:nvSpPr>
          <p:cNvPr id="567303" name="Text Box 7" descr="Blue tissue paper"/>
          <p:cNvSpPr txBox="1">
            <a:spLocks noChangeArrowheads="1"/>
          </p:cNvSpPr>
          <p:nvPr/>
        </p:nvSpPr>
        <p:spPr bwMode="auto">
          <a:xfrm>
            <a:off x="1524000" y="2422525"/>
            <a:ext cx="16002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A =</a:t>
            </a:r>
            <a:r>
              <a:rPr lang="en-US" sz="2000" smtClean="0">
                <a:latin typeface="Times New Roman" charset="0"/>
                <a:cs typeface="+mn-cs"/>
              </a:rPr>
              <a:t> 2</a:t>
            </a:r>
            <a:r>
              <a:rPr lang="en-US" sz="2000" i="1" smtClean="0">
                <a:latin typeface="Times New Roman" charset="0"/>
                <a:cs typeface="+mn-cs"/>
              </a:rPr>
              <a:t>x</a:t>
            </a:r>
            <a:r>
              <a:rPr lang="en-US" sz="2000" baseline="30000" smtClean="0">
                <a:latin typeface="Times New Roman" charset="0"/>
                <a:cs typeface="+mn-cs"/>
              </a:rPr>
              <a:t>2</a:t>
            </a:r>
            <a:r>
              <a:rPr lang="en-US" sz="2000" smtClean="0">
                <a:latin typeface="Times New Roman" charset="0"/>
                <a:cs typeface="+mn-cs"/>
              </a:rPr>
              <a:t> + 2</a:t>
            </a:r>
            <a:r>
              <a:rPr lang="en-US" sz="2000" i="1" smtClean="0">
                <a:latin typeface="Times New Roman" charset="0"/>
                <a:cs typeface="+mn-cs"/>
              </a:rPr>
              <a:t>xy</a:t>
            </a:r>
          </a:p>
        </p:txBody>
      </p:sp>
      <p:sp>
        <p:nvSpPr>
          <p:cNvPr id="567304" name="Text Box 8"/>
          <p:cNvSpPr txBox="1">
            <a:spLocks noChangeArrowheads="1"/>
          </p:cNvSpPr>
          <p:nvPr/>
        </p:nvSpPr>
        <p:spPr bwMode="auto">
          <a:xfrm>
            <a:off x="6397625" y="2420938"/>
            <a:ext cx="2362200" cy="396875"/>
          </a:xfrm>
          <a:prstGeom prst="rect">
            <a:avLst/>
          </a:prstGeom>
          <a:noFill/>
          <a:ln>
            <a:noFill/>
          </a:ln>
          <a:effectLst/>
          <a:extLst>
            <a:ext uri="{909E8E84-426E-40dd-AFC4-6F175D3DCCD1}">
              <a14:hiddenFill xmlns="" xmlns:a14="http://schemas.microsoft.com/office/drawing/2010/main">
                <a:solidFill>
                  <a:srgbClr val="CCEC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(Objective Equation)</a:t>
            </a:r>
          </a:p>
        </p:txBody>
      </p:sp>
      <p:sp>
        <p:nvSpPr>
          <p:cNvPr id="567305" name="Text Box 9" descr="Blue tissue paper"/>
          <p:cNvSpPr txBox="1">
            <a:spLocks noChangeArrowheads="1"/>
          </p:cNvSpPr>
          <p:nvPr/>
        </p:nvSpPr>
        <p:spPr bwMode="auto">
          <a:xfrm>
            <a:off x="609600" y="3032125"/>
            <a:ext cx="8305800" cy="10064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Now we will determine the constraint equation.  The only piece of information we have not yet used in some way is that the volume is 250 ft</a:t>
            </a:r>
            <a:r>
              <a:rPr lang="en-US" sz="2000" baseline="30000" smtClean="0">
                <a:latin typeface="Times New Roman" charset="0"/>
                <a:cs typeface="+mn-cs"/>
              </a:rPr>
              <a:t>3</a:t>
            </a:r>
            <a:r>
              <a:rPr lang="en-US" sz="2000" smtClean="0">
                <a:latin typeface="Times New Roman" charset="0"/>
                <a:cs typeface="+mn-cs"/>
              </a:rPr>
              <a:t>.  Using this, we create a constraint equation as follows.</a:t>
            </a:r>
          </a:p>
        </p:txBody>
      </p:sp>
      <p:sp>
        <p:nvSpPr>
          <p:cNvPr id="567306" name="Text Box 10" descr="Blue tissue paper"/>
          <p:cNvSpPr txBox="1">
            <a:spLocks noChangeArrowheads="1"/>
          </p:cNvSpPr>
          <p:nvPr/>
        </p:nvSpPr>
        <p:spPr bwMode="auto">
          <a:xfrm>
            <a:off x="1498600" y="4098925"/>
            <a:ext cx="11684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250 =</a:t>
            </a:r>
            <a:r>
              <a:rPr lang="en-US" sz="2000" i="1" smtClean="0">
                <a:latin typeface="Times New Roman" charset="0"/>
                <a:cs typeface="+mn-cs"/>
              </a:rPr>
              <a:t> x</a:t>
            </a:r>
            <a:r>
              <a:rPr lang="en-US" sz="2000" baseline="30000" smtClean="0">
                <a:latin typeface="Times New Roman" charset="0"/>
                <a:cs typeface="+mn-cs"/>
              </a:rPr>
              <a:t>2</a:t>
            </a:r>
            <a:r>
              <a:rPr lang="en-US" sz="2000" i="1" smtClean="0">
                <a:latin typeface="Times New Roman" charset="0"/>
                <a:cs typeface="+mn-cs"/>
              </a:rPr>
              <a:t>y</a:t>
            </a:r>
            <a:endParaRPr lang="en-US" sz="2000" baseline="30000" smtClean="0">
              <a:latin typeface="Times New Roman" charset="0"/>
              <a:cs typeface="+mn-cs"/>
            </a:endParaRPr>
          </a:p>
        </p:txBody>
      </p:sp>
      <p:sp>
        <p:nvSpPr>
          <p:cNvPr id="567307" name="Text Box 11" descr="Blue tissue paper"/>
          <p:cNvSpPr txBox="1">
            <a:spLocks noChangeArrowheads="1"/>
          </p:cNvSpPr>
          <p:nvPr/>
        </p:nvSpPr>
        <p:spPr bwMode="auto">
          <a:xfrm>
            <a:off x="6400800" y="4100513"/>
            <a:ext cx="24384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(Constraint Equation)</a:t>
            </a:r>
          </a:p>
        </p:txBody>
      </p:sp>
      <p:sp>
        <p:nvSpPr>
          <p:cNvPr id="567308" name="Text Box 12" descr="Blue tissue paper"/>
          <p:cNvSpPr txBox="1">
            <a:spLocks noChangeArrowheads="1"/>
          </p:cNvSpPr>
          <p:nvPr/>
        </p:nvSpPr>
        <p:spPr bwMode="auto">
          <a:xfrm>
            <a:off x="609600" y="4632325"/>
            <a:ext cx="80772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Now we rewrite the constraint equation, isolating one of the variables therein.</a:t>
            </a:r>
          </a:p>
        </p:txBody>
      </p:sp>
      <p:sp>
        <p:nvSpPr>
          <p:cNvPr id="567309" name="Text Box 13" descr="Blue tissue paper"/>
          <p:cNvSpPr txBox="1">
            <a:spLocks noChangeArrowheads="1"/>
          </p:cNvSpPr>
          <p:nvPr/>
        </p:nvSpPr>
        <p:spPr bwMode="auto">
          <a:xfrm>
            <a:off x="3962400" y="5241925"/>
            <a:ext cx="11684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250 =</a:t>
            </a:r>
            <a:r>
              <a:rPr lang="en-US" sz="2000" i="1" smtClean="0">
                <a:latin typeface="Times New Roman" charset="0"/>
                <a:cs typeface="+mn-cs"/>
              </a:rPr>
              <a:t> x</a:t>
            </a:r>
            <a:r>
              <a:rPr lang="en-US" sz="2000" baseline="30000" smtClean="0">
                <a:latin typeface="Times New Roman" charset="0"/>
                <a:cs typeface="+mn-cs"/>
              </a:rPr>
              <a:t>2</a:t>
            </a:r>
            <a:r>
              <a:rPr lang="en-US" sz="2000" i="1" smtClean="0">
                <a:latin typeface="Times New Roman" charset="0"/>
                <a:cs typeface="+mn-cs"/>
              </a:rPr>
              <a:t>y</a:t>
            </a:r>
            <a:endParaRPr lang="en-US" sz="2000" baseline="30000" smtClean="0">
              <a:latin typeface="Times New Roman" charset="0"/>
              <a:cs typeface="+mn-cs"/>
            </a:endParaRPr>
          </a:p>
        </p:txBody>
      </p:sp>
      <p:sp>
        <p:nvSpPr>
          <p:cNvPr id="567310" name="Text Box 14" descr="Blue tissue paper"/>
          <p:cNvSpPr txBox="1">
            <a:spLocks noChangeArrowheads="1"/>
          </p:cNvSpPr>
          <p:nvPr/>
        </p:nvSpPr>
        <p:spPr bwMode="auto">
          <a:xfrm>
            <a:off x="3702050" y="5775325"/>
            <a:ext cx="12954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250/</a:t>
            </a:r>
            <a:r>
              <a:rPr lang="en-US" sz="2000" i="1" smtClean="0">
                <a:latin typeface="Times New Roman" charset="0"/>
                <a:cs typeface="+mn-cs"/>
              </a:rPr>
              <a:t>x</a:t>
            </a:r>
            <a:r>
              <a:rPr lang="en-US" sz="2000" baseline="30000" smtClean="0">
                <a:latin typeface="Times New Roman" charset="0"/>
                <a:cs typeface="+mn-cs"/>
              </a:rPr>
              <a:t>2</a:t>
            </a:r>
            <a:r>
              <a:rPr lang="en-US" sz="2000" smtClean="0">
                <a:latin typeface="Times New Roman" charset="0"/>
                <a:cs typeface="+mn-cs"/>
              </a:rPr>
              <a:t> =</a:t>
            </a:r>
            <a:r>
              <a:rPr lang="en-US" sz="2000" i="1" smtClean="0">
                <a:latin typeface="Times New Roman" charset="0"/>
                <a:cs typeface="+mn-cs"/>
              </a:rPr>
              <a:t> y</a:t>
            </a:r>
            <a:endParaRPr lang="en-US" sz="2000" baseline="30000" smtClean="0">
              <a:latin typeface="Times New Roman" charset="0"/>
              <a:cs typeface="+mn-cs"/>
            </a:endParaRPr>
          </a:p>
        </p:txBody>
      </p:sp>
      <p:sp>
        <p:nvSpPr>
          <p:cNvPr id="567311" name="Text Box 15"/>
          <p:cNvSpPr txBox="1">
            <a:spLocks noChangeArrowheads="1"/>
          </p:cNvSpPr>
          <p:nvPr/>
        </p:nvSpPr>
        <p:spPr bwMode="auto">
          <a:xfrm>
            <a:off x="6397625" y="1752600"/>
            <a:ext cx="2362200" cy="701675"/>
          </a:xfrm>
          <a:prstGeom prst="rect">
            <a:avLst/>
          </a:prstGeom>
          <a:noFill/>
          <a:ln>
            <a:noFill/>
          </a:ln>
          <a:effectLst/>
          <a:extLst>
            <a:ext uri="{909E8E84-426E-40dd-AFC4-6F175D3DCCD1}">
              <a14:hiddenFill xmlns="" xmlns:a14="http://schemas.microsoft.com/office/drawing/2010/main">
                <a:solidFill>
                  <a:srgbClr val="CCEC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Sum of the areas of the sides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67303"/>
                                        </p:tgtEl>
                                        <p:attrNameLst>
                                          <p:attrName>style.visibility</p:attrName>
                                        </p:attrNameLst>
                                      </p:cBhvr>
                                      <p:to>
                                        <p:strVal val="visible"/>
                                      </p:to>
                                    </p:set>
                                    <p:anim calcmode="lin" valueType="num">
                                      <p:cBhvr>
                                        <p:cTn id="7" dur="500" fill="hold"/>
                                        <p:tgtEl>
                                          <p:spTgt spid="567303"/>
                                        </p:tgtEl>
                                        <p:attrNameLst>
                                          <p:attrName>ppt_w</p:attrName>
                                        </p:attrNameLst>
                                      </p:cBhvr>
                                      <p:tavLst>
                                        <p:tav tm="0">
                                          <p:val>
                                            <p:strVal val="#ppt_w*0.05"/>
                                          </p:val>
                                        </p:tav>
                                        <p:tav tm="100000">
                                          <p:val>
                                            <p:strVal val="#ppt_w"/>
                                          </p:val>
                                        </p:tav>
                                      </p:tavLst>
                                    </p:anim>
                                    <p:anim calcmode="lin" valueType="num">
                                      <p:cBhvr>
                                        <p:cTn id="8" dur="500" fill="hold"/>
                                        <p:tgtEl>
                                          <p:spTgt spid="567303"/>
                                        </p:tgtEl>
                                        <p:attrNameLst>
                                          <p:attrName>ppt_h</p:attrName>
                                        </p:attrNameLst>
                                      </p:cBhvr>
                                      <p:tavLst>
                                        <p:tav tm="0">
                                          <p:val>
                                            <p:strVal val="#ppt_h"/>
                                          </p:val>
                                        </p:tav>
                                        <p:tav tm="100000">
                                          <p:val>
                                            <p:strVal val="#ppt_h"/>
                                          </p:val>
                                        </p:tav>
                                      </p:tavLst>
                                    </p:anim>
                                    <p:anim calcmode="lin" valueType="num">
                                      <p:cBhvr>
                                        <p:cTn id="9" dur="500" fill="hold"/>
                                        <p:tgtEl>
                                          <p:spTgt spid="567303"/>
                                        </p:tgtEl>
                                        <p:attrNameLst>
                                          <p:attrName>ppt_x</p:attrName>
                                        </p:attrNameLst>
                                      </p:cBhvr>
                                      <p:tavLst>
                                        <p:tav tm="0">
                                          <p:val>
                                            <p:strVal val="#ppt_x-.2"/>
                                          </p:val>
                                        </p:tav>
                                        <p:tav tm="100000">
                                          <p:val>
                                            <p:strVal val="#ppt_x"/>
                                          </p:val>
                                        </p:tav>
                                      </p:tavLst>
                                    </p:anim>
                                    <p:anim calcmode="lin" valueType="num">
                                      <p:cBhvr>
                                        <p:cTn id="10" dur="500" fill="hold"/>
                                        <p:tgtEl>
                                          <p:spTgt spid="567303"/>
                                        </p:tgtEl>
                                        <p:attrNameLst>
                                          <p:attrName>ppt_y</p:attrName>
                                        </p:attrNameLst>
                                      </p:cBhvr>
                                      <p:tavLst>
                                        <p:tav tm="0">
                                          <p:val>
                                            <p:strVal val="#ppt_y"/>
                                          </p:val>
                                        </p:tav>
                                        <p:tav tm="100000">
                                          <p:val>
                                            <p:strVal val="#ppt_y"/>
                                          </p:val>
                                        </p:tav>
                                      </p:tavLst>
                                    </p:anim>
                                    <p:animEffect transition="in" filter="fade">
                                      <p:cBhvr>
                                        <p:cTn id="11" dur="500"/>
                                        <p:tgtEl>
                                          <p:spTgt spid="567303"/>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567304"/>
                                        </p:tgtEl>
                                        <p:attrNameLst>
                                          <p:attrName>style.visibility</p:attrName>
                                        </p:attrNameLst>
                                      </p:cBhvr>
                                      <p:to>
                                        <p:strVal val="visible"/>
                                      </p:to>
                                    </p:set>
                                    <p:anim calcmode="lin" valueType="num">
                                      <p:cBhvr>
                                        <p:cTn id="14" dur="500" fill="hold"/>
                                        <p:tgtEl>
                                          <p:spTgt spid="567304"/>
                                        </p:tgtEl>
                                        <p:attrNameLst>
                                          <p:attrName>ppt_w</p:attrName>
                                        </p:attrNameLst>
                                      </p:cBhvr>
                                      <p:tavLst>
                                        <p:tav tm="0">
                                          <p:val>
                                            <p:strVal val="#ppt_w*0.05"/>
                                          </p:val>
                                        </p:tav>
                                        <p:tav tm="100000">
                                          <p:val>
                                            <p:strVal val="#ppt_w"/>
                                          </p:val>
                                        </p:tav>
                                      </p:tavLst>
                                    </p:anim>
                                    <p:anim calcmode="lin" valueType="num">
                                      <p:cBhvr>
                                        <p:cTn id="15" dur="500" fill="hold"/>
                                        <p:tgtEl>
                                          <p:spTgt spid="567304"/>
                                        </p:tgtEl>
                                        <p:attrNameLst>
                                          <p:attrName>ppt_h</p:attrName>
                                        </p:attrNameLst>
                                      </p:cBhvr>
                                      <p:tavLst>
                                        <p:tav tm="0">
                                          <p:val>
                                            <p:strVal val="#ppt_h"/>
                                          </p:val>
                                        </p:tav>
                                        <p:tav tm="100000">
                                          <p:val>
                                            <p:strVal val="#ppt_h"/>
                                          </p:val>
                                        </p:tav>
                                      </p:tavLst>
                                    </p:anim>
                                    <p:anim calcmode="lin" valueType="num">
                                      <p:cBhvr>
                                        <p:cTn id="16" dur="500" fill="hold"/>
                                        <p:tgtEl>
                                          <p:spTgt spid="567304"/>
                                        </p:tgtEl>
                                        <p:attrNameLst>
                                          <p:attrName>ppt_x</p:attrName>
                                        </p:attrNameLst>
                                      </p:cBhvr>
                                      <p:tavLst>
                                        <p:tav tm="0">
                                          <p:val>
                                            <p:strVal val="#ppt_x-.2"/>
                                          </p:val>
                                        </p:tav>
                                        <p:tav tm="100000">
                                          <p:val>
                                            <p:strVal val="#ppt_x"/>
                                          </p:val>
                                        </p:tav>
                                      </p:tavLst>
                                    </p:anim>
                                    <p:anim calcmode="lin" valueType="num">
                                      <p:cBhvr>
                                        <p:cTn id="17" dur="500" fill="hold"/>
                                        <p:tgtEl>
                                          <p:spTgt spid="567304"/>
                                        </p:tgtEl>
                                        <p:attrNameLst>
                                          <p:attrName>ppt_y</p:attrName>
                                        </p:attrNameLst>
                                      </p:cBhvr>
                                      <p:tavLst>
                                        <p:tav tm="0">
                                          <p:val>
                                            <p:strVal val="#ppt_y"/>
                                          </p:val>
                                        </p:tav>
                                        <p:tav tm="100000">
                                          <p:val>
                                            <p:strVal val="#ppt_y"/>
                                          </p:val>
                                        </p:tav>
                                      </p:tavLst>
                                    </p:anim>
                                    <p:animEffect transition="in" filter="fade">
                                      <p:cBhvr>
                                        <p:cTn id="18" dur="500"/>
                                        <p:tgtEl>
                                          <p:spTgt spid="56730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4" presetClass="entr" presetSubtype="0" accel="100000" fill="hold" grpId="0" nodeType="clickEffect">
                                  <p:stCondLst>
                                    <p:cond delay="0"/>
                                  </p:stCondLst>
                                  <p:childTnLst>
                                    <p:set>
                                      <p:cBhvr>
                                        <p:cTn id="22" dur="1" fill="hold">
                                          <p:stCondLst>
                                            <p:cond delay="0"/>
                                          </p:stCondLst>
                                        </p:cTn>
                                        <p:tgtEl>
                                          <p:spTgt spid="567305"/>
                                        </p:tgtEl>
                                        <p:attrNameLst>
                                          <p:attrName>style.visibility</p:attrName>
                                        </p:attrNameLst>
                                      </p:cBhvr>
                                      <p:to>
                                        <p:strVal val="visible"/>
                                      </p:to>
                                    </p:set>
                                    <p:anim calcmode="lin" valueType="num">
                                      <p:cBhvr>
                                        <p:cTn id="23" dur="500" fill="hold"/>
                                        <p:tgtEl>
                                          <p:spTgt spid="567305"/>
                                        </p:tgtEl>
                                        <p:attrNameLst>
                                          <p:attrName>ppt_w</p:attrName>
                                        </p:attrNameLst>
                                      </p:cBhvr>
                                      <p:tavLst>
                                        <p:tav tm="0">
                                          <p:val>
                                            <p:strVal val="#ppt_w*0.05"/>
                                          </p:val>
                                        </p:tav>
                                        <p:tav tm="100000">
                                          <p:val>
                                            <p:strVal val="#ppt_w"/>
                                          </p:val>
                                        </p:tav>
                                      </p:tavLst>
                                    </p:anim>
                                    <p:anim calcmode="lin" valueType="num">
                                      <p:cBhvr>
                                        <p:cTn id="24" dur="500" fill="hold"/>
                                        <p:tgtEl>
                                          <p:spTgt spid="567305"/>
                                        </p:tgtEl>
                                        <p:attrNameLst>
                                          <p:attrName>ppt_h</p:attrName>
                                        </p:attrNameLst>
                                      </p:cBhvr>
                                      <p:tavLst>
                                        <p:tav tm="0">
                                          <p:val>
                                            <p:strVal val="#ppt_h"/>
                                          </p:val>
                                        </p:tav>
                                        <p:tav tm="100000">
                                          <p:val>
                                            <p:strVal val="#ppt_h"/>
                                          </p:val>
                                        </p:tav>
                                      </p:tavLst>
                                    </p:anim>
                                    <p:anim calcmode="lin" valueType="num">
                                      <p:cBhvr>
                                        <p:cTn id="25" dur="500" fill="hold"/>
                                        <p:tgtEl>
                                          <p:spTgt spid="567305"/>
                                        </p:tgtEl>
                                        <p:attrNameLst>
                                          <p:attrName>ppt_x</p:attrName>
                                        </p:attrNameLst>
                                      </p:cBhvr>
                                      <p:tavLst>
                                        <p:tav tm="0">
                                          <p:val>
                                            <p:strVal val="#ppt_x-.2"/>
                                          </p:val>
                                        </p:tav>
                                        <p:tav tm="100000">
                                          <p:val>
                                            <p:strVal val="#ppt_x"/>
                                          </p:val>
                                        </p:tav>
                                      </p:tavLst>
                                    </p:anim>
                                    <p:anim calcmode="lin" valueType="num">
                                      <p:cBhvr>
                                        <p:cTn id="26" dur="500" fill="hold"/>
                                        <p:tgtEl>
                                          <p:spTgt spid="567305"/>
                                        </p:tgtEl>
                                        <p:attrNameLst>
                                          <p:attrName>ppt_y</p:attrName>
                                        </p:attrNameLst>
                                      </p:cBhvr>
                                      <p:tavLst>
                                        <p:tav tm="0">
                                          <p:val>
                                            <p:strVal val="#ppt_y"/>
                                          </p:val>
                                        </p:tav>
                                        <p:tav tm="100000">
                                          <p:val>
                                            <p:strVal val="#ppt_y"/>
                                          </p:val>
                                        </p:tav>
                                      </p:tavLst>
                                    </p:anim>
                                    <p:animEffect transition="in" filter="fade">
                                      <p:cBhvr>
                                        <p:cTn id="27" dur="500"/>
                                        <p:tgtEl>
                                          <p:spTgt spid="567305"/>
                                        </p:tgtEl>
                                      </p:cBhvr>
                                    </p:animEffect>
                                  </p:childTnLst>
                                </p:cTn>
                              </p:par>
                              <p:par>
                                <p:cTn id="28" presetID="54" presetClass="entr" presetSubtype="0" accel="100000" fill="hold" grpId="0" nodeType="withEffect">
                                  <p:stCondLst>
                                    <p:cond delay="0"/>
                                  </p:stCondLst>
                                  <p:childTnLst>
                                    <p:set>
                                      <p:cBhvr>
                                        <p:cTn id="29" dur="1" fill="hold">
                                          <p:stCondLst>
                                            <p:cond delay="0"/>
                                          </p:stCondLst>
                                        </p:cTn>
                                        <p:tgtEl>
                                          <p:spTgt spid="567306"/>
                                        </p:tgtEl>
                                        <p:attrNameLst>
                                          <p:attrName>style.visibility</p:attrName>
                                        </p:attrNameLst>
                                      </p:cBhvr>
                                      <p:to>
                                        <p:strVal val="visible"/>
                                      </p:to>
                                    </p:set>
                                    <p:anim calcmode="lin" valueType="num">
                                      <p:cBhvr>
                                        <p:cTn id="30" dur="500" fill="hold"/>
                                        <p:tgtEl>
                                          <p:spTgt spid="567306"/>
                                        </p:tgtEl>
                                        <p:attrNameLst>
                                          <p:attrName>ppt_w</p:attrName>
                                        </p:attrNameLst>
                                      </p:cBhvr>
                                      <p:tavLst>
                                        <p:tav tm="0">
                                          <p:val>
                                            <p:strVal val="#ppt_w*0.05"/>
                                          </p:val>
                                        </p:tav>
                                        <p:tav tm="100000">
                                          <p:val>
                                            <p:strVal val="#ppt_w"/>
                                          </p:val>
                                        </p:tav>
                                      </p:tavLst>
                                    </p:anim>
                                    <p:anim calcmode="lin" valueType="num">
                                      <p:cBhvr>
                                        <p:cTn id="31" dur="500" fill="hold"/>
                                        <p:tgtEl>
                                          <p:spTgt spid="567306"/>
                                        </p:tgtEl>
                                        <p:attrNameLst>
                                          <p:attrName>ppt_h</p:attrName>
                                        </p:attrNameLst>
                                      </p:cBhvr>
                                      <p:tavLst>
                                        <p:tav tm="0">
                                          <p:val>
                                            <p:strVal val="#ppt_h"/>
                                          </p:val>
                                        </p:tav>
                                        <p:tav tm="100000">
                                          <p:val>
                                            <p:strVal val="#ppt_h"/>
                                          </p:val>
                                        </p:tav>
                                      </p:tavLst>
                                    </p:anim>
                                    <p:anim calcmode="lin" valueType="num">
                                      <p:cBhvr>
                                        <p:cTn id="32" dur="500" fill="hold"/>
                                        <p:tgtEl>
                                          <p:spTgt spid="567306"/>
                                        </p:tgtEl>
                                        <p:attrNameLst>
                                          <p:attrName>ppt_x</p:attrName>
                                        </p:attrNameLst>
                                      </p:cBhvr>
                                      <p:tavLst>
                                        <p:tav tm="0">
                                          <p:val>
                                            <p:strVal val="#ppt_x-.2"/>
                                          </p:val>
                                        </p:tav>
                                        <p:tav tm="100000">
                                          <p:val>
                                            <p:strVal val="#ppt_x"/>
                                          </p:val>
                                        </p:tav>
                                      </p:tavLst>
                                    </p:anim>
                                    <p:anim calcmode="lin" valueType="num">
                                      <p:cBhvr>
                                        <p:cTn id="33" dur="500" fill="hold"/>
                                        <p:tgtEl>
                                          <p:spTgt spid="567306"/>
                                        </p:tgtEl>
                                        <p:attrNameLst>
                                          <p:attrName>ppt_y</p:attrName>
                                        </p:attrNameLst>
                                      </p:cBhvr>
                                      <p:tavLst>
                                        <p:tav tm="0">
                                          <p:val>
                                            <p:strVal val="#ppt_y"/>
                                          </p:val>
                                        </p:tav>
                                        <p:tav tm="100000">
                                          <p:val>
                                            <p:strVal val="#ppt_y"/>
                                          </p:val>
                                        </p:tav>
                                      </p:tavLst>
                                    </p:anim>
                                    <p:animEffect transition="in" filter="fade">
                                      <p:cBhvr>
                                        <p:cTn id="34" dur="500"/>
                                        <p:tgtEl>
                                          <p:spTgt spid="567306"/>
                                        </p:tgtEl>
                                      </p:cBhvr>
                                    </p:animEffect>
                                  </p:childTnLst>
                                </p:cTn>
                              </p:par>
                              <p:par>
                                <p:cTn id="35" presetID="54" presetClass="entr" presetSubtype="0" accel="100000" fill="hold" grpId="0" nodeType="withEffect">
                                  <p:stCondLst>
                                    <p:cond delay="0"/>
                                  </p:stCondLst>
                                  <p:childTnLst>
                                    <p:set>
                                      <p:cBhvr>
                                        <p:cTn id="36" dur="1" fill="hold">
                                          <p:stCondLst>
                                            <p:cond delay="0"/>
                                          </p:stCondLst>
                                        </p:cTn>
                                        <p:tgtEl>
                                          <p:spTgt spid="567307"/>
                                        </p:tgtEl>
                                        <p:attrNameLst>
                                          <p:attrName>style.visibility</p:attrName>
                                        </p:attrNameLst>
                                      </p:cBhvr>
                                      <p:to>
                                        <p:strVal val="visible"/>
                                      </p:to>
                                    </p:set>
                                    <p:anim calcmode="lin" valueType="num">
                                      <p:cBhvr>
                                        <p:cTn id="37" dur="500" fill="hold"/>
                                        <p:tgtEl>
                                          <p:spTgt spid="567307"/>
                                        </p:tgtEl>
                                        <p:attrNameLst>
                                          <p:attrName>ppt_w</p:attrName>
                                        </p:attrNameLst>
                                      </p:cBhvr>
                                      <p:tavLst>
                                        <p:tav tm="0">
                                          <p:val>
                                            <p:strVal val="#ppt_w*0.05"/>
                                          </p:val>
                                        </p:tav>
                                        <p:tav tm="100000">
                                          <p:val>
                                            <p:strVal val="#ppt_w"/>
                                          </p:val>
                                        </p:tav>
                                      </p:tavLst>
                                    </p:anim>
                                    <p:anim calcmode="lin" valueType="num">
                                      <p:cBhvr>
                                        <p:cTn id="38" dur="500" fill="hold"/>
                                        <p:tgtEl>
                                          <p:spTgt spid="567307"/>
                                        </p:tgtEl>
                                        <p:attrNameLst>
                                          <p:attrName>ppt_h</p:attrName>
                                        </p:attrNameLst>
                                      </p:cBhvr>
                                      <p:tavLst>
                                        <p:tav tm="0">
                                          <p:val>
                                            <p:strVal val="#ppt_h"/>
                                          </p:val>
                                        </p:tav>
                                        <p:tav tm="100000">
                                          <p:val>
                                            <p:strVal val="#ppt_h"/>
                                          </p:val>
                                        </p:tav>
                                      </p:tavLst>
                                    </p:anim>
                                    <p:anim calcmode="lin" valueType="num">
                                      <p:cBhvr>
                                        <p:cTn id="39" dur="500" fill="hold"/>
                                        <p:tgtEl>
                                          <p:spTgt spid="567307"/>
                                        </p:tgtEl>
                                        <p:attrNameLst>
                                          <p:attrName>ppt_x</p:attrName>
                                        </p:attrNameLst>
                                      </p:cBhvr>
                                      <p:tavLst>
                                        <p:tav tm="0">
                                          <p:val>
                                            <p:strVal val="#ppt_x-.2"/>
                                          </p:val>
                                        </p:tav>
                                        <p:tav tm="100000">
                                          <p:val>
                                            <p:strVal val="#ppt_x"/>
                                          </p:val>
                                        </p:tav>
                                      </p:tavLst>
                                    </p:anim>
                                    <p:anim calcmode="lin" valueType="num">
                                      <p:cBhvr>
                                        <p:cTn id="40" dur="500" fill="hold"/>
                                        <p:tgtEl>
                                          <p:spTgt spid="567307"/>
                                        </p:tgtEl>
                                        <p:attrNameLst>
                                          <p:attrName>ppt_y</p:attrName>
                                        </p:attrNameLst>
                                      </p:cBhvr>
                                      <p:tavLst>
                                        <p:tav tm="0">
                                          <p:val>
                                            <p:strVal val="#ppt_y"/>
                                          </p:val>
                                        </p:tav>
                                        <p:tav tm="100000">
                                          <p:val>
                                            <p:strVal val="#ppt_y"/>
                                          </p:val>
                                        </p:tav>
                                      </p:tavLst>
                                    </p:anim>
                                    <p:animEffect transition="in" filter="fade">
                                      <p:cBhvr>
                                        <p:cTn id="41" dur="500"/>
                                        <p:tgtEl>
                                          <p:spTgt spid="56730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4" presetClass="entr" presetSubtype="0" accel="100000" fill="hold" grpId="0" nodeType="clickEffect">
                                  <p:stCondLst>
                                    <p:cond delay="0"/>
                                  </p:stCondLst>
                                  <p:childTnLst>
                                    <p:set>
                                      <p:cBhvr>
                                        <p:cTn id="45" dur="1" fill="hold">
                                          <p:stCondLst>
                                            <p:cond delay="0"/>
                                          </p:stCondLst>
                                        </p:cTn>
                                        <p:tgtEl>
                                          <p:spTgt spid="567308"/>
                                        </p:tgtEl>
                                        <p:attrNameLst>
                                          <p:attrName>style.visibility</p:attrName>
                                        </p:attrNameLst>
                                      </p:cBhvr>
                                      <p:to>
                                        <p:strVal val="visible"/>
                                      </p:to>
                                    </p:set>
                                    <p:anim calcmode="lin" valueType="num">
                                      <p:cBhvr>
                                        <p:cTn id="46" dur="500" fill="hold"/>
                                        <p:tgtEl>
                                          <p:spTgt spid="567308"/>
                                        </p:tgtEl>
                                        <p:attrNameLst>
                                          <p:attrName>ppt_w</p:attrName>
                                        </p:attrNameLst>
                                      </p:cBhvr>
                                      <p:tavLst>
                                        <p:tav tm="0">
                                          <p:val>
                                            <p:strVal val="#ppt_w*0.05"/>
                                          </p:val>
                                        </p:tav>
                                        <p:tav tm="100000">
                                          <p:val>
                                            <p:strVal val="#ppt_w"/>
                                          </p:val>
                                        </p:tav>
                                      </p:tavLst>
                                    </p:anim>
                                    <p:anim calcmode="lin" valueType="num">
                                      <p:cBhvr>
                                        <p:cTn id="47" dur="500" fill="hold"/>
                                        <p:tgtEl>
                                          <p:spTgt spid="567308"/>
                                        </p:tgtEl>
                                        <p:attrNameLst>
                                          <p:attrName>ppt_h</p:attrName>
                                        </p:attrNameLst>
                                      </p:cBhvr>
                                      <p:tavLst>
                                        <p:tav tm="0">
                                          <p:val>
                                            <p:strVal val="#ppt_h"/>
                                          </p:val>
                                        </p:tav>
                                        <p:tav tm="100000">
                                          <p:val>
                                            <p:strVal val="#ppt_h"/>
                                          </p:val>
                                        </p:tav>
                                      </p:tavLst>
                                    </p:anim>
                                    <p:anim calcmode="lin" valueType="num">
                                      <p:cBhvr>
                                        <p:cTn id="48" dur="500" fill="hold"/>
                                        <p:tgtEl>
                                          <p:spTgt spid="567308"/>
                                        </p:tgtEl>
                                        <p:attrNameLst>
                                          <p:attrName>ppt_x</p:attrName>
                                        </p:attrNameLst>
                                      </p:cBhvr>
                                      <p:tavLst>
                                        <p:tav tm="0">
                                          <p:val>
                                            <p:strVal val="#ppt_x-.2"/>
                                          </p:val>
                                        </p:tav>
                                        <p:tav tm="100000">
                                          <p:val>
                                            <p:strVal val="#ppt_x"/>
                                          </p:val>
                                        </p:tav>
                                      </p:tavLst>
                                    </p:anim>
                                    <p:anim calcmode="lin" valueType="num">
                                      <p:cBhvr>
                                        <p:cTn id="49" dur="500" fill="hold"/>
                                        <p:tgtEl>
                                          <p:spTgt spid="567308"/>
                                        </p:tgtEl>
                                        <p:attrNameLst>
                                          <p:attrName>ppt_y</p:attrName>
                                        </p:attrNameLst>
                                      </p:cBhvr>
                                      <p:tavLst>
                                        <p:tav tm="0">
                                          <p:val>
                                            <p:strVal val="#ppt_y"/>
                                          </p:val>
                                        </p:tav>
                                        <p:tav tm="100000">
                                          <p:val>
                                            <p:strVal val="#ppt_y"/>
                                          </p:val>
                                        </p:tav>
                                      </p:tavLst>
                                    </p:anim>
                                    <p:animEffect transition="in" filter="fade">
                                      <p:cBhvr>
                                        <p:cTn id="50" dur="500"/>
                                        <p:tgtEl>
                                          <p:spTgt spid="567308"/>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4" presetClass="entr" presetSubtype="0" accel="100000" fill="hold" grpId="0" nodeType="clickEffect">
                                  <p:stCondLst>
                                    <p:cond delay="0"/>
                                  </p:stCondLst>
                                  <p:childTnLst>
                                    <p:set>
                                      <p:cBhvr>
                                        <p:cTn id="54" dur="1" fill="hold">
                                          <p:stCondLst>
                                            <p:cond delay="0"/>
                                          </p:stCondLst>
                                        </p:cTn>
                                        <p:tgtEl>
                                          <p:spTgt spid="567309"/>
                                        </p:tgtEl>
                                        <p:attrNameLst>
                                          <p:attrName>style.visibility</p:attrName>
                                        </p:attrNameLst>
                                      </p:cBhvr>
                                      <p:to>
                                        <p:strVal val="visible"/>
                                      </p:to>
                                    </p:set>
                                    <p:anim calcmode="lin" valueType="num">
                                      <p:cBhvr>
                                        <p:cTn id="55" dur="500" fill="hold"/>
                                        <p:tgtEl>
                                          <p:spTgt spid="567309"/>
                                        </p:tgtEl>
                                        <p:attrNameLst>
                                          <p:attrName>ppt_w</p:attrName>
                                        </p:attrNameLst>
                                      </p:cBhvr>
                                      <p:tavLst>
                                        <p:tav tm="0">
                                          <p:val>
                                            <p:strVal val="#ppt_w*0.05"/>
                                          </p:val>
                                        </p:tav>
                                        <p:tav tm="100000">
                                          <p:val>
                                            <p:strVal val="#ppt_w"/>
                                          </p:val>
                                        </p:tav>
                                      </p:tavLst>
                                    </p:anim>
                                    <p:anim calcmode="lin" valueType="num">
                                      <p:cBhvr>
                                        <p:cTn id="56" dur="500" fill="hold"/>
                                        <p:tgtEl>
                                          <p:spTgt spid="567309"/>
                                        </p:tgtEl>
                                        <p:attrNameLst>
                                          <p:attrName>ppt_h</p:attrName>
                                        </p:attrNameLst>
                                      </p:cBhvr>
                                      <p:tavLst>
                                        <p:tav tm="0">
                                          <p:val>
                                            <p:strVal val="#ppt_h"/>
                                          </p:val>
                                        </p:tav>
                                        <p:tav tm="100000">
                                          <p:val>
                                            <p:strVal val="#ppt_h"/>
                                          </p:val>
                                        </p:tav>
                                      </p:tavLst>
                                    </p:anim>
                                    <p:anim calcmode="lin" valueType="num">
                                      <p:cBhvr>
                                        <p:cTn id="57" dur="500" fill="hold"/>
                                        <p:tgtEl>
                                          <p:spTgt spid="567309"/>
                                        </p:tgtEl>
                                        <p:attrNameLst>
                                          <p:attrName>ppt_x</p:attrName>
                                        </p:attrNameLst>
                                      </p:cBhvr>
                                      <p:tavLst>
                                        <p:tav tm="0">
                                          <p:val>
                                            <p:strVal val="#ppt_x-.2"/>
                                          </p:val>
                                        </p:tav>
                                        <p:tav tm="100000">
                                          <p:val>
                                            <p:strVal val="#ppt_x"/>
                                          </p:val>
                                        </p:tav>
                                      </p:tavLst>
                                    </p:anim>
                                    <p:anim calcmode="lin" valueType="num">
                                      <p:cBhvr>
                                        <p:cTn id="58" dur="500" fill="hold"/>
                                        <p:tgtEl>
                                          <p:spTgt spid="567309"/>
                                        </p:tgtEl>
                                        <p:attrNameLst>
                                          <p:attrName>ppt_y</p:attrName>
                                        </p:attrNameLst>
                                      </p:cBhvr>
                                      <p:tavLst>
                                        <p:tav tm="0">
                                          <p:val>
                                            <p:strVal val="#ppt_y"/>
                                          </p:val>
                                        </p:tav>
                                        <p:tav tm="100000">
                                          <p:val>
                                            <p:strVal val="#ppt_y"/>
                                          </p:val>
                                        </p:tav>
                                      </p:tavLst>
                                    </p:anim>
                                    <p:animEffect transition="in" filter="fade">
                                      <p:cBhvr>
                                        <p:cTn id="59" dur="500"/>
                                        <p:tgtEl>
                                          <p:spTgt spid="567309"/>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54" presetClass="entr" presetSubtype="0" accel="100000" fill="hold" grpId="0" nodeType="clickEffect">
                                  <p:stCondLst>
                                    <p:cond delay="0"/>
                                  </p:stCondLst>
                                  <p:childTnLst>
                                    <p:set>
                                      <p:cBhvr>
                                        <p:cTn id="63" dur="1" fill="hold">
                                          <p:stCondLst>
                                            <p:cond delay="0"/>
                                          </p:stCondLst>
                                        </p:cTn>
                                        <p:tgtEl>
                                          <p:spTgt spid="567310"/>
                                        </p:tgtEl>
                                        <p:attrNameLst>
                                          <p:attrName>style.visibility</p:attrName>
                                        </p:attrNameLst>
                                      </p:cBhvr>
                                      <p:to>
                                        <p:strVal val="visible"/>
                                      </p:to>
                                    </p:set>
                                    <p:anim calcmode="lin" valueType="num">
                                      <p:cBhvr>
                                        <p:cTn id="64" dur="500" fill="hold"/>
                                        <p:tgtEl>
                                          <p:spTgt spid="567310"/>
                                        </p:tgtEl>
                                        <p:attrNameLst>
                                          <p:attrName>ppt_w</p:attrName>
                                        </p:attrNameLst>
                                      </p:cBhvr>
                                      <p:tavLst>
                                        <p:tav tm="0">
                                          <p:val>
                                            <p:strVal val="#ppt_w*0.05"/>
                                          </p:val>
                                        </p:tav>
                                        <p:tav tm="100000">
                                          <p:val>
                                            <p:strVal val="#ppt_w"/>
                                          </p:val>
                                        </p:tav>
                                      </p:tavLst>
                                    </p:anim>
                                    <p:anim calcmode="lin" valueType="num">
                                      <p:cBhvr>
                                        <p:cTn id="65" dur="500" fill="hold"/>
                                        <p:tgtEl>
                                          <p:spTgt spid="567310"/>
                                        </p:tgtEl>
                                        <p:attrNameLst>
                                          <p:attrName>ppt_h</p:attrName>
                                        </p:attrNameLst>
                                      </p:cBhvr>
                                      <p:tavLst>
                                        <p:tav tm="0">
                                          <p:val>
                                            <p:strVal val="#ppt_h"/>
                                          </p:val>
                                        </p:tav>
                                        <p:tav tm="100000">
                                          <p:val>
                                            <p:strVal val="#ppt_h"/>
                                          </p:val>
                                        </p:tav>
                                      </p:tavLst>
                                    </p:anim>
                                    <p:anim calcmode="lin" valueType="num">
                                      <p:cBhvr>
                                        <p:cTn id="66" dur="500" fill="hold"/>
                                        <p:tgtEl>
                                          <p:spTgt spid="567310"/>
                                        </p:tgtEl>
                                        <p:attrNameLst>
                                          <p:attrName>ppt_x</p:attrName>
                                        </p:attrNameLst>
                                      </p:cBhvr>
                                      <p:tavLst>
                                        <p:tav tm="0">
                                          <p:val>
                                            <p:strVal val="#ppt_x-.2"/>
                                          </p:val>
                                        </p:tav>
                                        <p:tav tm="100000">
                                          <p:val>
                                            <p:strVal val="#ppt_x"/>
                                          </p:val>
                                        </p:tav>
                                      </p:tavLst>
                                    </p:anim>
                                    <p:anim calcmode="lin" valueType="num">
                                      <p:cBhvr>
                                        <p:cTn id="67" dur="500" fill="hold"/>
                                        <p:tgtEl>
                                          <p:spTgt spid="567310"/>
                                        </p:tgtEl>
                                        <p:attrNameLst>
                                          <p:attrName>ppt_y</p:attrName>
                                        </p:attrNameLst>
                                      </p:cBhvr>
                                      <p:tavLst>
                                        <p:tav tm="0">
                                          <p:val>
                                            <p:strVal val="#ppt_y"/>
                                          </p:val>
                                        </p:tav>
                                        <p:tav tm="100000">
                                          <p:val>
                                            <p:strVal val="#ppt_y"/>
                                          </p:val>
                                        </p:tav>
                                      </p:tavLst>
                                    </p:anim>
                                    <p:animEffect transition="in" filter="fade">
                                      <p:cBhvr>
                                        <p:cTn id="68" dur="500"/>
                                        <p:tgtEl>
                                          <p:spTgt spid="567310"/>
                                        </p:tgtEl>
                                      </p:cBhvr>
                                    </p:animEffect>
                                  </p:childTnLst>
                                </p:cTn>
                              </p:par>
                              <p:par>
                                <p:cTn id="69" presetID="54" presetClass="entr" presetSubtype="0" accel="100000" fill="hold" grpId="0" nodeType="withEffect">
                                  <p:stCondLst>
                                    <p:cond delay="0"/>
                                  </p:stCondLst>
                                  <p:childTnLst>
                                    <p:set>
                                      <p:cBhvr>
                                        <p:cTn id="70" dur="1" fill="hold">
                                          <p:stCondLst>
                                            <p:cond delay="0"/>
                                          </p:stCondLst>
                                        </p:cTn>
                                        <p:tgtEl>
                                          <p:spTgt spid="567311"/>
                                        </p:tgtEl>
                                        <p:attrNameLst>
                                          <p:attrName>style.visibility</p:attrName>
                                        </p:attrNameLst>
                                      </p:cBhvr>
                                      <p:to>
                                        <p:strVal val="visible"/>
                                      </p:to>
                                    </p:set>
                                    <p:anim calcmode="lin" valueType="num">
                                      <p:cBhvr>
                                        <p:cTn id="71" dur="500" fill="hold"/>
                                        <p:tgtEl>
                                          <p:spTgt spid="567311"/>
                                        </p:tgtEl>
                                        <p:attrNameLst>
                                          <p:attrName>ppt_w</p:attrName>
                                        </p:attrNameLst>
                                      </p:cBhvr>
                                      <p:tavLst>
                                        <p:tav tm="0">
                                          <p:val>
                                            <p:strVal val="#ppt_w*0.05"/>
                                          </p:val>
                                        </p:tav>
                                        <p:tav tm="100000">
                                          <p:val>
                                            <p:strVal val="#ppt_w"/>
                                          </p:val>
                                        </p:tav>
                                      </p:tavLst>
                                    </p:anim>
                                    <p:anim calcmode="lin" valueType="num">
                                      <p:cBhvr>
                                        <p:cTn id="72" dur="500" fill="hold"/>
                                        <p:tgtEl>
                                          <p:spTgt spid="567311"/>
                                        </p:tgtEl>
                                        <p:attrNameLst>
                                          <p:attrName>ppt_h</p:attrName>
                                        </p:attrNameLst>
                                      </p:cBhvr>
                                      <p:tavLst>
                                        <p:tav tm="0">
                                          <p:val>
                                            <p:strVal val="#ppt_h"/>
                                          </p:val>
                                        </p:tav>
                                        <p:tav tm="100000">
                                          <p:val>
                                            <p:strVal val="#ppt_h"/>
                                          </p:val>
                                        </p:tav>
                                      </p:tavLst>
                                    </p:anim>
                                    <p:anim calcmode="lin" valueType="num">
                                      <p:cBhvr>
                                        <p:cTn id="73" dur="500" fill="hold"/>
                                        <p:tgtEl>
                                          <p:spTgt spid="567311"/>
                                        </p:tgtEl>
                                        <p:attrNameLst>
                                          <p:attrName>ppt_x</p:attrName>
                                        </p:attrNameLst>
                                      </p:cBhvr>
                                      <p:tavLst>
                                        <p:tav tm="0">
                                          <p:val>
                                            <p:strVal val="#ppt_x-.2"/>
                                          </p:val>
                                        </p:tav>
                                        <p:tav tm="100000">
                                          <p:val>
                                            <p:strVal val="#ppt_x"/>
                                          </p:val>
                                        </p:tav>
                                      </p:tavLst>
                                    </p:anim>
                                    <p:anim calcmode="lin" valueType="num">
                                      <p:cBhvr>
                                        <p:cTn id="74" dur="500" fill="hold"/>
                                        <p:tgtEl>
                                          <p:spTgt spid="567311"/>
                                        </p:tgtEl>
                                        <p:attrNameLst>
                                          <p:attrName>ppt_y</p:attrName>
                                        </p:attrNameLst>
                                      </p:cBhvr>
                                      <p:tavLst>
                                        <p:tav tm="0">
                                          <p:val>
                                            <p:strVal val="#ppt_y"/>
                                          </p:val>
                                        </p:tav>
                                        <p:tav tm="100000">
                                          <p:val>
                                            <p:strVal val="#ppt_y"/>
                                          </p:val>
                                        </p:tav>
                                      </p:tavLst>
                                    </p:anim>
                                    <p:animEffect transition="in" filter="fade">
                                      <p:cBhvr>
                                        <p:cTn id="75" dur="500"/>
                                        <p:tgtEl>
                                          <p:spTgt spid="567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7303" grpId="0"/>
      <p:bldP spid="567304" grpId="0"/>
      <p:bldP spid="567305" grpId="0"/>
      <p:bldP spid="567306" grpId="0"/>
      <p:bldP spid="567307" grpId="0"/>
      <p:bldP spid="567308" grpId="0"/>
      <p:bldP spid="567309" grpId="0"/>
      <p:bldP spid="567310" grpId="0"/>
      <p:bldP spid="567311" grpId="0"/>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68322" name="Object 2" descr="Blue tissue paper"/>
          <p:cNvGraphicFramePr>
            <a:graphicFrameLocks noChangeAspect="1"/>
          </p:cNvGraphicFramePr>
          <p:nvPr>
            <p:extLst>
              <p:ext uri="{D42A27DB-BD31-4B8C-83A1-F6EECF244321}">
                <p14:modId xmlns:p14="http://schemas.microsoft.com/office/powerpoint/2010/main" val="1472361665"/>
              </p:ext>
            </p:extLst>
          </p:nvPr>
        </p:nvGraphicFramePr>
        <p:xfrm>
          <a:off x="2507456" y="3627437"/>
          <a:ext cx="4129087" cy="2955925"/>
        </p:xfrm>
        <a:graphic>
          <a:graphicData uri="http://schemas.openxmlformats.org/presentationml/2006/ole">
            <mc:AlternateContent xmlns:mc="http://schemas.openxmlformats.org/markup-compatibility/2006">
              <mc:Choice xmlns:v="urn:schemas-microsoft-com:vml" Requires="v">
                <p:oleObj spid="_x0000_s92186" name="Chart" r:id="rId3" imgW="3695700" imgH="2654300" progId="Excel.Chart.8">
                  <p:embed/>
                </p:oleObj>
              </mc:Choice>
              <mc:Fallback>
                <p:oleObj name="Chart" r:id="rId3" imgW="3695700" imgH="2654300" progId="Excel.Chart.8">
                  <p:embed/>
                  <p:pic>
                    <p:nvPicPr>
                      <p:cNvPr id="0" name="Object 2" descr="Blue tissue 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7456" y="3627437"/>
                        <a:ext cx="4129087" cy="2955925"/>
                      </a:xfrm>
                      <a:prstGeom prst="rect">
                        <a:avLst/>
                      </a:prstGeom>
                      <a:noFill/>
                      <a:ln>
                        <a:noFill/>
                      </a:ln>
                      <a:effectLst/>
                      <a:extLst>
                        <a:ext uri="{909E8E84-426E-40dd-AFC4-6F175D3DCCD1}">
                          <a14:hiddenFill xmlns="" xmlns:a14="http://schemas.microsoft.com/office/drawing/2010/main">
                            <a:blipFill dpi="0" rotWithShape="1">
                              <a:blip r:embed="rId5"/>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568323" name="Rectangle 3"/>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Minimizing Surface Area</a:t>
            </a:r>
          </a:p>
        </p:txBody>
      </p:sp>
      <p:sp>
        <p:nvSpPr>
          <p:cNvPr id="568324"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68326" name="Text Box 6" descr="Blue tissue paper"/>
          <p:cNvSpPr txBox="1">
            <a:spLocks noChangeArrowheads="1"/>
          </p:cNvSpPr>
          <p:nvPr/>
        </p:nvSpPr>
        <p:spPr bwMode="auto">
          <a:xfrm>
            <a:off x="152400" y="1219200"/>
            <a:ext cx="1600200" cy="366713"/>
          </a:xfrm>
          <a:prstGeom prst="rect">
            <a:avLst/>
          </a:prstGeom>
          <a:noFill/>
          <a:ln>
            <a:noFill/>
          </a:ln>
          <a:effectLst/>
          <a:extLst>
            <a:ext uri="{909E8E84-426E-40dd-AFC4-6F175D3DCCD1}">
              <a14:hiddenFill xmlns="" xmlns:a14="http://schemas.microsoft.com/office/drawing/2010/main">
                <a:blipFill dpi="0" rotWithShape="1">
                  <a:blip r:embed="rId5"/>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smtClean="0">
                <a:effectLst>
                  <a:outerShdw blurRad="38100" dist="38100" dir="2700000" algn="tl">
                    <a:srgbClr val="DDDDDD"/>
                  </a:outerShdw>
                </a:effectLst>
                <a:latin typeface="Batang" charset="0"/>
                <a:cs typeface="+mn-cs"/>
              </a:rPr>
              <a:t>CONTINUED</a:t>
            </a:r>
          </a:p>
        </p:txBody>
      </p:sp>
      <p:sp>
        <p:nvSpPr>
          <p:cNvPr id="568327" name="Text Box 7" descr="Blue tissue paper"/>
          <p:cNvSpPr txBox="1">
            <a:spLocks noChangeArrowheads="1"/>
          </p:cNvSpPr>
          <p:nvPr/>
        </p:nvSpPr>
        <p:spPr bwMode="auto">
          <a:xfrm>
            <a:off x="5565775" y="2252663"/>
            <a:ext cx="3273425" cy="396875"/>
          </a:xfrm>
          <a:prstGeom prst="rect">
            <a:avLst/>
          </a:prstGeom>
          <a:noFill/>
          <a:ln>
            <a:noFill/>
          </a:ln>
          <a:effectLst/>
          <a:extLst>
            <a:ext uri="{909E8E84-426E-40dd-AFC4-6F175D3DCCD1}">
              <a14:hiddenFill xmlns="" xmlns:a14="http://schemas.microsoft.com/office/drawing/2010/main">
                <a:blipFill dpi="0" rotWithShape="1">
                  <a:blip r:embed="rId5"/>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This is the objective equation.</a:t>
            </a:r>
          </a:p>
        </p:txBody>
      </p:sp>
      <p:sp>
        <p:nvSpPr>
          <p:cNvPr id="568328" name="Text Box 8" descr="Blue tissue paper"/>
          <p:cNvSpPr txBox="1">
            <a:spLocks noChangeArrowheads="1"/>
          </p:cNvSpPr>
          <p:nvPr/>
        </p:nvSpPr>
        <p:spPr bwMode="auto">
          <a:xfrm>
            <a:off x="609600" y="1524000"/>
            <a:ext cx="8077200" cy="701675"/>
          </a:xfrm>
          <a:prstGeom prst="rect">
            <a:avLst/>
          </a:prstGeom>
          <a:noFill/>
          <a:ln>
            <a:noFill/>
          </a:ln>
          <a:effectLst/>
          <a:extLst>
            <a:ext uri="{909E8E84-426E-40dd-AFC4-6F175D3DCCD1}">
              <a14:hiddenFill xmlns="" xmlns:a14="http://schemas.microsoft.com/office/drawing/2010/main">
                <a:blipFill dpi="0" rotWithShape="1">
                  <a:blip r:embed="rId5"/>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Now we rewrite the objective equation using the substitution we just acquired from the constraint equation.</a:t>
            </a:r>
          </a:p>
        </p:txBody>
      </p:sp>
      <p:sp>
        <p:nvSpPr>
          <p:cNvPr id="568329" name="Text Box 9" descr="Blue tissue paper"/>
          <p:cNvSpPr txBox="1">
            <a:spLocks noChangeArrowheads="1"/>
          </p:cNvSpPr>
          <p:nvPr/>
        </p:nvSpPr>
        <p:spPr bwMode="auto">
          <a:xfrm>
            <a:off x="5565775" y="2651125"/>
            <a:ext cx="2511425" cy="396875"/>
          </a:xfrm>
          <a:prstGeom prst="rect">
            <a:avLst/>
          </a:prstGeom>
          <a:noFill/>
          <a:ln>
            <a:noFill/>
          </a:ln>
          <a:effectLst/>
          <a:extLst>
            <a:ext uri="{909E8E84-426E-40dd-AFC4-6F175D3DCCD1}">
              <a14:hiddenFill xmlns="" xmlns:a14="http://schemas.microsoft.com/office/drawing/2010/main">
                <a:blipFill dpi="0" rotWithShape="1">
                  <a:blip r:embed="rId5"/>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Replace </a:t>
            </a:r>
            <a:r>
              <a:rPr lang="en-US" sz="2000" i="1" smtClean="0">
                <a:latin typeface="Times New Roman" charset="0"/>
                <a:cs typeface="+mn-cs"/>
              </a:rPr>
              <a:t>y</a:t>
            </a:r>
            <a:r>
              <a:rPr lang="en-US" sz="2000" smtClean="0">
                <a:latin typeface="Times New Roman" charset="0"/>
                <a:cs typeface="+mn-cs"/>
              </a:rPr>
              <a:t> with 250/</a:t>
            </a:r>
            <a:r>
              <a:rPr lang="en-US" sz="2000" i="1" smtClean="0">
                <a:latin typeface="Times New Roman" charset="0"/>
                <a:cs typeface="+mn-cs"/>
              </a:rPr>
              <a:t>x</a:t>
            </a:r>
            <a:r>
              <a:rPr lang="en-US" sz="2000" baseline="30000" smtClean="0">
                <a:latin typeface="Times New Roman" charset="0"/>
                <a:cs typeface="+mn-cs"/>
              </a:rPr>
              <a:t>2</a:t>
            </a:r>
            <a:r>
              <a:rPr lang="en-US" sz="2000" smtClean="0">
                <a:latin typeface="Times New Roman" charset="0"/>
                <a:cs typeface="+mn-cs"/>
              </a:rPr>
              <a:t>.</a:t>
            </a:r>
          </a:p>
        </p:txBody>
      </p:sp>
      <p:sp>
        <p:nvSpPr>
          <p:cNvPr id="568330" name="Text Box 10" descr="Blue tissue paper"/>
          <p:cNvSpPr txBox="1">
            <a:spLocks noChangeArrowheads="1"/>
          </p:cNvSpPr>
          <p:nvPr/>
        </p:nvSpPr>
        <p:spPr bwMode="auto">
          <a:xfrm>
            <a:off x="5565775" y="3032125"/>
            <a:ext cx="1139825" cy="396875"/>
          </a:xfrm>
          <a:prstGeom prst="rect">
            <a:avLst/>
          </a:prstGeom>
          <a:noFill/>
          <a:ln>
            <a:noFill/>
          </a:ln>
          <a:effectLst/>
          <a:extLst>
            <a:ext uri="{909E8E84-426E-40dd-AFC4-6F175D3DCCD1}">
              <a14:hiddenFill xmlns="" xmlns:a14="http://schemas.microsoft.com/office/drawing/2010/main">
                <a:blipFill dpi="0" rotWithShape="1">
                  <a:blip r:embed="rId5"/>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Simplify.</a:t>
            </a:r>
          </a:p>
        </p:txBody>
      </p:sp>
      <p:sp>
        <p:nvSpPr>
          <p:cNvPr id="568331" name="Text Box 11" descr="Blue tissue paper"/>
          <p:cNvSpPr txBox="1">
            <a:spLocks noChangeArrowheads="1"/>
          </p:cNvSpPr>
          <p:nvPr/>
        </p:nvSpPr>
        <p:spPr bwMode="auto">
          <a:xfrm>
            <a:off x="609600" y="3429000"/>
            <a:ext cx="6248400" cy="396875"/>
          </a:xfrm>
          <a:prstGeom prst="rect">
            <a:avLst/>
          </a:prstGeom>
          <a:noFill/>
          <a:ln>
            <a:noFill/>
          </a:ln>
          <a:effectLst/>
          <a:extLst>
            <a:ext uri="{909E8E84-426E-40dd-AFC4-6F175D3DCCD1}">
              <a14:hiddenFill xmlns="" xmlns:a14="http://schemas.microsoft.com/office/drawing/2010/main">
                <a:blipFill dpi="0" rotWithShape="1">
                  <a:blip r:embed="rId5"/>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charset="0"/>
                <a:cs typeface="+mn-cs"/>
              </a:rPr>
              <a:t>Now we use this equation to sketch a graph of the function.</a:t>
            </a:r>
          </a:p>
        </p:txBody>
      </p:sp>
      <p:sp>
        <p:nvSpPr>
          <p:cNvPr id="568332" name="Text Box 12" descr="Blue tissue paper"/>
          <p:cNvSpPr txBox="1">
            <a:spLocks noChangeArrowheads="1"/>
          </p:cNvSpPr>
          <p:nvPr/>
        </p:nvSpPr>
        <p:spPr bwMode="auto">
          <a:xfrm>
            <a:off x="1524000" y="2247900"/>
            <a:ext cx="1600200" cy="396875"/>
          </a:xfrm>
          <a:prstGeom prst="rect">
            <a:avLst/>
          </a:prstGeom>
          <a:noFill/>
          <a:ln>
            <a:noFill/>
          </a:ln>
          <a:effectLst/>
          <a:extLst>
            <a:ext uri="{909E8E84-426E-40dd-AFC4-6F175D3DCCD1}">
              <a14:hiddenFill xmlns="" xmlns:a14="http://schemas.microsoft.com/office/drawing/2010/main">
                <a:blipFill dpi="0" rotWithShape="1">
                  <a:blip r:embed="rId5"/>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A =</a:t>
            </a:r>
            <a:r>
              <a:rPr lang="en-US" sz="2000" smtClean="0">
                <a:latin typeface="Times New Roman" charset="0"/>
                <a:cs typeface="+mn-cs"/>
              </a:rPr>
              <a:t> 2</a:t>
            </a:r>
            <a:r>
              <a:rPr lang="en-US" sz="2000" i="1" smtClean="0">
                <a:latin typeface="Times New Roman" charset="0"/>
                <a:cs typeface="+mn-cs"/>
              </a:rPr>
              <a:t>x</a:t>
            </a:r>
            <a:r>
              <a:rPr lang="en-US" sz="2000" baseline="30000" smtClean="0">
                <a:latin typeface="Times New Roman" charset="0"/>
                <a:cs typeface="+mn-cs"/>
              </a:rPr>
              <a:t>2</a:t>
            </a:r>
            <a:r>
              <a:rPr lang="en-US" sz="2000" smtClean="0">
                <a:latin typeface="Times New Roman" charset="0"/>
                <a:cs typeface="+mn-cs"/>
              </a:rPr>
              <a:t> + 2</a:t>
            </a:r>
            <a:r>
              <a:rPr lang="en-US" sz="2000" i="1" smtClean="0">
                <a:latin typeface="Times New Roman" charset="0"/>
                <a:cs typeface="+mn-cs"/>
              </a:rPr>
              <a:t>xy</a:t>
            </a:r>
          </a:p>
        </p:txBody>
      </p:sp>
      <p:sp>
        <p:nvSpPr>
          <p:cNvPr id="568333" name="Text Box 13" descr="Blue tissue paper"/>
          <p:cNvSpPr txBox="1">
            <a:spLocks noChangeArrowheads="1"/>
          </p:cNvSpPr>
          <p:nvPr/>
        </p:nvSpPr>
        <p:spPr bwMode="auto">
          <a:xfrm>
            <a:off x="1524000" y="2646363"/>
            <a:ext cx="2286000" cy="396875"/>
          </a:xfrm>
          <a:prstGeom prst="rect">
            <a:avLst/>
          </a:prstGeom>
          <a:noFill/>
          <a:ln>
            <a:noFill/>
          </a:ln>
          <a:effectLst/>
          <a:extLst>
            <a:ext uri="{909E8E84-426E-40dd-AFC4-6F175D3DCCD1}">
              <a14:hiddenFill xmlns="" xmlns:a14="http://schemas.microsoft.com/office/drawing/2010/main">
                <a:blipFill dpi="0" rotWithShape="1">
                  <a:blip r:embed="rId5"/>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A =</a:t>
            </a:r>
            <a:r>
              <a:rPr lang="en-US" sz="2000" smtClean="0">
                <a:latin typeface="Times New Roman" charset="0"/>
                <a:cs typeface="+mn-cs"/>
              </a:rPr>
              <a:t> 2</a:t>
            </a:r>
            <a:r>
              <a:rPr lang="en-US" sz="2000" i="1" smtClean="0">
                <a:latin typeface="Times New Roman" charset="0"/>
                <a:cs typeface="+mn-cs"/>
              </a:rPr>
              <a:t>x</a:t>
            </a:r>
            <a:r>
              <a:rPr lang="en-US" sz="2000" baseline="30000" smtClean="0">
                <a:latin typeface="Times New Roman" charset="0"/>
                <a:cs typeface="+mn-cs"/>
              </a:rPr>
              <a:t>2</a:t>
            </a:r>
            <a:r>
              <a:rPr lang="en-US" sz="2000" smtClean="0">
                <a:latin typeface="Times New Roman" charset="0"/>
                <a:cs typeface="+mn-cs"/>
              </a:rPr>
              <a:t> + 2</a:t>
            </a:r>
            <a:r>
              <a:rPr lang="en-US" sz="2000" i="1" smtClean="0">
                <a:latin typeface="Times New Roman" charset="0"/>
                <a:cs typeface="+mn-cs"/>
              </a:rPr>
              <a:t>x</a:t>
            </a:r>
            <a:r>
              <a:rPr lang="en-US" sz="2000" smtClean="0">
                <a:latin typeface="Times New Roman" charset="0"/>
                <a:cs typeface="+mn-cs"/>
              </a:rPr>
              <a:t>(250/</a:t>
            </a:r>
            <a:r>
              <a:rPr lang="en-US" sz="2000" i="1" smtClean="0">
                <a:latin typeface="Times New Roman" charset="0"/>
                <a:cs typeface="+mn-cs"/>
              </a:rPr>
              <a:t>x</a:t>
            </a:r>
            <a:r>
              <a:rPr lang="en-US" sz="2000" baseline="30000" smtClean="0">
                <a:latin typeface="Times New Roman" charset="0"/>
                <a:cs typeface="+mn-cs"/>
              </a:rPr>
              <a:t>2</a:t>
            </a:r>
            <a:r>
              <a:rPr lang="en-US" sz="2000" smtClean="0">
                <a:latin typeface="Times New Roman" charset="0"/>
                <a:cs typeface="+mn-cs"/>
              </a:rPr>
              <a:t>)</a:t>
            </a:r>
            <a:endParaRPr lang="en-US" sz="2000" i="1" smtClean="0">
              <a:latin typeface="Times New Roman" charset="0"/>
              <a:cs typeface="+mn-cs"/>
            </a:endParaRPr>
          </a:p>
        </p:txBody>
      </p:sp>
      <p:sp>
        <p:nvSpPr>
          <p:cNvPr id="568334" name="Text Box 14" descr="Blue tissue paper"/>
          <p:cNvSpPr txBox="1">
            <a:spLocks noChangeArrowheads="1"/>
          </p:cNvSpPr>
          <p:nvPr/>
        </p:nvSpPr>
        <p:spPr bwMode="auto">
          <a:xfrm>
            <a:off x="1524000" y="3030538"/>
            <a:ext cx="1828800" cy="396875"/>
          </a:xfrm>
          <a:prstGeom prst="rect">
            <a:avLst/>
          </a:prstGeom>
          <a:noFill/>
          <a:ln>
            <a:noFill/>
          </a:ln>
          <a:effectLst/>
          <a:extLst>
            <a:ext uri="{909E8E84-426E-40dd-AFC4-6F175D3DCCD1}">
              <a14:hiddenFill xmlns="" xmlns:a14="http://schemas.microsoft.com/office/drawing/2010/main">
                <a:blipFill dpi="0" rotWithShape="1">
                  <a:blip r:embed="rId5"/>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A =</a:t>
            </a:r>
            <a:r>
              <a:rPr lang="en-US" sz="2000" smtClean="0">
                <a:latin typeface="Times New Roman" charset="0"/>
                <a:cs typeface="+mn-cs"/>
              </a:rPr>
              <a:t> 2</a:t>
            </a:r>
            <a:r>
              <a:rPr lang="en-US" sz="2000" i="1" smtClean="0">
                <a:latin typeface="Times New Roman" charset="0"/>
                <a:cs typeface="+mn-cs"/>
              </a:rPr>
              <a:t>x</a:t>
            </a:r>
            <a:r>
              <a:rPr lang="en-US" sz="2000" baseline="30000" smtClean="0">
                <a:latin typeface="Times New Roman" charset="0"/>
                <a:cs typeface="+mn-cs"/>
              </a:rPr>
              <a:t>2</a:t>
            </a:r>
            <a:r>
              <a:rPr lang="en-US" sz="2000" smtClean="0">
                <a:latin typeface="Times New Roman" charset="0"/>
                <a:cs typeface="+mn-cs"/>
              </a:rPr>
              <a:t> + 500/</a:t>
            </a:r>
            <a:r>
              <a:rPr lang="en-US" sz="2000" i="1" smtClean="0">
                <a:latin typeface="Times New Roman" charset="0"/>
                <a:cs typeface="+mn-cs"/>
              </a:rPr>
              <a:t>x</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68332"/>
                                        </p:tgtEl>
                                        <p:attrNameLst>
                                          <p:attrName>style.visibility</p:attrName>
                                        </p:attrNameLst>
                                      </p:cBhvr>
                                      <p:to>
                                        <p:strVal val="visible"/>
                                      </p:to>
                                    </p:set>
                                    <p:anim calcmode="lin" valueType="num">
                                      <p:cBhvr>
                                        <p:cTn id="7" dur="500" fill="hold"/>
                                        <p:tgtEl>
                                          <p:spTgt spid="568332"/>
                                        </p:tgtEl>
                                        <p:attrNameLst>
                                          <p:attrName>ppt_w</p:attrName>
                                        </p:attrNameLst>
                                      </p:cBhvr>
                                      <p:tavLst>
                                        <p:tav tm="0">
                                          <p:val>
                                            <p:strVal val="#ppt_w*0.05"/>
                                          </p:val>
                                        </p:tav>
                                        <p:tav tm="100000">
                                          <p:val>
                                            <p:strVal val="#ppt_w"/>
                                          </p:val>
                                        </p:tav>
                                      </p:tavLst>
                                    </p:anim>
                                    <p:anim calcmode="lin" valueType="num">
                                      <p:cBhvr>
                                        <p:cTn id="8" dur="500" fill="hold"/>
                                        <p:tgtEl>
                                          <p:spTgt spid="568332"/>
                                        </p:tgtEl>
                                        <p:attrNameLst>
                                          <p:attrName>ppt_h</p:attrName>
                                        </p:attrNameLst>
                                      </p:cBhvr>
                                      <p:tavLst>
                                        <p:tav tm="0">
                                          <p:val>
                                            <p:strVal val="#ppt_h"/>
                                          </p:val>
                                        </p:tav>
                                        <p:tav tm="100000">
                                          <p:val>
                                            <p:strVal val="#ppt_h"/>
                                          </p:val>
                                        </p:tav>
                                      </p:tavLst>
                                    </p:anim>
                                    <p:anim calcmode="lin" valueType="num">
                                      <p:cBhvr>
                                        <p:cTn id="9" dur="500" fill="hold"/>
                                        <p:tgtEl>
                                          <p:spTgt spid="568332"/>
                                        </p:tgtEl>
                                        <p:attrNameLst>
                                          <p:attrName>ppt_x</p:attrName>
                                        </p:attrNameLst>
                                      </p:cBhvr>
                                      <p:tavLst>
                                        <p:tav tm="0">
                                          <p:val>
                                            <p:strVal val="#ppt_x-.2"/>
                                          </p:val>
                                        </p:tav>
                                        <p:tav tm="100000">
                                          <p:val>
                                            <p:strVal val="#ppt_x"/>
                                          </p:val>
                                        </p:tav>
                                      </p:tavLst>
                                    </p:anim>
                                    <p:anim calcmode="lin" valueType="num">
                                      <p:cBhvr>
                                        <p:cTn id="10" dur="500" fill="hold"/>
                                        <p:tgtEl>
                                          <p:spTgt spid="568332"/>
                                        </p:tgtEl>
                                        <p:attrNameLst>
                                          <p:attrName>ppt_y</p:attrName>
                                        </p:attrNameLst>
                                      </p:cBhvr>
                                      <p:tavLst>
                                        <p:tav tm="0">
                                          <p:val>
                                            <p:strVal val="#ppt_y"/>
                                          </p:val>
                                        </p:tav>
                                        <p:tav tm="100000">
                                          <p:val>
                                            <p:strVal val="#ppt_y"/>
                                          </p:val>
                                        </p:tav>
                                      </p:tavLst>
                                    </p:anim>
                                    <p:animEffect transition="in" filter="fade">
                                      <p:cBhvr>
                                        <p:cTn id="11" dur="500"/>
                                        <p:tgtEl>
                                          <p:spTgt spid="568332"/>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568327"/>
                                        </p:tgtEl>
                                        <p:attrNameLst>
                                          <p:attrName>style.visibility</p:attrName>
                                        </p:attrNameLst>
                                      </p:cBhvr>
                                      <p:to>
                                        <p:strVal val="visible"/>
                                      </p:to>
                                    </p:set>
                                    <p:anim calcmode="lin" valueType="num">
                                      <p:cBhvr>
                                        <p:cTn id="14" dur="500" fill="hold"/>
                                        <p:tgtEl>
                                          <p:spTgt spid="568327"/>
                                        </p:tgtEl>
                                        <p:attrNameLst>
                                          <p:attrName>ppt_w</p:attrName>
                                        </p:attrNameLst>
                                      </p:cBhvr>
                                      <p:tavLst>
                                        <p:tav tm="0">
                                          <p:val>
                                            <p:strVal val="#ppt_w*0.05"/>
                                          </p:val>
                                        </p:tav>
                                        <p:tav tm="100000">
                                          <p:val>
                                            <p:strVal val="#ppt_w"/>
                                          </p:val>
                                        </p:tav>
                                      </p:tavLst>
                                    </p:anim>
                                    <p:anim calcmode="lin" valueType="num">
                                      <p:cBhvr>
                                        <p:cTn id="15" dur="500" fill="hold"/>
                                        <p:tgtEl>
                                          <p:spTgt spid="568327"/>
                                        </p:tgtEl>
                                        <p:attrNameLst>
                                          <p:attrName>ppt_h</p:attrName>
                                        </p:attrNameLst>
                                      </p:cBhvr>
                                      <p:tavLst>
                                        <p:tav tm="0">
                                          <p:val>
                                            <p:strVal val="#ppt_h"/>
                                          </p:val>
                                        </p:tav>
                                        <p:tav tm="100000">
                                          <p:val>
                                            <p:strVal val="#ppt_h"/>
                                          </p:val>
                                        </p:tav>
                                      </p:tavLst>
                                    </p:anim>
                                    <p:anim calcmode="lin" valueType="num">
                                      <p:cBhvr>
                                        <p:cTn id="16" dur="500" fill="hold"/>
                                        <p:tgtEl>
                                          <p:spTgt spid="568327"/>
                                        </p:tgtEl>
                                        <p:attrNameLst>
                                          <p:attrName>ppt_x</p:attrName>
                                        </p:attrNameLst>
                                      </p:cBhvr>
                                      <p:tavLst>
                                        <p:tav tm="0">
                                          <p:val>
                                            <p:strVal val="#ppt_x-.2"/>
                                          </p:val>
                                        </p:tav>
                                        <p:tav tm="100000">
                                          <p:val>
                                            <p:strVal val="#ppt_x"/>
                                          </p:val>
                                        </p:tav>
                                      </p:tavLst>
                                    </p:anim>
                                    <p:anim calcmode="lin" valueType="num">
                                      <p:cBhvr>
                                        <p:cTn id="17" dur="500" fill="hold"/>
                                        <p:tgtEl>
                                          <p:spTgt spid="568327"/>
                                        </p:tgtEl>
                                        <p:attrNameLst>
                                          <p:attrName>ppt_y</p:attrName>
                                        </p:attrNameLst>
                                      </p:cBhvr>
                                      <p:tavLst>
                                        <p:tav tm="0">
                                          <p:val>
                                            <p:strVal val="#ppt_y"/>
                                          </p:val>
                                        </p:tav>
                                        <p:tav tm="100000">
                                          <p:val>
                                            <p:strVal val="#ppt_y"/>
                                          </p:val>
                                        </p:tav>
                                      </p:tavLst>
                                    </p:anim>
                                    <p:animEffect transition="in" filter="fade">
                                      <p:cBhvr>
                                        <p:cTn id="18" dur="500"/>
                                        <p:tgtEl>
                                          <p:spTgt spid="56832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4" presetClass="entr" presetSubtype="0" accel="100000" fill="hold" grpId="0" nodeType="clickEffect">
                                  <p:stCondLst>
                                    <p:cond delay="0"/>
                                  </p:stCondLst>
                                  <p:childTnLst>
                                    <p:set>
                                      <p:cBhvr>
                                        <p:cTn id="22" dur="1" fill="hold">
                                          <p:stCondLst>
                                            <p:cond delay="0"/>
                                          </p:stCondLst>
                                        </p:cTn>
                                        <p:tgtEl>
                                          <p:spTgt spid="568333"/>
                                        </p:tgtEl>
                                        <p:attrNameLst>
                                          <p:attrName>style.visibility</p:attrName>
                                        </p:attrNameLst>
                                      </p:cBhvr>
                                      <p:to>
                                        <p:strVal val="visible"/>
                                      </p:to>
                                    </p:set>
                                    <p:anim calcmode="lin" valueType="num">
                                      <p:cBhvr>
                                        <p:cTn id="23" dur="500" fill="hold"/>
                                        <p:tgtEl>
                                          <p:spTgt spid="568333"/>
                                        </p:tgtEl>
                                        <p:attrNameLst>
                                          <p:attrName>ppt_w</p:attrName>
                                        </p:attrNameLst>
                                      </p:cBhvr>
                                      <p:tavLst>
                                        <p:tav tm="0">
                                          <p:val>
                                            <p:strVal val="#ppt_w*0.05"/>
                                          </p:val>
                                        </p:tav>
                                        <p:tav tm="100000">
                                          <p:val>
                                            <p:strVal val="#ppt_w"/>
                                          </p:val>
                                        </p:tav>
                                      </p:tavLst>
                                    </p:anim>
                                    <p:anim calcmode="lin" valueType="num">
                                      <p:cBhvr>
                                        <p:cTn id="24" dur="500" fill="hold"/>
                                        <p:tgtEl>
                                          <p:spTgt spid="568333"/>
                                        </p:tgtEl>
                                        <p:attrNameLst>
                                          <p:attrName>ppt_h</p:attrName>
                                        </p:attrNameLst>
                                      </p:cBhvr>
                                      <p:tavLst>
                                        <p:tav tm="0">
                                          <p:val>
                                            <p:strVal val="#ppt_h"/>
                                          </p:val>
                                        </p:tav>
                                        <p:tav tm="100000">
                                          <p:val>
                                            <p:strVal val="#ppt_h"/>
                                          </p:val>
                                        </p:tav>
                                      </p:tavLst>
                                    </p:anim>
                                    <p:anim calcmode="lin" valueType="num">
                                      <p:cBhvr>
                                        <p:cTn id="25" dur="500" fill="hold"/>
                                        <p:tgtEl>
                                          <p:spTgt spid="568333"/>
                                        </p:tgtEl>
                                        <p:attrNameLst>
                                          <p:attrName>ppt_x</p:attrName>
                                        </p:attrNameLst>
                                      </p:cBhvr>
                                      <p:tavLst>
                                        <p:tav tm="0">
                                          <p:val>
                                            <p:strVal val="#ppt_x-.2"/>
                                          </p:val>
                                        </p:tav>
                                        <p:tav tm="100000">
                                          <p:val>
                                            <p:strVal val="#ppt_x"/>
                                          </p:val>
                                        </p:tav>
                                      </p:tavLst>
                                    </p:anim>
                                    <p:anim calcmode="lin" valueType="num">
                                      <p:cBhvr>
                                        <p:cTn id="26" dur="500" fill="hold"/>
                                        <p:tgtEl>
                                          <p:spTgt spid="568333"/>
                                        </p:tgtEl>
                                        <p:attrNameLst>
                                          <p:attrName>ppt_y</p:attrName>
                                        </p:attrNameLst>
                                      </p:cBhvr>
                                      <p:tavLst>
                                        <p:tav tm="0">
                                          <p:val>
                                            <p:strVal val="#ppt_y"/>
                                          </p:val>
                                        </p:tav>
                                        <p:tav tm="100000">
                                          <p:val>
                                            <p:strVal val="#ppt_y"/>
                                          </p:val>
                                        </p:tav>
                                      </p:tavLst>
                                    </p:anim>
                                    <p:animEffect transition="in" filter="fade">
                                      <p:cBhvr>
                                        <p:cTn id="27" dur="500"/>
                                        <p:tgtEl>
                                          <p:spTgt spid="568333"/>
                                        </p:tgtEl>
                                      </p:cBhvr>
                                    </p:animEffect>
                                  </p:childTnLst>
                                </p:cTn>
                              </p:par>
                              <p:par>
                                <p:cTn id="28" presetID="54" presetClass="entr" presetSubtype="0" accel="100000" fill="hold" grpId="0" nodeType="withEffect">
                                  <p:stCondLst>
                                    <p:cond delay="0"/>
                                  </p:stCondLst>
                                  <p:childTnLst>
                                    <p:set>
                                      <p:cBhvr>
                                        <p:cTn id="29" dur="1" fill="hold">
                                          <p:stCondLst>
                                            <p:cond delay="0"/>
                                          </p:stCondLst>
                                        </p:cTn>
                                        <p:tgtEl>
                                          <p:spTgt spid="568329"/>
                                        </p:tgtEl>
                                        <p:attrNameLst>
                                          <p:attrName>style.visibility</p:attrName>
                                        </p:attrNameLst>
                                      </p:cBhvr>
                                      <p:to>
                                        <p:strVal val="visible"/>
                                      </p:to>
                                    </p:set>
                                    <p:anim calcmode="lin" valueType="num">
                                      <p:cBhvr>
                                        <p:cTn id="30" dur="500" fill="hold"/>
                                        <p:tgtEl>
                                          <p:spTgt spid="568329"/>
                                        </p:tgtEl>
                                        <p:attrNameLst>
                                          <p:attrName>ppt_w</p:attrName>
                                        </p:attrNameLst>
                                      </p:cBhvr>
                                      <p:tavLst>
                                        <p:tav tm="0">
                                          <p:val>
                                            <p:strVal val="#ppt_w*0.05"/>
                                          </p:val>
                                        </p:tav>
                                        <p:tav tm="100000">
                                          <p:val>
                                            <p:strVal val="#ppt_w"/>
                                          </p:val>
                                        </p:tav>
                                      </p:tavLst>
                                    </p:anim>
                                    <p:anim calcmode="lin" valueType="num">
                                      <p:cBhvr>
                                        <p:cTn id="31" dur="500" fill="hold"/>
                                        <p:tgtEl>
                                          <p:spTgt spid="568329"/>
                                        </p:tgtEl>
                                        <p:attrNameLst>
                                          <p:attrName>ppt_h</p:attrName>
                                        </p:attrNameLst>
                                      </p:cBhvr>
                                      <p:tavLst>
                                        <p:tav tm="0">
                                          <p:val>
                                            <p:strVal val="#ppt_h"/>
                                          </p:val>
                                        </p:tav>
                                        <p:tav tm="100000">
                                          <p:val>
                                            <p:strVal val="#ppt_h"/>
                                          </p:val>
                                        </p:tav>
                                      </p:tavLst>
                                    </p:anim>
                                    <p:anim calcmode="lin" valueType="num">
                                      <p:cBhvr>
                                        <p:cTn id="32" dur="500" fill="hold"/>
                                        <p:tgtEl>
                                          <p:spTgt spid="568329"/>
                                        </p:tgtEl>
                                        <p:attrNameLst>
                                          <p:attrName>ppt_x</p:attrName>
                                        </p:attrNameLst>
                                      </p:cBhvr>
                                      <p:tavLst>
                                        <p:tav tm="0">
                                          <p:val>
                                            <p:strVal val="#ppt_x-.2"/>
                                          </p:val>
                                        </p:tav>
                                        <p:tav tm="100000">
                                          <p:val>
                                            <p:strVal val="#ppt_x"/>
                                          </p:val>
                                        </p:tav>
                                      </p:tavLst>
                                    </p:anim>
                                    <p:anim calcmode="lin" valueType="num">
                                      <p:cBhvr>
                                        <p:cTn id="33" dur="500" fill="hold"/>
                                        <p:tgtEl>
                                          <p:spTgt spid="568329"/>
                                        </p:tgtEl>
                                        <p:attrNameLst>
                                          <p:attrName>ppt_y</p:attrName>
                                        </p:attrNameLst>
                                      </p:cBhvr>
                                      <p:tavLst>
                                        <p:tav tm="0">
                                          <p:val>
                                            <p:strVal val="#ppt_y"/>
                                          </p:val>
                                        </p:tav>
                                        <p:tav tm="100000">
                                          <p:val>
                                            <p:strVal val="#ppt_y"/>
                                          </p:val>
                                        </p:tav>
                                      </p:tavLst>
                                    </p:anim>
                                    <p:animEffect transition="in" filter="fade">
                                      <p:cBhvr>
                                        <p:cTn id="34" dur="500"/>
                                        <p:tgtEl>
                                          <p:spTgt spid="56832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4" presetClass="entr" presetSubtype="0" accel="100000" fill="hold" grpId="0" nodeType="clickEffect">
                                  <p:stCondLst>
                                    <p:cond delay="0"/>
                                  </p:stCondLst>
                                  <p:childTnLst>
                                    <p:set>
                                      <p:cBhvr>
                                        <p:cTn id="38" dur="1" fill="hold">
                                          <p:stCondLst>
                                            <p:cond delay="0"/>
                                          </p:stCondLst>
                                        </p:cTn>
                                        <p:tgtEl>
                                          <p:spTgt spid="568334"/>
                                        </p:tgtEl>
                                        <p:attrNameLst>
                                          <p:attrName>style.visibility</p:attrName>
                                        </p:attrNameLst>
                                      </p:cBhvr>
                                      <p:to>
                                        <p:strVal val="visible"/>
                                      </p:to>
                                    </p:set>
                                    <p:anim calcmode="lin" valueType="num">
                                      <p:cBhvr>
                                        <p:cTn id="39" dur="500" fill="hold"/>
                                        <p:tgtEl>
                                          <p:spTgt spid="568334"/>
                                        </p:tgtEl>
                                        <p:attrNameLst>
                                          <p:attrName>ppt_w</p:attrName>
                                        </p:attrNameLst>
                                      </p:cBhvr>
                                      <p:tavLst>
                                        <p:tav tm="0">
                                          <p:val>
                                            <p:strVal val="#ppt_w*0.05"/>
                                          </p:val>
                                        </p:tav>
                                        <p:tav tm="100000">
                                          <p:val>
                                            <p:strVal val="#ppt_w"/>
                                          </p:val>
                                        </p:tav>
                                      </p:tavLst>
                                    </p:anim>
                                    <p:anim calcmode="lin" valueType="num">
                                      <p:cBhvr>
                                        <p:cTn id="40" dur="500" fill="hold"/>
                                        <p:tgtEl>
                                          <p:spTgt spid="568334"/>
                                        </p:tgtEl>
                                        <p:attrNameLst>
                                          <p:attrName>ppt_h</p:attrName>
                                        </p:attrNameLst>
                                      </p:cBhvr>
                                      <p:tavLst>
                                        <p:tav tm="0">
                                          <p:val>
                                            <p:strVal val="#ppt_h"/>
                                          </p:val>
                                        </p:tav>
                                        <p:tav tm="100000">
                                          <p:val>
                                            <p:strVal val="#ppt_h"/>
                                          </p:val>
                                        </p:tav>
                                      </p:tavLst>
                                    </p:anim>
                                    <p:anim calcmode="lin" valueType="num">
                                      <p:cBhvr>
                                        <p:cTn id="41" dur="500" fill="hold"/>
                                        <p:tgtEl>
                                          <p:spTgt spid="568334"/>
                                        </p:tgtEl>
                                        <p:attrNameLst>
                                          <p:attrName>ppt_x</p:attrName>
                                        </p:attrNameLst>
                                      </p:cBhvr>
                                      <p:tavLst>
                                        <p:tav tm="0">
                                          <p:val>
                                            <p:strVal val="#ppt_x-.2"/>
                                          </p:val>
                                        </p:tav>
                                        <p:tav tm="100000">
                                          <p:val>
                                            <p:strVal val="#ppt_x"/>
                                          </p:val>
                                        </p:tav>
                                      </p:tavLst>
                                    </p:anim>
                                    <p:anim calcmode="lin" valueType="num">
                                      <p:cBhvr>
                                        <p:cTn id="42" dur="500" fill="hold"/>
                                        <p:tgtEl>
                                          <p:spTgt spid="568334"/>
                                        </p:tgtEl>
                                        <p:attrNameLst>
                                          <p:attrName>ppt_y</p:attrName>
                                        </p:attrNameLst>
                                      </p:cBhvr>
                                      <p:tavLst>
                                        <p:tav tm="0">
                                          <p:val>
                                            <p:strVal val="#ppt_y"/>
                                          </p:val>
                                        </p:tav>
                                        <p:tav tm="100000">
                                          <p:val>
                                            <p:strVal val="#ppt_y"/>
                                          </p:val>
                                        </p:tav>
                                      </p:tavLst>
                                    </p:anim>
                                    <p:animEffect transition="in" filter="fade">
                                      <p:cBhvr>
                                        <p:cTn id="43" dur="500"/>
                                        <p:tgtEl>
                                          <p:spTgt spid="568334"/>
                                        </p:tgtEl>
                                      </p:cBhvr>
                                    </p:animEffect>
                                  </p:childTnLst>
                                </p:cTn>
                              </p:par>
                              <p:par>
                                <p:cTn id="44" presetID="54" presetClass="entr" presetSubtype="0" accel="100000" fill="hold" grpId="0" nodeType="withEffect">
                                  <p:stCondLst>
                                    <p:cond delay="0"/>
                                  </p:stCondLst>
                                  <p:childTnLst>
                                    <p:set>
                                      <p:cBhvr>
                                        <p:cTn id="45" dur="1" fill="hold">
                                          <p:stCondLst>
                                            <p:cond delay="0"/>
                                          </p:stCondLst>
                                        </p:cTn>
                                        <p:tgtEl>
                                          <p:spTgt spid="568330"/>
                                        </p:tgtEl>
                                        <p:attrNameLst>
                                          <p:attrName>style.visibility</p:attrName>
                                        </p:attrNameLst>
                                      </p:cBhvr>
                                      <p:to>
                                        <p:strVal val="visible"/>
                                      </p:to>
                                    </p:set>
                                    <p:anim calcmode="lin" valueType="num">
                                      <p:cBhvr>
                                        <p:cTn id="46" dur="500" fill="hold"/>
                                        <p:tgtEl>
                                          <p:spTgt spid="568330"/>
                                        </p:tgtEl>
                                        <p:attrNameLst>
                                          <p:attrName>ppt_w</p:attrName>
                                        </p:attrNameLst>
                                      </p:cBhvr>
                                      <p:tavLst>
                                        <p:tav tm="0">
                                          <p:val>
                                            <p:strVal val="#ppt_w*0.05"/>
                                          </p:val>
                                        </p:tav>
                                        <p:tav tm="100000">
                                          <p:val>
                                            <p:strVal val="#ppt_w"/>
                                          </p:val>
                                        </p:tav>
                                      </p:tavLst>
                                    </p:anim>
                                    <p:anim calcmode="lin" valueType="num">
                                      <p:cBhvr>
                                        <p:cTn id="47" dur="500" fill="hold"/>
                                        <p:tgtEl>
                                          <p:spTgt spid="568330"/>
                                        </p:tgtEl>
                                        <p:attrNameLst>
                                          <p:attrName>ppt_h</p:attrName>
                                        </p:attrNameLst>
                                      </p:cBhvr>
                                      <p:tavLst>
                                        <p:tav tm="0">
                                          <p:val>
                                            <p:strVal val="#ppt_h"/>
                                          </p:val>
                                        </p:tav>
                                        <p:tav tm="100000">
                                          <p:val>
                                            <p:strVal val="#ppt_h"/>
                                          </p:val>
                                        </p:tav>
                                      </p:tavLst>
                                    </p:anim>
                                    <p:anim calcmode="lin" valueType="num">
                                      <p:cBhvr>
                                        <p:cTn id="48" dur="500" fill="hold"/>
                                        <p:tgtEl>
                                          <p:spTgt spid="568330"/>
                                        </p:tgtEl>
                                        <p:attrNameLst>
                                          <p:attrName>ppt_x</p:attrName>
                                        </p:attrNameLst>
                                      </p:cBhvr>
                                      <p:tavLst>
                                        <p:tav tm="0">
                                          <p:val>
                                            <p:strVal val="#ppt_x-.2"/>
                                          </p:val>
                                        </p:tav>
                                        <p:tav tm="100000">
                                          <p:val>
                                            <p:strVal val="#ppt_x"/>
                                          </p:val>
                                        </p:tav>
                                      </p:tavLst>
                                    </p:anim>
                                    <p:anim calcmode="lin" valueType="num">
                                      <p:cBhvr>
                                        <p:cTn id="49" dur="500" fill="hold"/>
                                        <p:tgtEl>
                                          <p:spTgt spid="568330"/>
                                        </p:tgtEl>
                                        <p:attrNameLst>
                                          <p:attrName>ppt_y</p:attrName>
                                        </p:attrNameLst>
                                      </p:cBhvr>
                                      <p:tavLst>
                                        <p:tav tm="0">
                                          <p:val>
                                            <p:strVal val="#ppt_y"/>
                                          </p:val>
                                        </p:tav>
                                        <p:tav tm="100000">
                                          <p:val>
                                            <p:strVal val="#ppt_y"/>
                                          </p:val>
                                        </p:tav>
                                      </p:tavLst>
                                    </p:anim>
                                    <p:animEffect transition="in" filter="fade">
                                      <p:cBhvr>
                                        <p:cTn id="50" dur="500"/>
                                        <p:tgtEl>
                                          <p:spTgt spid="568330"/>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4" presetClass="entr" presetSubtype="0" accel="100000" fill="hold" grpId="0" nodeType="clickEffect">
                                  <p:stCondLst>
                                    <p:cond delay="0"/>
                                  </p:stCondLst>
                                  <p:childTnLst>
                                    <p:set>
                                      <p:cBhvr>
                                        <p:cTn id="54" dur="1" fill="hold">
                                          <p:stCondLst>
                                            <p:cond delay="0"/>
                                          </p:stCondLst>
                                        </p:cTn>
                                        <p:tgtEl>
                                          <p:spTgt spid="568331"/>
                                        </p:tgtEl>
                                        <p:attrNameLst>
                                          <p:attrName>style.visibility</p:attrName>
                                        </p:attrNameLst>
                                      </p:cBhvr>
                                      <p:to>
                                        <p:strVal val="visible"/>
                                      </p:to>
                                    </p:set>
                                    <p:anim calcmode="lin" valueType="num">
                                      <p:cBhvr>
                                        <p:cTn id="55" dur="500" fill="hold"/>
                                        <p:tgtEl>
                                          <p:spTgt spid="568331"/>
                                        </p:tgtEl>
                                        <p:attrNameLst>
                                          <p:attrName>ppt_w</p:attrName>
                                        </p:attrNameLst>
                                      </p:cBhvr>
                                      <p:tavLst>
                                        <p:tav tm="0">
                                          <p:val>
                                            <p:strVal val="#ppt_w*0.05"/>
                                          </p:val>
                                        </p:tav>
                                        <p:tav tm="100000">
                                          <p:val>
                                            <p:strVal val="#ppt_w"/>
                                          </p:val>
                                        </p:tav>
                                      </p:tavLst>
                                    </p:anim>
                                    <p:anim calcmode="lin" valueType="num">
                                      <p:cBhvr>
                                        <p:cTn id="56" dur="500" fill="hold"/>
                                        <p:tgtEl>
                                          <p:spTgt spid="568331"/>
                                        </p:tgtEl>
                                        <p:attrNameLst>
                                          <p:attrName>ppt_h</p:attrName>
                                        </p:attrNameLst>
                                      </p:cBhvr>
                                      <p:tavLst>
                                        <p:tav tm="0">
                                          <p:val>
                                            <p:strVal val="#ppt_h"/>
                                          </p:val>
                                        </p:tav>
                                        <p:tav tm="100000">
                                          <p:val>
                                            <p:strVal val="#ppt_h"/>
                                          </p:val>
                                        </p:tav>
                                      </p:tavLst>
                                    </p:anim>
                                    <p:anim calcmode="lin" valueType="num">
                                      <p:cBhvr>
                                        <p:cTn id="57" dur="500" fill="hold"/>
                                        <p:tgtEl>
                                          <p:spTgt spid="568331"/>
                                        </p:tgtEl>
                                        <p:attrNameLst>
                                          <p:attrName>ppt_x</p:attrName>
                                        </p:attrNameLst>
                                      </p:cBhvr>
                                      <p:tavLst>
                                        <p:tav tm="0">
                                          <p:val>
                                            <p:strVal val="#ppt_x-.2"/>
                                          </p:val>
                                        </p:tav>
                                        <p:tav tm="100000">
                                          <p:val>
                                            <p:strVal val="#ppt_x"/>
                                          </p:val>
                                        </p:tav>
                                      </p:tavLst>
                                    </p:anim>
                                    <p:anim calcmode="lin" valueType="num">
                                      <p:cBhvr>
                                        <p:cTn id="58" dur="500" fill="hold"/>
                                        <p:tgtEl>
                                          <p:spTgt spid="568331"/>
                                        </p:tgtEl>
                                        <p:attrNameLst>
                                          <p:attrName>ppt_y</p:attrName>
                                        </p:attrNameLst>
                                      </p:cBhvr>
                                      <p:tavLst>
                                        <p:tav tm="0">
                                          <p:val>
                                            <p:strVal val="#ppt_y"/>
                                          </p:val>
                                        </p:tav>
                                        <p:tav tm="100000">
                                          <p:val>
                                            <p:strVal val="#ppt_y"/>
                                          </p:val>
                                        </p:tav>
                                      </p:tavLst>
                                    </p:anim>
                                    <p:animEffect transition="in" filter="fade">
                                      <p:cBhvr>
                                        <p:cTn id="59" dur="500"/>
                                        <p:tgtEl>
                                          <p:spTgt spid="568331"/>
                                        </p:tgtEl>
                                      </p:cBhvr>
                                    </p:animEffect>
                                  </p:childTnLst>
                                </p:cTn>
                              </p:par>
                              <p:par>
                                <p:cTn id="60" presetID="54" presetClass="entr" presetSubtype="0" accel="100000" fill="hold" grpId="0" nodeType="withEffect">
                                  <p:stCondLst>
                                    <p:cond delay="0"/>
                                  </p:stCondLst>
                                  <p:childTnLst>
                                    <p:set>
                                      <p:cBhvr>
                                        <p:cTn id="61" dur="1" fill="hold">
                                          <p:stCondLst>
                                            <p:cond delay="0"/>
                                          </p:stCondLst>
                                        </p:cTn>
                                        <p:tgtEl>
                                          <p:spTgt spid="568322"/>
                                        </p:tgtEl>
                                        <p:attrNameLst>
                                          <p:attrName>style.visibility</p:attrName>
                                        </p:attrNameLst>
                                      </p:cBhvr>
                                      <p:to>
                                        <p:strVal val="visible"/>
                                      </p:to>
                                    </p:set>
                                    <p:anim calcmode="lin" valueType="num">
                                      <p:cBhvr>
                                        <p:cTn id="62" dur="500" fill="hold"/>
                                        <p:tgtEl>
                                          <p:spTgt spid="568322"/>
                                        </p:tgtEl>
                                        <p:attrNameLst>
                                          <p:attrName>ppt_w</p:attrName>
                                        </p:attrNameLst>
                                      </p:cBhvr>
                                      <p:tavLst>
                                        <p:tav tm="0">
                                          <p:val>
                                            <p:strVal val="#ppt_w*0.05"/>
                                          </p:val>
                                        </p:tav>
                                        <p:tav tm="100000">
                                          <p:val>
                                            <p:strVal val="#ppt_w"/>
                                          </p:val>
                                        </p:tav>
                                      </p:tavLst>
                                    </p:anim>
                                    <p:anim calcmode="lin" valueType="num">
                                      <p:cBhvr>
                                        <p:cTn id="63" dur="500" fill="hold"/>
                                        <p:tgtEl>
                                          <p:spTgt spid="568322"/>
                                        </p:tgtEl>
                                        <p:attrNameLst>
                                          <p:attrName>ppt_h</p:attrName>
                                        </p:attrNameLst>
                                      </p:cBhvr>
                                      <p:tavLst>
                                        <p:tav tm="0">
                                          <p:val>
                                            <p:strVal val="#ppt_h"/>
                                          </p:val>
                                        </p:tav>
                                        <p:tav tm="100000">
                                          <p:val>
                                            <p:strVal val="#ppt_h"/>
                                          </p:val>
                                        </p:tav>
                                      </p:tavLst>
                                    </p:anim>
                                    <p:anim calcmode="lin" valueType="num">
                                      <p:cBhvr>
                                        <p:cTn id="64" dur="500" fill="hold"/>
                                        <p:tgtEl>
                                          <p:spTgt spid="568322"/>
                                        </p:tgtEl>
                                        <p:attrNameLst>
                                          <p:attrName>ppt_x</p:attrName>
                                        </p:attrNameLst>
                                      </p:cBhvr>
                                      <p:tavLst>
                                        <p:tav tm="0">
                                          <p:val>
                                            <p:strVal val="#ppt_x-.2"/>
                                          </p:val>
                                        </p:tav>
                                        <p:tav tm="100000">
                                          <p:val>
                                            <p:strVal val="#ppt_x"/>
                                          </p:val>
                                        </p:tav>
                                      </p:tavLst>
                                    </p:anim>
                                    <p:anim calcmode="lin" valueType="num">
                                      <p:cBhvr>
                                        <p:cTn id="65" dur="500" fill="hold"/>
                                        <p:tgtEl>
                                          <p:spTgt spid="568322"/>
                                        </p:tgtEl>
                                        <p:attrNameLst>
                                          <p:attrName>ppt_y</p:attrName>
                                        </p:attrNameLst>
                                      </p:cBhvr>
                                      <p:tavLst>
                                        <p:tav tm="0">
                                          <p:val>
                                            <p:strVal val="#ppt_y"/>
                                          </p:val>
                                        </p:tav>
                                        <p:tav tm="100000">
                                          <p:val>
                                            <p:strVal val="#ppt_y"/>
                                          </p:val>
                                        </p:tav>
                                      </p:tavLst>
                                    </p:anim>
                                    <p:animEffect transition="in" filter="fade">
                                      <p:cBhvr>
                                        <p:cTn id="66" dur="500"/>
                                        <p:tgtEl>
                                          <p:spTgt spid="568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568322" grpId="0"/>
      <p:bldP spid="568327" grpId="0"/>
      <p:bldP spid="568329" grpId="0"/>
      <p:bldP spid="568330" grpId="0"/>
      <p:bldP spid="568331" grpId="0"/>
      <p:bldP spid="568332" grpId="0"/>
      <p:bldP spid="568333" grpId="0"/>
      <p:bldP spid="568334" grpId="0"/>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9346"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Minimizing Surface Area</a:t>
            </a:r>
          </a:p>
        </p:txBody>
      </p:sp>
      <p:sp>
        <p:nvSpPr>
          <p:cNvPr id="569347" name="Text Box 3"/>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69349" name="Text Box 5" descr="Blue tissue paper"/>
          <p:cNvSpPr txBox="1">
            <a:spLocks noChangeArrowheads="1"/>
          </p:cNvSpPr>
          <p:nvPr/>
        </p:nvSpPr>
        <p:spPr bwMode="auto">
          <a:xfrm>
            <a:off x="152400" y="1219200"/>
            <a:ext cx="1600200" cy="366713"/>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smtClean="0">
                <a:effectLst>
                  <a:outerShdw blurRad="38100" dist="38100" dir="2700000" algn="tl">
                    <a:srgbClr val="DDDDDD"/>
                  </a:outerShdw>
                </a:effectLst>
                <a:latin typeface="Batang" charset="0"/>
                <a:cs typeface="+mn-cs"/>
              </a:rPr>
              <a:t>CONTINUED</a:t>
            </a:r>
          </a:p>
        </p:txBody>
      </p:sp>
      <p:sp>
        <p:nvSpPr>
          <p:cNvPr id="569350" name="Text Box 6" descr="Blue tissue paper"/>
          <p:cNvSpPr txBox="1">
            <a:spLocks noChangeArrowheads="1"/>
          </p:cNvSpPr>
          <p:nvPr/>
        </p:nvSpPr>
        <p:spPr bwMode="auto">
          <a:xfrm>
            <a:off x="609600" y="1600200"/>
            <a:ext cx="8077200" cy="13112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It appears from the graph that there is exactly one relative extremum, a relative minimum around </a:t>
            </a:r>
            <a:r>
              <a:rPr lang="en-US" sz="2000" i="1" smtClean="0">
                <a:latin typeface="Times New Roman" charset="0"/>
                <a:cs typeface="+mn-cs"/>
              </a:rPr>
              <a:t>x</a:t>
            </a:r>
            <a:r>
              <a:rPr lang="en-US" sz="2000" smtClean="0">
                <a:latin typeface="Times New Roman" charset="0"/>
                <a:cs typeface="+mn-cs"/>
              </a:rPr>
              <a:t> = 5.  To know exactly where this relative minimum is, we need to set the first derivative equal to zero and solve (since at this point, the function will have a slope of zero).</a:t>
            </a:r>
          </a:p>
        </p:txBody>
      </p:sp>
      <p:sp>
        <p:nvSpPr>
          <p:cNvPr id="569351" name="Text Box 7" descr="Blue tissue paper"/>
          <p:cNvSpPr txBox="1">
            <a:spLocks noChangeArrowheads="1"/>
          </p:cNvSpPr>
          <p:nvPr/>
        </p:nvSpPr>
        <p:spPr bwMode="auto">
          <a:xfrm>
            <a:off x="5565775" y="2971800"/>
            <a:ext cx="2892425"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This is the given equation.</a:t>
            </a:r>
          </a:p>
        </p:txBody>
      </p:sp>
      <p:sp>
        <p:nvSpPr>
          <p:cNvPr id="569352" name="Text Box 8" descr="Blue tissue paper"/>
          <p:cNvSpPr txBox="1">
            <a:spLocks noChangeArrowheads="1"/>
          </p:cNvSpPr>
          <p:nvPr/>
        </p:nvSpPr>
        <p:spPr bwMode="auto">
          <a:xfrm>
            <a:off x="5565775" y="3411538"/>
            <a:ext cx="1597025"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Differentiate.</a:t>
            </a:r>
          </a:p>
        </p:txBody>
      </p:sp>
      <p:sp>
        <p:nvSpPr>
          <p:cNvPr id="569353" name="Text Box 9" descr="Blue tissue paper"/>
          <p:cNvSpPr txBox="1">
            <a:spLocks noChangeArrowheads="1"/>
          </p:cNvSpPr>
          <p:nvPr/>
        </p:nvSpPr>
        <p:spPr bwMode="auto">
          <a:xfrm>
            <a:off x="5565775" y="3868738"/>
            <a:ext cx="2968625"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Set the function equal to 0.</a:t>
            </a:r>
          </a:p>
        </p:txBody>
      </p:sp>
      <p:sp>
        <p:nvSpPr>
          <p:cNvPr id="569354" name="Text Box 10" descr="Blue tissue paper"/>
          <p:cNvSpPr txBox="1">
            <a:spLocks noChangeArrowheads="1"/>
          </p:cNvSpPr>
          <p:nvPr/>
        </p:nvSpPr>
        <p:spPr bwMode="auto">
          <a:xfrm>
            <a:off x="1219200" y="3865563"/>
            <a:ext cx="170815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4</a:t>
            </a:r>
            <a:r>
              <a:rPr lang="en-US" sz="2000" i="1" smtClean="0">
                <a:latin typeface="Times New Roman" charset="0"/>
                <a:cs typeface="+mn-cs"/>
              </a:rPr>
              <a:t>x</a:t>
            </a:r>
            <a:r>
              <a:rPr lang="en-US" sz="2000" smtClean="0">
                <a:latin typeface="Times New Roman" charset="0"/>
                <a:cs typeface="+mn-cs"/>
              </a:rPr>
              <a:t> - 500/</a:t>
            </a:r>
            <a:r>
              <a:rPr lang="en-US" sz="2000" i="1" smtClean="0">
                <a:latin typeface="Times New Roman" charset="0"/>
                <a:cs typeface="+mn-cs"/>
              </a:rPr>
              <a:t>x</a:t>
            </a:r>
            <a:r>
              <a:rPr lang="en-US" sz="2000" baseline="30000" smtClean="0">
                <a:latin typeface="Times New Roman" charset="0"/>
                <a:cs typeface="+mn-cs"/>
              </a:rPr>
              <a:t>2</a:t>
            </a:r>
            <a:r>
              <a:rPr lang="en-US" sz="2000" smtClean="0">
                <a:latin typeface="Times New Roman" charset="0"/>
                <a:cs typeface="+mn-cs"/>
              </a:rPr>
              <a:t> = 0</a:t>
            </a:r>
          </a:p>
        </p:txBody>
      </p:sp>
      <p:sp>
        <p:nvSpPr>
          <p:cNvPr id="569355" name="Text Box 11" descr="Blue tissue paper"/>
          <p:cNvSpPr txBox="1">
            <a:spLocks noChangeArrowheads="1"/>
          </p:cNvSpPr>
          <p:nvPr/>
        </p:nvSpPr>
        <p:spPr bwMode="auto">
          <a:xfrm>
            <a:off x="5565775" y="4325938"/>
            <a:ext cx="758825"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Add.</a:t>
            </a:r>
          </a:p>
        </p:txBody>
      </p:sp>
      <p:sp>
        <p:nvSpPr>
          <p:cNvPr id="569356" name="Text Box 12" descr="Blue tissue paper"/>
          <p:cNvSpPr txBox="1">
            <a:spLocks noChangeArrowheads="1"/>
          </p:cNvSpPr>
          <p:nvPr/>
        </p:nvSpPr>
        <p:spPr bwMode="auto">
          <a:xfrm>
            <a:off x="2082800" y="4322763"/>
            <a:ext cx="15240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4</a:t>
            </a:r>
            <a:r>
              <a:rPr lang="en-US" sz="2000" i="1" smtClean="0">
                <a:latin typeface="Times New Roman" charset="0"/>
                <a:cs typeface="+mn-cs"/>
              </a:rPr>
              <a:t>x</a:t>
            </a:r>
            <a:r>
              <a:rPr lang="en-US" sz="2000" smtClean="0">
                <a:latin typeface="Times New Roman" charset="0"/>
                <a:cs typeface="+mn-cs"/>
              </a:rPr>
              <a:t> =</a:t>
            </a:r>
            <a:r>
              <a:rPr lang="en-US" sz="2000" i="1" smtClean="0">
                <a:latin typeface="Times New Roman" charset="0"/>
                <a:cs typeface="+mn-cs"/>
              </a:rPr>
              <a:t> </a:t>
            </a:r>
            <a:r>
              <a:rPr lang="en-US" sz="2000" smtClean="0">
                <a:latin typeface="Times New Roman" charset="0"/>
                <a:cs typeface="+mn-cs"/>
              </a:rPr>
              <a:t>500/</a:t>
            </a:r>
            <a:r>
              <a:rPr lang="en-US" sz="2000" i="1" smtClean="0">
                <a:latin typeface="Times New Roman" charset="0"/>
                <a:cs typeface="+mn-cs"/>
              </a:rPr>
              <a:t>x</a:t>
            </a:r>
            <a:r>
              <a:rPr lang="en-US" sz="2000" baseline="30000" smtClean="0">
                <a:latin typeface="Times New Roman" charset="0"/>
                <a:cs typeface="+mn-cs"/>
              </a:rPr>
              <a:t>2</a:t>
            </a:r>
            <a:endParaRPr lang="en-US" sz="2000" smtClean="0">
              <a:latin typeface="Times New Roman" charset="0"/>
              <a:cs typeface="+mn-cs"/>
            </a:endParaRPr>
          </a:p>
        </p:txBody>
      </p:sp>
      <p:sp>
        <p:nvSpPr>
          <p:cNvPr id="569357" name="Text Box 13" descr="Blue tissue paper"/>
          <p:cNvSpPr txBox="1">
            <a:spLocks noChangeArrowheads="1"/>
          </p:cNvSpPr>
          <p:nvPr/>
        </p:nvSpPr>
        <p:spPr bwMode="auto">
          <a:xfrm>
            <a:off x="5565775" y="4783138"/>
            <a:ext cx="1139825"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Multiply.</a:t>
            </a:r>
          </a:p>
        </p:txBody>
      </p:sp>
      <p:sp>
        <p:nvSpPr>
          <p:cNvPr id="569358" name="Text Box 14" descr="Blue tissue paper"/>
          <p:cNvSpPr txBox="1">
            <a:spLocks noChangeArrowheads="1"/>
          </p:cNvSpPr>
          <p:nvPr/>
        </p:nvSpPr>
        <p:spPr bwMode="auto">
          <a:xfrm>
            <a:off x="2009775" y="4779963"/>
            <a:ext cx="12192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4</a:t>
            </a:r>
            <a:r>
              <a:rPr lang="en-US" sz="2000" i="1" smtClean="0">
                <a:latin typeface="Times New Roman" charset="0"/>
                <a:cs typeface="+mn-cs"/>
              </a:rPr>
              <a:t>x</a:t>
            </a:r>
            <a:r>
              <a:rPr lang="en-US" sz="2000" baseline="30000" smtClean="0">
                <a:latin typeface="Times New Roman" charset="0"/>
                <a:cs typeface="+mn-cs"/>
              </a:rPr>
              <a:t>3</a:t>
            </a:r>
            <a:r>
              <a:rPr lang="en-US" sz="2000" smtClean="0">
                <a:latin typeface="Times New Roman" charset="0"/>
                <a:cs typeface="+mn-cs"/>
              </a:rPr>
              <a:t> =</a:t>
            </a:r>
            <a:r>
              <a:rPr lang="en-US" sz="2000" i="1" smtClean="0">
                <a:latin typeface="Times New Roman" charset="0"/>
                <a:cs typeface="+mn-cs"/>
              </a:rPr>
              <a:t> </a:t>
            </a:r>
            <a:r>
              <a:rPr lang="en-US" sz="2000" smtClean="0">
                <a:latin typeface="Times New Roman" charset="0"/>
                <a:cs typeface="+mn-cs"/>
              </a:rPr>
              <a:t>500</a:t>
            </a:r>
          </a:p>
        </p:txBody>
      </p:sp>
      <p:sp>
        <p:nvSpPr>
          <p:cNvPr id="569359" name="Text Box 15" descr="Blue tissue paper"/>
          <p:cNvSpPr txBox="1">
            <a:spLocks noChangeArrowheads="1"/>
          </p:cNvSpPr>
          <p:nvPr/>
        </p:nvSpPr>
        <p:spPr bwMode="auto">
          <a:xfrm>
            <a:off x="5565775" y="5240338"/>
            <a:ext cx="987425"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Divide.</a:t>
            </a:r>
          </a:p>
        </p:txBody>
      </p:sp>
      <p:sp>
        <p:nvSpPr>
          <p:cNvPr id="569360" name="Text Box 16" descr="Blue tissue paper"/>
          <p:cNvSpPr txBox="1">
            <a:spLocks noChangeArrowheads="1"/>
          </p:cNvSpPr>
          <p:nvPr/>
        </p:nvSpPr>
        <p:spPr bwMode="auto">
          <a:xfrm>
            <a:off x="2128838" y="5237163"/>
            <a:ext cx="10668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x</a:t>
            </a:r>
            <a:r>
              <a:rPr lang="en-US" sz="2000" baseline="30000" smtClean="0">
                <a:latin typeface="Times New Roman" charset="0"/>
                <a:cs typeface="+mn-cs"/>
              </a:rPr>
              <a:t>3</a:t>
            </a:r>
            <a:r>
              <a:rPr lang="en-US" sz="2000" smtClean="0">
                <a:latin typeface="Times New Roman" charset="0"/>
                <a:cs typeface="+mn-cs"/>
              </a:rPr>
              <a:t> =</a:t>
            </a:r>
            <a:r>
              <a:rPr lang="en-US" sz="2000" i="1" smtClean="0">
                <a:latin typeface="Times New Roman" charset="0"/>
                <a:cs typeface="+mn-cs"/>
              </a:rPr>
              <a:t> </a:t>
            </a:r>
            <a:r>
              <a:rPr lang="en-US" sz="2000" smtClean="0">
                <a:latin typeface="Times New Roman" charset="0"/>
                <a:cs typeface="+mn-cs"/>
              </a:rPr>
              <a:t>125</a:t>
            </a:r>
          </a:p>
        </p:txBody>
      </p:sp>
      <p:sp>
        <p:nvSpPr>
          <p:cNvPr id="569361" name="Text Box 17" descr="Blue tissue paper"/>
          <p:cNvSpPr txBox="1">
            <a:spLocks noChangeArrowheads="1"/>
          </p:cNvSpPr>
          <p:nvPr/>
        </p:nvSpPr>
        <p:spPr bwMode="auto">
          <a:xfrm>
            <a:off x="5565775" y="5697538"/>
            <a:ext cx="3349625" cy="7016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Take the cube root of both sides.</a:t>
            </a:r>
          </a:p>
        </p:txBody>
      </p:sp>
      <p:sp>
        <p:nvSpPr>
          <p:cNvPr id="569362" name="Text Box 18" descr="Blue tissue paper"/>
          <p:cNvSpPr txBox="1">
            <a:spLocks noChangeArrowheads="1"/>
          </p:cNvSpPr>
          <p:nvPr/>
        </p:nvSpPr>
        <p:spPr bwMode="auto">
          <a:xfrm>
            <a:off x="2209800" y="5699125"/>
            <a:ext cx="8382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x</a:t>
            </a:r>
            <a:r>
              <a:rPr lang="en-US" sz="2000" smtClean="0">
                <a:latin typeface="Times New Roman" charset="0"/>
                <a:cs typeface="+mn-cs"/>
              </a:rPr>
              <a:t> =</a:t>
            </a:r>
            <a:r>
              <a:rPr lang="en-US" sz="2000" i="1" smtClean="0">
                <a:latin typeface="Times New Roman" charset="0"/>
                <a:cs typeface="+mn-cs"/>
              </a:rPr>
              <a:t> </a:t>
            </a:r>
            <a:r>
              <a:rPr lang="en-US" sz="2000" smtClean="0">
                <a:latin typeface="Times New Roman" charset="0"/>
                <a:cs typeface="+mn-cs"/>
              </a:rPr>
              <a:t>5</a:t>
            </a:r>
          </a:p>
        </p:txBody>
      </p:sp>
      <p:sp>
        <p:nvSpPr>
          <p:cNvPr id="569363" name="Text Box 19" descr="Blue tissue paper"/>
          <p:cNvSpPr txBox="1">
            <a:spLocks noChangeArrowheads="1"/>
          </p:cNvSpPr>
          <p:nvPr/>
        </p:nvSpPr>
        <p:spPr bwMode="auto">
          <a:xfrm>
            <a:off x="2133600" y="2970213"/>
            <a:ext cx="18288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A =</a:t>
            </a:r>
            <a:r>
              <a:rPr lang="en-US" sz="2000" smtClean="0">
                <a:latin typeface="Times New Roman" charset="0"/>
                <a:cs typeface="+mn-cs"/>
              </a:rPr>
              <a:t> 2</a:t>
            </a:r>
            <a:r>
              <a:rPr lang="en-US" sz="2000" i="1" smtClean="0">
                <a:latin typeface="Times New Roman" charset="0"/>
                <a:cs typeface="+mn-cs"/>
              </a:rPr>
              <a:t>x</a:t>
            </a:r>
            <a:r>
              <a:rPr lang="en-US" sz="2000" baseline="30000" smtClean="0">
                <a:latin typeface="Times New Roman" charset="0"/>
                <a:cs typeface="+mn-cs"/>
              </a:rPr>
              <a:t>2</a:t>
            </a:r>
            <a:r>
              <a:rPr lang="en-US" sz="2000" smtClean="0">
                <a:latin typeface="Times New Roman" charset="0"/>
                <a:cs typeface="+mn-cs"/>
              </a:rPr>
              <a:t> + 500/</a:t>
            </a:r>
            <a:r>
              <a:rPr lang="en-US" sz="2000" i="1" smtClean="0">
                <a:latin typeface="Times New Roman" charset="0"/>
                <a:cs typeface="+mn-cs"/>
              </a:rPr>
              <a:t>x</a:t>
            </a:r>
          </a:p>
        </p:txBody>
      </p:sp>
      <p:sp>
        <p:nvSpPr>
          <p:cNvPr id="569364" name="Text Box 20" descr="Blue tissue paper"/>
          <p:cNvSpPr txBox="1">
            <a:spLocks noChangeArrowheads="1"/>
          </p:cNvSpPr>
          <p:nvPr/>
        </p:nvSpPr>
        <p:spPr bwMode="auto">
          <a:xfrm>
            <a:off x="2057400" y="3413125"/>
            <a:ext cx="19050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A</a:t>
            </a:r>
            <a:r>
              <a:rPr lang="el-GR" sz="2000" i="1" smtClean="0">
                <a:latin typeface="Times New Roman" charset="0"/>
                <a:cs typeface="Times New Roman" charset="0"/>
              </a:rPr>
              <a:t>΄</a:t>
            </a:r>
            <a:r>
              <a:rPr lang="en-US" sz="2000" i="1" smtClean="0">
                <a:latin typeface="Times New Roman" charset="0"/>
                <a:cs typeface="+mn-cs"/>
              </a:rPr>
              <a:t> =</a:t>
            </a:r>
            <a:r>
              <a:rPr lang="en-US" sz="2000" smtClean="0">
                <a:latin typeface="Times New Roman" charset="0"/>
                <a:cs typeface="+mn-cs"/>
              </a:rPr>
              <a:t> 4</a:t>
            </a:r>
            <a:r>
              <a:rPr lang="en-US" sz="2000" i="1" smtClean="0">
                <a:latin typeface="Times New Roman" charset="0"/>
                <a:cs typeface="+mn-cs"/>
              </a:rPr>
              <a:t>x</a:t>
            </a:r>
            <a:r>
              <a:rPr lang="en-US" sz="2000" smtClean="0">
                <a:latin typeface="Times New Roman" charset="0"/>
                <a:cs typeface="+mn-cs"/>
              </a:rPr>
              <a:t> – 500/</a:t>
            </a:r>
            <a:r>
              <a:rPr lang="en-US" sz="2000" i="1" smtClean="0">
                <a:latin typeface="Times New Roman" charset="0"/>
                <a:cs typeface="+mn-cs"/>
              </a:rPr>
              <a:t>x</a:t>
            </a:r>
            <a:r>
              <a:rPr lang="en-US" sz="2000" baseline="30000" smtClean="0">
                <a:latin typeface="Times New Roman" charset="0"/>
                <a:cs typeface="+mn-cs"/>
              </a:rPr>
              <a:t>2</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69363"/>
                                        </p:tgtEl>
                                        <p:attrNameLst>
                                          <p:attrName>style.visibility</p:attrName>
                                        </p:attrNameLst>
                                      </p:cBhvr>
                                      <p:to>
                                        <p:strVal val="visible"/>
                                      </p:to>
                                    </p:set>
                                    <p:anim calcmode="lin" valueType="num">
                                      <p:cBhvr>
                                        <p:cTn id="7" dur="500" fill="hold"/>
                                        <p:tgtEl>
                                          <p:spTgt spid="569363"/>
                                        </p:tgtEl>
                                        <p:attrNameLst>
                                          <p:attrName>ppt_w</p:attrName>
                                        </p:attrNameLst>
                                      </p:cBhvr>
                                      <p:tavLst>
                                        <p:tav tm="0">
                                          <p:val>
                                            <p:strVal val="#ppt_w*0.05"/>
                                          </p:val>
                                        </p:tav>
                                        <p:tav tm="100000">
                                          <p:val>
                                            <p:strVal val="#ppt_w"/>
                                          </p:val>
                                        </p:tav>
                                      </p:tavLst>
                                    </p:anim>
                                    <p:anim calcmode="lin" valueType="num">
                                      <p:cBhvr>
                                        <p:cTn id="8" dur="500" fill="hold"/>
                                        <p:tgtEl>
                                          <p:spTgt spid="569363"/>
                                        </p:tgtEl>
                                        <p:attrNameLst>
                                          <p:attrName>ppt_h</p:attrName>
                                        </p:attrNameLst>
                                      </p:cBhvr>
                                      <p:tavLst>
                                        <p:tav tm="0">
                                          <p:val>
                                            <p:strVal val="#ppt_h"/>
                                          </p:val>
                                        </p:tav>
                                        <p:tav tm="100000">
                                          <p:val>
                                            <p:strVal val="#ppt_h"/>
                                          </p:val>
                                        </p:tav>
                                      </p:tavLst>
                                    </p:anim>
                                    <p:anim calcmode="lin" valueType="num">
                                      <p:cBhvr>
                                        <p:cTn id="9" dur="500" fill="hold"/>
                                        <p:tgtEl>
                                          <p:spTgt spid="569363"/>
                                        </p:tgtEl>
                                        <p:attrNameLst>
                                          <p:attrName>ppt_x</p:attrName>
                                        </p:attrNameLst>
                                      </p:cBhvr>
                                      <p:tavLst>
                                        <p:tav tm="0">
                                          <p:val>
                                            <p:strVal val="#ppt_x-.2"/>
                                          </p:val>
                                        </p:tav>
                                        <p:tav tm="100000">
                                          <p:val>
                                            <p:strVal val="#ppt_x"/>
                                          </p:val>
                                        </p:tav>
                                      </p:tavLst>
                                    </p:anim>
                                    <p:anim calcmode="lin" valueType="num">
                                      <p:cBhvr>
                                        <p:cTn id="10" dur="500" fill="hold"/>
                                        <p:tgtEl>
                                          <p:spTgt spid="569363"/>
                                        </p:tgtEl>
                                        <p:attrNameLst>
                                          <p:attrName>ppt_y</p:attrName>
                                        </p:attrNameLst>
                                      </p:cBhvr>
                                      <p:tavLst>
                                        <p:tav tm="0">
                                          <p:val>
                                            <p:strVal val="#ppt_y"/>
                                          </p:val>
                                        </p:tav>
                                        <p:tav tm="100000">
                                          <p:val>
                                            <p:strVal val="#ppt_y"/>
                                          </p:val>
                                        </p:tav>
                                      </p:tavLst>
                                    </p:anim>
                                    <p:animEffect transition="in" filter="fade">
                                      <p:cBhvr>
                                        <p:cTn id="11" dur="500"/>
                                        <p:tgtEl>
                                          <p:spTgt spid="569363"/>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569351"/>
                                        </p:tgtEl>
                                        <p:attrNameLst>
                                          <p:attrName>style.visibility</p:attrName>
                                        </p:attrNameLst>
                                      </p:cBhvr>
                                      <p:to>
                                        <p:strVal val="visible"/>
                                      </p:to>
                                    </p:set>
                                    <p:anim calcmode="lin" valueType="num">
                                      <p:cBhvr>
                                        <p:cTn id="14" dur="500" fill="hold"/>
                                        <p:tgtEl>
                                          <p:spTgt spid="569351"/>
                                        </p:tgtEl>
                                        <p:attrNameLst>
                                          <p:attrName>ppt_w</p:attrName>
                                        </p:attrNameLst>
                                      </p:cBhvr>
                                      <p:tavLst>
                                        <p:tav tm="0">
                                          <p:val>
                                            <p:strVal val="#ppt_w*0.05"/>
                                          </p:val>
                                        </p:tav>
                                        <p:tav tm="100000">
                                          <p:val>
                                            <p:strVal val="#ppt_w"/>
                                          </p:val>
                                        </p:tav>
                                      </p:tavLst>
                                    </p:anim>
                                    <p:anim calcmode="lin" valueType="num">
                                      <p:cBhvr>
                                        <p:cTn id="15" dur="500" fill="hold"/>
                                        <p:tgtEl>
                                          <p:spTgt spid="569351"/>
                                        </p:tgtEl>
                                        <p:attrNameLst>
                                          <p:attrName>ppt_h</p:attrName>
                                        </p:attrNameLst>
                                      </p:cBhvr>
                                      <p:tavLst>
                                        <p:tav tm="0">
                                          <p:val>
                                            <p:strVal val="#ppt_h"/>
                                          </p:val>
                                        </p:tav>
                                        <p:tav tm="100000">
                                          <p:val>
                                            <p:strVal val="#ppt_h"/>
                                          </p:val>
                                        </p:tav>
                                      </p:tavLst>
                                    </p:anim>
                                    <p:anim calcmode="lin" valueType="num">
                                      <p:cBhvr>
                                        <p:cTn id="16" dur="500" fill="hold"/>
                                        <p:tgtEl>
                                          <p:spTgt spid="569351"/>
                                        </p:tgtEl>
                                        <p:attrNameLst>
                                          <p:attrName>ppt_x</p:attrName>
                                        </p:attrNameLst>
                                      </p:cBhvr>
                                      <p:tavLst>
                                        <p:tav tm="0">
                                          <p:val>
                                            <p:strVal val="#ppt_x-.2"/>
                                          </p:val>
                                        </p:tav>
                                        <p:tav tm="100000">
                                          <p:val>
                                            <p:strVal val="#ppt_x"/>
                                          </p:val>
                                        </p:tav>
                                      </p:tavLst>
                                    </p:anim>
                                    <p:anim calcmode="lin" valueType="num">
                                      <p:cBhvr>
                                        <p:cTn id="17" dur="500" fill="hold"/>
                                        <p:tgtEl>
                                          <p:spTgt spid="569351"/>
                                        </p:tgtEl>
                                        <p:attrNameLst>
                                          <p:attrName>ppt_y</p:attrName>
                                        </p:attrNameLst>
                                      </p:cBhvr>
                                      <p:tavLst>
                                        <p:tav tm="0">
                                          <p:val>
                                            <p:strVal val="#ppt_y"/>
                                          </p:val>
                                        </p:tav>
                                        <p:tav tm="100000">
                                          <p:val>
                                            <p:strVal val="#ppt_y"/>
                                          </p:val>
                                        </p:tav>
                                      </p:tavLst>
                                    </p:anim>
                                    <p:animEffect transition="in" filter="fade">
                                      <p:cBhvr>
                                        <p:cTn id="18" dur="500"/>
                                        <p:tgtEl>
                                          <p:spTgt spid="56935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4" presetClass="entr" presetSubtype="0" accel="100000" fill="hold" grpId="0" nodeType="clickEffect">
                                  <p:stCondLst>
                                    <p:cond delay="0"/>
                                  </p:stCondLst>
                                  <p:childTnLst>
                                    <p:set>
                                      <p:cBhvr>
                                        <p:cTn id="22" dur="1" fill="hold">
                                          <p:stCondLst>
                                            <p:cond delay="0"/>
                                          </p:stCondLst>
                                        </p:cTn>
                                        <p:tgtEl>
                                          <p:spTgt spid="569364"/>
                                        </p:tgtEl>
                                        <p:attrNameLst>
                                          <p:attrName>style.visibility</p:attrName>
                                        </p:attrNameLst>
                                      </p:cBhvr>
                                      <p:to>
                                        <p:strVal val="visible"/>
                                      </p:to>
                                    </p:set>
                                    <p:anim calcmode="lin" valueType="num">
                                      <p:cBhvr>
                                        <p:cTn id="23" dur="500" fill="hold"/>
                                        <p:tgtEl>
                                          <p:spTgt spid="569364"/>
                                        </p:tgtEl>
                                        <p:attrNameLst>
                                          <p:attrName>ppt_w</p:attrName>
                                        </p:attrNameLst>
                                      </p:cBhvr>
                                      <p:tavLst>
                                        <p:tav tm="0">
                                          <p:val>
                                            <p:strVal val="#ppt_w*0.05"/>
                                          </p:val>
                                        </p:tav>
                                        <p:tav tm="100000">
                                          <p:val>
                                            <p:strVal val="#ppt_w"/>
                                          </p:val>
                                        </p:tav>
                                      </p:tavLst>
                                    </p:anim>
                                    <p:anim calcmode="lin" valueType="num">
                                      <p:cBhvr>
                                        <p:cTn id="24" dur="500" fill="hold"/>
                                        <p:tgtEl>
                                          <p:spTgt spid="569364"/>
                                        </p:tgtEl>
                                        <p:attrNameLst>
                                          <p:attrName>ppt_h</p:attrName>
                                        </p:attrNameLst>
                                      </p:cBhvr>
                                      <p:tavLst>
                                        <p:tav tm="0">
                                          <p:val>
                                            <p:strVal val="#ppt_h"/>
                                          </p:val>
                                        </p:tav>
                                        <p:tav tm="100000">
                                          <p:val>
                                            <p:strVal val="#ppt_h"/>
                                          </p:val>
                                        </p:tav>
                                      </p:tavLst>
                                    </p:anim>
                                    <p:anim calcmode="lin" valueType="num">
                                      <p:cBhvr>
                                        <p:cTn id="25" dur="500" fill="hold"/>
                                        <p:tgtEl>
                                          <p:spTgt spid="569364"/>
                                        </p:tgtEl>
                                        <p:attrNameLst>
                                          <p:attrName>ppt_x</p:attrName>
                                        </p:attrNameLst>
                                      </p:cBhvr>
                                      <p:tavLst>
                                        <p:tav tm="0">
                                          <p:val>
                                            <p:strVal val="#ppt_x-.2"/>
                                          </p:val>
                                        </p:tav>
                                        <p:tav tm="100000">
                                          <p:val>
                                            <p:strVal val="#ppt_x"/>
                                          </p:val>
                                        </p:tav>
                                      </p:tavLst>
                                    </p:anim>
                                    <p:anim calcmode="lin" valueType="num">
                                      <p:cBhvr>
                                        <p:cTn id="26" dur="500" fill="hold"/>
                                        <p:tgtEl>
                                          <p:spTgt spid="569364"/>
                                        </p:tgtEl>
                                        <p:attrNameLst>
                                          <p:attrName>ppt_y</p:attrName>
                                        </p:attrNameLst>
                                      </p:cBhvr>
                                      <p:tavLst>
                                        <p:tav tm="0">
                                          <p:val>
                                            <p:strVal val="#ppt_y"/>
                                          </p:val>
                                        </p:tav>
                                        <p:tav tm="100000">
                                          <p:val>
                                            <p:strVal val="#ppt_y"/>
                                          </p:val>
                                        </p:tav>
                                      </p:tavLst>
                                    </p:anim>
                                    <p:animEffect transition="in" filter="fade">
                                      <p:cBhvr>
                                        <p:cTn id="27" dur="500"/>
                                        <p:tgtEl>
                                          <p:spTgt spid="569364"/>
                                        </p:tgtEl>
                                      </p:cBhvr>
                                    </p:animEffect>
                                  </p:childTnLst>
                                </p:cTn>
                              </p:par>
                              <p:par>
                                <p:cTn id="28" presetID="54" presetClass="entr" presetSubtype="0" accel="100000" fill="hold" grpId="0" nodeType="withEffect">
                                  <p:stCondLst>
                                    <p:cond delay="0"/>
                                  </p:stCondLst>
                                  <p:childTnLst>
                                    <p:set>
                                      <p:cBhvr>
                                        <p:cTn id="29" dur="1" fill="hold">
                                          <p:stCondLst>
                                            <p:cond delay="0"/>
                                          </p:stCondLst>
                                        </p:cTn>
                                        <p:tgtEl>
                                          <p:spTgt spid="569352"/>
                                        </p:tgtEl>
                                        <p:attrNameLst>
                                          <p:attrName>style.visibility</p:attrName>
                                        </p:attrNameLst>
                                      </p:cBhvr>
                                      <p:to>
                                        <p:strVal val="visible"/>
                                      </p:to>
                                    </p:set>
                                    <p:anim calcmode="lin" valueType="num">
                                      <p:cBhvr>
                                        <p:cTn id="30" dur="500" fill="hold"/>
                                        <p:tgtEl>
                                          <p:spTgt spid="569352"/>
                                        </p:tgtEl>
                                        <p:attrNameLst>
                                          <p:attrName>ppt_w</p:attrName>
                                        </p:attrNameLst>
                                      </p:cBhvr>
                                      <p:tavLst>
                                        <p:tav tm="0">
                                          <p:val>
                                            <p:strVal val="#ppt_w*0.05"/>
                                          </p:val>
                                        </p:tav>
                                        <p:tav tm="100000">
                                          <p:val>
                                            <p:strVal val="#ppt_w"/>
                                          </p:val>
                                        </p:tav>
                                      </p:tavLst>
                                    </p:anim>
                                    <p:anim calcmode="lin" valueType="num">
                                      <p:cBhvr>
                                        <p:cTn id="31" dur="500" fill="hold"/>
                                        <p:tgtEl>
                                          <p:spTgt spid="569352"/>
                                        </p:tgtEl>
                                        <p:attrNameLst>
                                          <p:attrName>ppt_h</p:attrName>
                                        </p:attrNameLst>
                                      </p:cBhvr>
                                      <p:tavLst>
                                        <p:tav tm="0">
                                          <p:val>
                                            <p:strVal val="#ppt_h"/>
                                          </p:val>
                                        </p:tav>
                                        <p:tav tm="100000">
                                          <p:val>
                                            <p:strVal val="#ppt_h"/>
                                          </p:val>
                                        </p:tav>
                                      </p:tavLst>
                                    </p:anim>
                                    <p:anim calcmode="lin" valueType="num">
                                      <p:cBhvr>
                                        <p:cTn id="32" dur="500" fill="hold"/>
                                        <p:tgtEl>
                                          <p:spTgt spid="569352"/>
                                        </p:tgtEl>
                                        <p:attrNameLst>
                                          <p:attrName>ppt_x</p:attrName>
                                        </p:attrNameLst>
                                      </p:cBhvr>
                                      <p:tavLst>
                                        <p:tav tm="0">
                                          <p:val>
                                            <p:strVal val="#ppt_x-.2"/>
                                          </p:val>
                                        </p:tav>
                                        <p:tav tm="100000">
                                          <p:val>
                                            <p:strVal val="#ppt_x"/>
                                          </p:val>
                                        </p:tav>
                                      </p:tavLst>
                                    </p:anim>
                                    <p:anim calcmode="lin" valueType="num">
                                      <p:cBhvr>
                                        <p:cTn id="33" dur="500" fill="hold"/>
                                        <p:tgtEl>
                                          <p:spTgt spid="569352"/>
                                        </p:tgtEl>
                                        <p:attrNameLst>
                                          <p:attrName>ppt_y</p:attrName>
                                        </p:attrNameLst>
                                      </p:cBhvr>
                                      <p:tavLst>
                                        <p:tav tm="0">
                                          <p:val>
                                            <p:strVal val="#ppt_y"/>
                                          </p:val>
                                        </p:tav>
                                        <p:tav tm="100000">
                                          <p:val>
                                            <p:strVal val="#ppt_y"/>
                                          </p:val>
                                        </p:tav>
                                      </p:tavLst>
                                    </p:anim>
                                    <p:animEffect transition="in" filter="fade">
                                      <p:cBhvr>
                                        <p:cTn id="34" dur="500"/>
                                        <p:tgtEl>
                                          <p:spTgt spid="56935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4" presetClass="entr" presetSubtype="0" accel="100000" fill="hold" grpId="0" nodeType="clickEffect">
                                  <p:stCondLst>
                                    <p:cond delay="0"/>
                                  </p:stCondLst>
                                  <p:childTnLst>
                                    <p:set>
                                      <p:cBhvr>
                                        <p:cTn id="38" dur="1" fill="hold">
                                          <p:stCondLst>
                                            <p:cond delay="0"/>
                                          </p:stCondLst>
                                        </p:cTn>
                                        <p:tgtEl>
                                          <p:spTgt spid="569354"/>
                                        </p:tgtEl>
                                        <p:attrNameLst>
                                          <p:attrName>style.visibility</p:attrName>
                                        </p:attrNameLst>
                                      </p:cBhvr>
                                      <p:to>
                                        <p:strVal val="visible"/>
                                      </p:to>
                                    </p:set>
                                    <p:anim calcmode="lin" valueType="num">
                                      <p:cBhvr>
                                        <p:cTn id="39" dur="500" fill="hold"/>
                                        <p:tgtEl>
                                          <p:spTgt spid="569354"/>
                                        </p:tgtEl>
                                        <p:attrNameLst>
                                          <p:attrName>ppt_w</p:attrName>
                                        </p:attrNameLst>
                                      </p:cBhvr>
                                      <p:tavLst>
                                        <p:tav tm="0">
                                          <p:val>
                                            <p:strVal val="#ppt_w*0.05"/>
                                          </p:val>
                                        </p:tav>
                                        <p:tav tm="100000">
                                          <p:val>
                                            <p:strVal val="#ppt_w"/>
                                          </p:val>
                                        </p:tav>
                                      </p:tavLst>
                                    </p:anim>
                                    <p:anim calcmode="lin" valueType="num">
                                      <p:cBhvr>
                                        <p:cTn id="40" dur="500" fill="hold"/>
                                        <p:tgtEl>
                                          <p:spTgt spid="569354"/>
                                        </p:tgtEl>
                                        <p:attrNameLst>
                                          <p:attrName>ppt_h</p:attrName>
                                        </p:attrNameLst>
                                      </p:cBhvr>
                                      <p:tavLst>
                                        <p:tav tm="0">
                                          <p:val>
                                            <p:strVal val="#ppt_h"/>
                                          </p:val>
                                        </p:tav>
                                        <p:tav tm="100000">
                                          <p:val>
                                            <p:strVal val="#ppt_h"/>
                                          </p:val>
                                        </p:tav>
                                      </p:tavLst>
                                    </p:anim>
                                    <p:anim calcmode="lin" valueType="num">
                                      <p:cBhvr>
                                        <p:cTn id="41" dur="500" fill="hold"/>
                                        <p:tgtEl>
                                          <p:spTgt spid="569354"/>
                                        </p:tgtEl>
                                        <p:attrNameLst>
                                          <p:attrName>ppt_x</p:attrName>
                                        </p:attrNameLst>
                                      </p:cBhvr>
                                      <p:tavLst>
                                        <p:tav tm="0">
                                          <p:val>
                                            <p:strVal val="#ppt_x-.2"/>
                                          </p:val>
                                        </p:tav>
                                        <p:tav tm="100000">
                                          <p:val>
                                            <p:strVal val="#ppt_x"/>
                                          </p:val>
                                        </p:tav>
                                      </p:tavLst>
                                    </p:anim>
                                    <p:anim calcmode="lin" valueType="num">
                                      <p:cBhvr>
                                        <p:cTn id="42" dur="500" fill="hold"/>
                                        <p:tgtEl>
                                          <p:spTgt spid="569354"/>
                                        </p:tgtEl>
                                        <p:attrNameLst>
                                          <p:attrName>ppt_y</p:attrName>
                                        </p:attrNameLst>
                                      </p:cBhvr>
                                      <p:tavLst>
                                        <p:tav tm="0">
                                          <p:val>
                                            <p:strVal val="#ppt_y"/>
                                          </p:val>
                                        </p:tav>
                                        <p:tav tm="100000">
                                          <p:val>
                                            <p:strVal val="#ppt_y"/>
                                          </p:val>
                                        </p:tav>
                                      </p:tavLst>
                                    </p:anim>
                                    <p:animEffect transition="in" filter="fade">
                                      <p:cBhvr>
                                        <p:cTn id="43" dur="500"/>
                                        <p:tgtEl>
                                          <p:spTgt spid="569354"/>
                                        </p:tgtEl>
                                      </p:cBhvr>
                                    </p:animEffect>
                                  </p:childTnLst>
                                </p:cTn>
                              </p:par>
                              <p:par>
                                <p:cTn id="44" presetID="54" presetClass="entr" presetSubtype="0" accel="100000" fill="hold" grpId="0" nodeType="withEffect">
                                  <p:stCondLst>
                                    <p:cond delay="0"/>
                                  </p:stCondLst>
                                  <p:childTnLst>
                                    <p:set>
                                      <p:cBhvr>
                                        <p:cTn id="45" dur="1" fill="hold">
                                          <p:stCondLst>
                                            <p:cond delay="0"/>
                                          </p:stCondLst>
                                        </p:cTn>
                                        <p:tgtEl>
                                          <p:spTgt spid="569353"/>
                                        </p:tgtEl>
                                        <p:attrNameLst>
                                          <p:attrName>style.visibility</p:attrName>
                                        </p:attrNameLst>
                                      </p:cBhvr>
                                      <p:to>
                                        <p:strVal val="visible"/>
                                      </p:to>
                                    </p:set>
                                    <p:anim calcmode="lin" valueType="num">
                                      <p:cBhvr>
                                        <p:cTn id="46" dur="500" fill="hold"/>
                                        <p:tgtEl>
                                          <p:spTgt spid="569353"/>
                                        </p:tgtEl>
                                        <p:attrNameLst>
                                          <p:attrName>ppt_w</p:attrName>
                                        </p:attrNameLst>
                                      </p:cBhvr>
                                      <p:tavLst>
                                        <p:tav tm="0">
                                          <p:val>
                                            <p:strVal val="#ppt_w*0.05"/>
                                          </p:val>
                                        </p:tav>
                                        <p:tav tm="100000">
                                          <p:val>
                                            <p:strVal val="#ppt_w"/>
                                          </p:val>
                                        </p:tav>
                                      </p:tavLst>
                                    </p:anim>
                                    <p:anim calcmode="lin" valueType="num">
                                      <p:cBhvr>
                                        <p:cTn id="47" dur="500" fill="hold"/>
                                        <p:tgtEl>
                                          <p:spTgt spid="569353"/>
                                        </p:tgtEl>
                                        <p:attrNameLst>
                                          <p:attrName>ppt_h</p:attrName>
                                        </p:attrNameLst>
                                      </p:cBhvr>
                                      <p:tavLst>
                                        <p:tav tm="0">
                                          <p:val>
                                            <p:strVal val="#ppt_h"/>
                                          </p:val>
                                        </p:tav>
                                        <p:tav tm="100000">
                                          <p:val>
                                            <p:strVal val="#ppt_h"/>
                                          </p:val>
                                        </p:tav>
                                      </p:tavLst>
                                    </p:anim>
                                    <p:anim calcmode="lin" valueType="num">
                                      <p:cBhvr>
                                        <p:cTn id="48" dur="500" fill="hold"/>
                                        <p:tgtEl>
                                          <p:spTgt spid="569353"/>
                                        </p:tgtEl>
                                        <p:attrNameLst>
                                          <p:attrName>ppt_x</p:attrName>
                                        </p:attrNameLst>
                                      </p:cBhvr>
                                      <p:tavLst>
                                        <p:tav tm="0">
                                          <p:val>
                                            <p:strVal val="#ppt_x-.2"/>
                                          </p:val>
                                        </p:tav>
                                        <p:tav tm="100000">
                                          <p:val>
                                            <p:strVal val="#ppt_x"/>
                                          </p:val>
                                        </p:tav>
                                      </p:tavLst>
                                    </p:anim>
                                    <p:anim calcmode="lin" valueType="num">
                                      <p:cBhvr>
                                        <p:cTn id="49" dur="500" fill="hold"/>
                                        <p:tgtEl>
                                          <p:spTgt spid="569353"/>
                                        </p:tgtEl>
                                        <p:attrNameLst>
                                          <p:attrName>ppt_y</p:attrName>
                                        </p:attrNameLst>
                                      </p:cBhvr>
                                      <p:tavLst>
                                        <p:tav tm="0">
                                          <p:val>
                                            <p:strVal val="#ppt_y"/>
                                          </p:val>
                                        </p:tav>
                                        <p:tav tm="100000">
                                          <p:val>
                                            <p:strVal val="#ppt_y"/>
                                          </p:val>
                                        </p:tav>
                                      </p:tavLst>
                                    </p:anim>
                                    <p:animEffect transition="in" filter="fade">
                                      <p:cBhvr>
                                        <p:cTn id="50" dur="500"/>
                                        <p:tgtEl>
                                          <p:spTgt spid="569353"/>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4" presetClass="entr" presetSubtype="0" accel="100000" fill="hold" grpId="0" nodeType="clickEffect">
                                  <p:stCondLst>
                                    <p:cond delay="0"/>
                                  </p:stCondLst>
                                  <p:childTnLst>
                                    <p:set>
                                      <p:cBhvr>
                                        <p:cTn id="54" dur="1" fill="hold">
                                          <p:stCondLst>
                                            <p:cond delay="0"/>
                                          </p:stCondLst>
                                        </p:cTn>
                                        <p:tgtEl>
                                          <p:spTgt spid="569356"/>
                                        </p:tgtEl>
                                        <p:attrNameLst>
                                          <p:attrName>style.visibility</p:attrName>
                                        </p:attrNameLst>
                                      </p:cBhvr>
                                      <p:to>
                                        <p:strVal val="visible"/>
                                      </p:to>
                                    </p:set>
                                    <p:anim calcmode="lin" valueType="num">
                                      <p:cBhvr>
                                        <p:cTn id="55" dur="500" fill="hold"/>
                                        <p:tgtEl>
                                          <p:spTgt spid="569356"/>
                                        </p:tgtEl>
                                        <p:attrNameLst>
                                          <p:attrName>ppt_w</p:attrName>
                                        </p:attrNameLst>
                                      </p:cBhvr>
                                      <p:tavLst>
                                        <p:tav tm="0">
                                          <p:val>
                                            <p:strVal val="#ppt_w*0.05"/>
                                          </p:val>
                                        </p:tav>
                                        <p:tav tm="100000">
                                          <p:val>
                                            <p:strVal val="#ppt_w"/>
                                          </p:val>
                                        </p:tav>
                                      </p:tavLst>
                                    </p:anim>
                                    <p:anim calcmode="lin" valueType="num">
                                      <p:cBhvr>
                                        <p:cTn id="56" dur="500" fill="hold"/>
                                        <p:tgtEl>
                                          <p:spTgt spid="569356"/>
                                        </p:tgtEl>
                                        <p:attrNameLst>
                                          <p:attrName>ppt_h</p:attrName>
                                        </p:attrNameLst>
                                      </p:cBhvr>
                                      <p:tavLst>
                                        <p:tav tm="0">
                                          <p:val>
                                            <p:strVal val="#ppt_h"/>
                                          </p:val>
                                        </p:tav>
                                        <p:tav tm="100000">
                                          <p:val>
                                            <p:strVal val="#ppt_h"/>
                                          </p:val>
                                        </p:tav>
                                      </p:tavLst>
                                    </p:anim>
                                    <p:anim calcmode="lin" valueType="num">
                                      <p:cBhvr>
                                        <p:cTn id="57" dur="500" fill="hold"/>
                                        <p:tgtEl>
                                          <p:spTgt spid="569356"/>
                                        </p:tgtEl>
                                        <p:attrNameLst>
                                          <p:attrName>ppt_x</p:attrName>
                                        </p:attrNameLst>
                                      </p:cBhvr>
                                      <p:tavLst>
                                        <p:tav tm="0">
                                          <p:val>
                                            <p:strVal val="#ppt_x-.2"/>
                                          </p:val>
                                        </p:tav>
                                        <p:tav tm="100000">
                                          <p:val>
                                            <p:strVal val="#ppt_x"/>
                                          </p:val>
                                        </p:tav>
                                      </p:tavLst>
                                    </p:anim>
                                    <p:anim calcmode="lin" valueType="num">
                                      <p:cBhvr>
                                        <p:cTn id="58" dur="500" fill="hold"/>
                                        <p:tgtEl>
                                          <p:spTgt spid="569356"/>
                                        </p:tgtEl>
                                        <p:attrNameLst>
                                          <p:attrName>ppt_y</p:attrName>
                                        </p:attrNameLst>
                                      </p:cBhvr>
                                      <p:tavLst>
                                        <p:tav tm="0">
                                          <p:val>
                                            <p:strVal val="#ppt_y"/>
                                          </p:val>
                                        </p:tav>
                                        <p:tav tm="100000">
                                          <p:val>
                                            <p:strVal val="#ppt_y"/>
                                          </p:val>
                                        </p:tav>
                                      </p:tavLst>
                                    </p:anim>
                                    <p:animEffect transition="in" filter="fade">
                                      <p:cBhvr>
                                        <p:cTn id="59" dur="500"/>
                                        <p:tgtEl>
                                          <p:spTgt spid="569356"/>
                                        </p:tgtEl>
                                      </p:cBhvr>
                                    </p:animEffect>
                                  </p:childTnLst>
                                </p:cTn>
                              </p:par>
                              <p:par>
                                <p:cTn id="60" presetID="54" presetClass="entr" presetSubtype="0" accel="100000" fill="hold" grpId="0" nodeType="withEffect">
                                  <p:stCondLst>
                                    <p:cond delay="0"/>
                                  </p:stCondLst>
                                  <p:childTnLst>
                                    <p:set>
                                      <p:cBhvr>
                                        <p:cTn id="61" dur="1" fill="hold">
                                          <p:stCondLst>
                                            <p:cond delay="0"/>
                                          </p:stCondLst>
                                        </p:cTn>
                                        <p:tgtEl>
                                          <p:spTgt spid="569355"/>
                                        </p:tgtEl>
                                        <p:attrNameLst>
                                          <p:attrName>style.visibility</p:attrName>
                                        </p:attrNameLst>
                                      </p:cBhvr>
                                      <p:to>
                                        <p:strVal val="visible"/>
                                      </p:to>
                                    </p:set>
                                    <p:anim calcmode="lin" valueType="num">
                                      <p:cBhvr>
                                        <p:cTn id="62" dur="500" fill="hold"/>
                                        <p:tgtEl>
                                          <p:spTgt spid="569355"/>
                                        </p:tgtEl>
                                        <p:attrNameLst>
                                          <p:attrName>ppt_w</p:attrName>
                                        </p:attrNameLst>
                                      </p:cBhvr>
                                      <p:tavLst>
                                        <p:tav tm="0">
                                          <p:val>
                                            <p:strVal val="#ppt_w*0.05"/>
                                          </p:val>
                                        </p:tav>
                                        <p:tav tm="100000">
                                          <p:val>
                                            <p:strVal val="#ppt_w"/>
                                          </p:val>
                                        </p:tav>
                                      </p:tavLst>
                                    </p:anim>
                                    <p:anim calcmode="lin" valueType="num">
                                      <p:cBhvr>
                                        <p:cTn id="63" dur="500" fill="hold"/>
                                        <p:tgtEl>
                                          <p:spTgt spid="569355"/>
                                        </p:tgtEl>
                                        <p:attrNameLst>
                                          <p:attrName>ppt_h</p:attrName>
                                        </p:attrNameLst>
                                      </p:cBhvr>
                                      <p:tavLst>
                                        <p:tav tm="0">
                                          <p:val>
                                            <p:strVal val="#ppt_h"/>
                                          </p:val>
                                        </p:tav>
                                        <p:tav tm="100000">
                                          <p:val>
                                            <p:strVal val="#ppt_h"/>
                                          </p:val>
                                        </p:tav>
                                      </p:tavLst>
                                    </p:anim>
                                    <p:anim calcmode="lin" valueType="num">
                                      <p:cBhvr>
                                        <p:cTn id="64" dur="500" fill="hold"/>
                                        <p:tgtEl>
                                          <p:spTgt spid="569355"/>
                                        </p:tgtEl>
                                        <p:attrNameLst>
                                          <p:attrName>ppt_x</p:attrName>
                                        </p:attrNameLst>
                                      </p:cBhvr>
                                      <p:tavLst>
                                        <p:tav tm="0">
                                          <p:val>
                                            <p:strVal val="#ppt_x-.2"/>
                                          </p:val>
                                        </p:tav>
                                        <p:tav tm="100000">
                                          <p:val>
                                            <p:strVal val="#ppt_x"/>
                                          </p:val>
                                        </p:tav>
                                      </p:tavLst>
                                    </p:anim>
                                    <p:anim calcmode="lin" valueType="num">
                                      <p:cBhvr>
                                        <p:cTn id="65" dur="500" fill="hold"/>
                                        <p:tgtEl>
                                          <p:spTgt spid="569355"/>
                                        </p:tgtEl>
                                        <p:attrNameLst>
                                          <p:attrName>ppt_y</p:attrName>
                                        </p:attrNameLst>
                                      </p:cBhvr>
                                      <p:tavLst>
                                        <p:tav tm="0">
                                          <p:val>
                                            <p:strVal val="#ppt_y"/>
                                          </p:val>
                                        </p:tav>
                                        <p:tav tm="100000">
                                          <p:val>
                                            <p:strVal val="#ppt_y"/>
                                          </p:val>
                                        </p:tav>
                                      </p:tavLst>
                                    </p:anim>
                                    <p:animEffect transition="in" filter="fade">
                                      <p:cBhvr>
                                        <p:cTn id="66" dur="500"/>
                                        <p:tgtEl>
                                          <p:spTgt spid="569355"/>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54" presetClass="entr" presetSubtype="0" accel="100000" fill="hold" grpId="0" nodeType="clickEffect">
                                  <p:stCondLst>
                                    <p:cond delay="0"/>
                                  </p:stCondLst>
                                  <p:childTnLst>
                                    <p:set>
                                      <p:cBhvr>
                                        <p:cTn id="70" dur="1" fill="hold">
                                          <p:stCondLst>
                                            <p:cond delay="0"/>
                                          </p:stCondLst>
                                        </p:cTn>
                                        <p:tgtEl>
                                          <p:spTgt spid="569358"/>
                                        </p:tgtEl>
                                        <p:attrNameLst>
                                          <p:attrName>style.visibility</p:attrName>
                                        </p:attrNameLst>
                                      </p:cBhvr>
                                      <p:to>
                                        <p:strVal val="visible"/>
                                      </p:to>
                                    </p:set>
                                    <p:anim calcmode="lin" valueType="num">
                                      <p:cBhvr>
                                        <p:cTn id="71" dur="500" fill="hold"/>
                                        <p:tgtEl>
                                          <p:spTgt spid="569358"/>
                                        </p:tgtEl>
                                        <p:attrNameLst>
                                          <p:attrName>ppt_w</p:attrName>
                                        </p:attrNameLst>
                                      </p:cBhvr>
                                      <p:tavLst>
                                        <p:tav tm="0">
                                          <p:val>
                                            <p:strVal val="#ppt_w*0.05"/>
                                          </p:val>
                                        </p:tav>
                                        <p:tav tm="100000">
                                          <p:val>
                                            <p:strVal val="#ppt_w"/>
                                          </p:val>
                                        </p:tav>
                                      </p:tavLst>
                                    </p:anim>
                                    <p:anim calcmode="lin" valueType="num">
                                      <p:cBhvr>
                                        <p:cTn id="72" dur="500" fill="hold"/>
                                        <p:tgtEl>
                                          <p:spTgt spid="569358"/>
                                        </p:tgtEl>
                                        <p:attrNameLst>
                                          <p:attrName>ppt_h</p:attrName>
                                        </p:attrNameLst>
                                      </p:cBhvr>
                                      <p:tavLst>
                                        <p:tav tm="0">
                                          <p:val>
                                            <p:strVal val="#ppt_h"/>
                                          </p:val>
                                        </p:tav>
                                        <p:tav tm="100000">
                                          <p:val>
                                            <p:strVal val="#ppt_h"/>
                                          </p:val>
                                        </p:tav>
                                      </p:tavLst>
                                    </p:anim>
                                    <p:anim calcmode="lin" valueType="num">
                                      <p:cBhvr>
                                        <p:cTn id="73" dur="500" fill="hold"/>
                                        <p:tgtEl>
                                          <p:spTgt spid="569358"/>
                                        </p:tgtEl>
                                        <p:attrNameLst>
                                          <p:attrName>ppt_x</p:attrName>
                                        </p:attrNameLst>
                                      </p:cBhvr>
                                      <p:tavLst>
                                        <p:tav tm="0">
                                          <p:val>
                                            <p:strVal val="#ppt_x-.2"/>
                                          </p:val>
                                        </p:tav>
                                        <p:tav tm="100000">
                                          <p:val>
                                            <p:strVal val="#ppt_x"/>
                                          </p:val>
                                        </p:tav>
                                      </p:tavLst>
                                    </p:anim>
                                    <p:anim calcmode="lin" valueType="num">
                                      <p:cBhvr>
                                        <p:cTn id="74" dur="500" fill="hold"/>
                                        <p:tgtEl>
                                          <p:spTgt spid="569358"/>
                                        </p:tgtEl>
                                        <p:attrNameLst>
                                          <p:attrName>ppt_y</p:attrName>
                                        </p:attrNameLst>
                                      </p:cBhvr>
                                      <p:tavLst>
                                        <p:tav tm="0">
                                          <p:val>
                                            <p:strVal val="#ppt_y"/>
                                          </p:val>
                                        </p:tav>
                                        <p:tav tm="100000">
                                          <p:val>
                                            <p:strVal val="#ppt_y"/>
                                          </p:val>
                                        </p:tav>
                                      </p:tavLst>
                                    </p:anim>
                                    <p:animEffect transition="in" filter="fade">
                                      <p:cBhvr>
                                        <p:cTn id="75" dur="500"/>
                                        <p:tgtEl>
                                          <p:spTgt spid="569358"/>
                                        </p:tgtEl>
                                      </p:cBhvr>
                                    </p:animEffect>
                                  </p:childTnLst>
                                </p:cTn>
                              </p:par>
                              <p:par>
                                <p:cTn id="76" presetID="54" presetClass="entr" presetSubtype="0" accel="100000" fill="hold" grpId="0" nodeType="withEffect">
                                  <p:stCondLst>
                                    <p:cond delay="0"/>
                                  </p:stCondLst>
                                  <p:childTnLst>
                                    <p:set>
                                      <p:cBhvr>
                                        <p:cTn id="77" dur="1" fill="hold">
                                          <p:stCondLst>
                                            <p:cond delay="0"/>
                                          </p:stCondLst>
                                        </p:cTn>
                                        <p:tgtEl>
                                          <p:spTgt spid="569357"/>
                                        </p:tgtEl>
                                        <p:attrNameLst>
                                          <p:attrName>style.visibility</p:attrName>
                                        </p:attrNameLst>
                                      </p:cBhvr>
                                      <p:to>
                                        <p:strVal val="visible"/>
                                      </p:to>
                                    </p:set>
                                    <p:anim calcmode="lin" valueType="num">
                                      <p:cBhvr>
                                        <p:cTn id="78" dur="500" fill="hold"/>
                                        <p:tgtEl>
                                          <p:spTgt spid="569357"/>
                                        </p:tgtEl>
                                        <p:attrNameLst>
                                          <p:attrName>ppt_w</p:attrName>
                                        </p:attrNameLst>
                                      </p:cBhvr>
                                      <p:tavLst>
                                        <p:tav tm="0">
                                          <p:val>
                                            <p:strVal val="#ppt_w*0.05"/>
                                          </p:val>
                                        </p:tav>
                                        <p:tav tm="100000">
                                          <p:val>
                                            <p:strVal val="#ppt_w"/>
                                          </p:val>
                                        </p:tav>
                                      </p:tavLst>
                                    </p:anim>
                                    <p:anim calcmode="lin" valueType="num">
                                      <p:cBhvr>
                                        <p:cTn id="79" dur="500" fill="hold"/>
                                        <p:tgtEl>
                                          <p:spTgt spid="569357"/>
                                        </p:tgtEl>
                                        <p:attrNameLst>
                                          <p:attrName>ppt_h</p:attrName>
                                        </p:attrNameLst>
                                      </p:cBhvr>
                                      <p:tavLst>
                                        <p:tav tm="0">
                                          <p:val>
                                            <p:strVal val="#ppt_h"/>
                                          </p:val>
                                        </p:tav>
                                        <p:tav tm="100000">
                                          <p:val>
                                            <p:strVal val="#ppt_h"/>
                                          </p:val>
                                        </p:tav>
                                      </p:tavLst>
                                    </p:anim>
                                    <p:anim calcmode="lin" valueType="num">
                                      <p:cBhvr>
                                        <p:cTn id="80" dur="500" fill="hold"/>
                                        <p:tgtEl>
                                          <p:spTgt spid="569357"/>
                                        </p:tgtEl>
                                        <p:attrNameLst>
                                          <p:attrName>ppt_x</p:attrName>
                                        </p:attrNameLst>
                                      </p:cBhvr>
                                      <p:tavLst>
                                        <p:tav tm="0">
                                          <p:val>
                                            <p:strVal val="#ppt_x-.2"/>
                                          </p:val>
                                        </p:tav>
                                        <p:tav tm="100000">
                                          <p:val>
                                            <p:strVal val="#ppt_x"/>
                                          </p:val>
                                        </p:tav>
                                      </p:tavLst>
                                    </p:anim>
                                    <p:anim calcmode="lin" valueType="num">
                                      <p:cBhvr>
                                        <p:cTn id="81" dur="500" fill="hold"/>
                                        <p:tgtEl>
                                          <p:spTgt spid="569357"/>
                                        </p:tgtEl>
                                        <p:attrNameLst>
                                          <p:attrName>ppt_y</p:attrName>
                                        </p:attrNameLst>
                                      </p:cBhvr>
                                      <p:tavLst>
                                        <p:tav tm="0">
                                          <p:val>
                                            <p:strVal val="#ppt_y"/>
                                          </p:val>
                                        </p:tav>
                                        <p:tav tm="100000">
                                          <p:val>
                                            <p:strVal val="#ppt_y"/>
                                          </p:val>
                                        </p:tav>
                                      </p:tavLst>
                                    </p:anim>
                                    <p:animEffect transition="in" filter="fade">
                                      <p:cBhvr>
                                        <p:cTn id="82" dur="500"/>
                                        <p:tgtEl>
                                          <p:spTgt spid="569357"/>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54" presetClass="entr" presetSubtype="0" accel="100000" fill="hold" grpId="0" nodeType="clickEffect">
                                  <p:stCondLst>
                                    <p:cond delay="0"/>
                                  </p:stCondLst>
                                  <p:childTnLst>
                                    <p:set>
                                      <p:cBhvr>
                                        <p:cTn id="86" dur="1" fill="hold">
                                          <p:stCondLst>
                                            <p:cond delay="0"/>
                                          </p:stCondLst>
                                        </p:cTn>
                                        <p:tgtEl>
                                          <p:spTgt spid="569360"/>
                                        </p:tgtEl>
                                        <p:attrNameLst>
                                          <p:attrName>style.visibility</p:attrName>
                                        </p:attrNameLst>
                                      </p:cBhvr>
                                      <p:to>
                                        <p:strVal val="visible"/>
                                      </p:to>
                                    </p:set>
                                    <p:anim calcmode="lin" valueType="num">
                                      <p:cBhvr>
                                        <p:cTn id="87" dur="500" fill="hold"/>
                                        <p:tgtEl>
                                          <p:spTgt spid="569360"/>
                                        </p:tgtEl>
                                        <p:attrNameLst>
                                          <p:attrName>ppt_w</p:attrName>
                                        </p:attrNameLst>
                                      </p:cBhvr>
                                      <p:tavLst>
                                        <p:tav tm="0">
                                          <p:val>
                                            <p:strVal val="#ppt_w*0.05"/>
                                          </p:val>
                                        </p:tav>
                                        <p:tav tm="100000">
                                          <p:val>
                                            <p:strVal val="#ppt_w"/>
                                          </p:val>
                                        </p:tav>
                                      </p:tavLst>
                                    </p:anim>
                                    <p:anim calcmode="lin" valueType="num">
                                      <p:cBhvr>
                                        <p:cTn id="88" dur="500" fill="hold"/>
                                        <p:tgtEl>
                                          <p:spTgt spid="569360"/>
                                        </p:tgtEl>
                                        <p:attrNameLst>
                                          <p:attrName>ppt_h</p:attrName>
                                        </p:attrNameLst>
                                      </p:cBhvr>
                                      <p:tavLst>
                                        <p:tav tm="0">
                                          <p:val>
                                            <p:strVal val="#ppt_h"/>
                                          </p:val>
                                        </p:tav>
                                        <p:tav tm="100000">
                                          <p:val>
                                            <p:strVal val="#ppt_h"/>
                                          </p:val>
                                        </p:tav>
                                      </p:tavLst>
                                    </p:anim>
                                    <p:anim calcmode="lin" valueType="num">
                                      <p:cBhvr>
                                        <p:cTn id="89" dur="500" fill="hold"/>
                                        <p:tgtEl>
                                          <p:spTgt spid="569360"/>
                                        </p:tgtEl>
                                        <p:attrNameLst>
                                          <p:attrName>ppt_x</p:attrName>
                                        </p:attrNameLst>
                                      </p:cBhvr>
                                      <p:tavLst>
                                        <p:tav tm="0">
                                          <p:val>
                                            <p:strVal val="#ppt_x-.2"/>
                                          </p:val>
                                        </p:tav>
                                        <p:tav tm="100000">
                                          <p:val>
                                            <p:strVal val="#ppt_x"/>
                                          </p:val>
                                        </p:tav>
                                      </p:tavLst>
                                    </p:anim>
                                    <p:anim calcmode="lin" valueType="num">
                                      <p:cBhvr>
                                        <p:cTn id="90" dur="500" fill="hold"/>
                                        <p:tgtEl>
                                          <p:spTgt spid="569360"/>
                                        </p:tgtEl>
                                        <p:attrNameLst>
                                          <p:attrName>ppt_y</p:attrName>
                                        </p:attrNameLst>
                                      </p:cBhvr>
                                      <p:tavLst>
                                        <p:tav tm="0">
                                          <p:val>
                                            <p:strVal val="#ppt_y"/>
                                          </p:val>
                                        </p:tav>
                                        <p:tav tm="100000">
                                          <p:val>
                                            <p:strVal val="#ppt_y"/>
                                          </p:val>
                                        </p:tav>
                                      </p:tavLst>
                                    </p:anim>
                                    <p:animEffect transition="in" filter="fade">
                                      <p:cBhvr>
                                        <p:cTn id="91" dur="500"/>
                                        <p:tgtEl>
                                          <p:spTgt spid="569360"/>
                                        </p:tgtEl>
                                      </p:cBhvr>
                                    </p:animEffect>
                                  </p:childTnLst>
                                </p:cTn>
                              </p:par>
                              <p:par>
                                <p:cTn id="92" presetID="54" presetClass="entr" presetSubtype="0" accel="100000" fill="hold" grpId="0" nodeType="withEffect">
                                  <p:stCondLst>
                                    <p:cond delay="0"/>
                                  </p:stCondLst>
                                  <p:childTnLst>
                                    <p:set>
                                      <p:cBhvr>
                                        <p:cTn id="93" dur="1" fill="hold">
                                          <p:stCondLst>
                                            <p:cond delay="0"/>
                                          </p:stCondLst>
                                        </p:cTn>
                                        <p:tgtEl>
                                          <p:spTgt spid="569359"/>
                                        </p:tgtEl>
                                        <p:attrNameLst>
                                          <p:attrName>style.visibility</p:attrName>
                                        </p:attrNameLst>
                                      </p:cBhvr>
                                      <p:to>
                                        <p:strVal val="visible"/>
                                      </p:to>
                                    </p:set>
                                    <p:anim calcmode="lin" valueType="num">
                                      <p:cBhvr>
                                        <p:cTn id="94" dur="500" fill="hold"/>
                                        <p:tgtEl>
                                          <p:spTgt spid="569359"/>
                                        </p:tgtEl>
                                        <p:attrNameLst>
                                          <p:attrName>ppt_w</p:attrName>
                                        </p:attrNameLst>
                                      </p:cBhvr>
                                      <p:tavLst>
                                        <p:tav tm="0">
                                          <p:val>
                                            <p:strVal val="#ppt_w*0.05"/>
                                          </p:val>
                                        </p:tav>
                                        <p:tav tm="100000">
                                          <p:val>
                                            <p:strVal val="#ppt_w"/>
                                          </p:val>
                                        </p:tav>
                                      </p:tavLst>
                                    </p:anim>
                                    <p:anim calcmode="lin" valueType="num">
                                      <p:cBhvr>
                                        <p:cTn id="95" dur="500" fill="hold"/>
                                        <p:tgtEl>
                                          <p:spTgt spid="569359"/>
                                        </p:tgtEl>
                                        <p:attrNameLst>
                                          <p:attrName>ppt_h</p:attrName>
                                        </p:attrNameLst>
                                      </p:cBhvr>
                                      <p:tavLst>
                                        <p:tav tm="0">
                                          <p:val>
                                            <p:strVal val="#ppt_h"/>
                                          </p:val>
                                        </p:tav>
                                        <p:tav tm="100000">
                                          <p:val>
                                            <p:strVal val="#ppt_h"/>
                                          </p:val>
                                        </p:tav>
                                      </p:tavLst>
                                    </p:anim>
                                    <p:anim calcmode="lin" valueType="num">
                                      <p:cBhvr>
                                        <p:cTn id="96" dur="500" fill="hold"/>
                                        <p:tgtEl>
                                          <p:spTgt spid="569359"/>
                                        </p:tgtEl>
                                        <p:attrNameLst>
                                          <p:attrName>ppt_x</p:attrName>
                                        </p:attrNameLst>
                                      </p:cBhvr>
                                      <p:tavLst>
                                        <p:tav tm="0">
                                          <p:val>
                                            <p:strVal val="#ppt_x-.2"/>
                                          </p:val>
                                        </p:tav>
                                        <p:tav tm="100000">
                                          <p:val>
                                            <p:strVal val="#ppt_x"/>
                                          </p:val>
                                        </p:tav>
                                      </p:tavLst>
                                    </p:anim>
                                    <p:anim calcmode="lin" valueType="num">
                                      <p:cBhvr>
                                        <p:cTn id="97" dur="500" fill="hold"/>
                                        <p:tgtEl>
                                          <p:spTgt spid="569359"/>
                                        </p:tgtEl>
                                        <p:attrNameLst>
                                          <p:attrName>ppt_y</p:attrName>
                                        </p:attrNameLst>
                                      </p:cBhvr>
                                      <p:tavLst>
                                        <p:tav tm="0">
                                          <p:val>
                                            <p:strVal val="#ppt_y"/>
                                          </p:val>
                                        </p:tav>
                                        <p:tav tm="100000">
                                          <p:val>
                                            <p:strVal val="#ppt_y"/>
                                          </p:val>
                                        </p:tav>
                                      </p:tavLst>
                                    </p:anim>
                                    <p:animEffect transition="in" filter="fade">
                                      <p:cBhvr>
                                        <p:cTn id="98" dur="500"/>
                                        <p:tgtEl>
                                          <p:spTgt spid="569359"/>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54" presetClass="entr" presetSubtype="0" accel="100000" fill="hold" grpId="0" nodeType="clickEffect">
                                  <p:stCondLst>
                                    <p:cond delay="0"/>
                                  </p:stCondLst>
                                  <p:childTnLst>
                                    <p:set>
                                      <p:cBhvr>
                                        <p:cTn id="102" dur="1" fill="hold">
                                          <p:stCondLst>
                                            <p:cond delay="0"/>
                                          </p:stCondLst>
                                        </p:cTn>
                                        <p:tgtEl>
                                          <p:spTgt spid="569362"/>
                                        </p:tgtEl>
                                        <p:attrNameLst>
                                          <p:attrName>style.visibility</p:attrName>
                                        </p:attrNameLst>
                                      </p:cBhvr>
                                      <p:to>
                                        <p:strVal val="visible"/>
                                      </p:to>
                                    </p:set>
                                    <p:anim calcmode="lin" valueType="num">
                                      <p:cBhvr>
                                        <p:cTn id="103" dur="500" fill="hold"/>
                                        <p:tgtEl>
                                          <p:spTgt spid="569362"/>
                                        </p:tgtEl>
                                        <p:attrNameLst>
                                          <p:attrName>ppt_w</p:attrName>
                                        </p:attrNameLst>
                                      </p:cBhvr>
                                      <p:tavLst>
                                        <p:tav tm="0">
                                          <p:val>
                                            <p:strVal val="#ppt_w*0.05"/>
                                          </p:val>
                                        </p:tav>
                                        <p:tav tm="100000">
                                          <p:val>
                                            <p:strVal val="#ppt_w"/>
                                          </p:val>
                                        </p:tav>
                                      </p:tavLst>
                                    </p:anim>
                                    <p:anim calcmode="lin" valueType="num">
                                      <p:cBhvr>
                                        <p:cTn id="104" dur="500" fill="hold"/>
                                        <p:tgtEl>
                                          <p:spTgt spid="569362"/>
                                        </p:tgtEl>
                                        <p:attrNameLst>
                                          <p:attrName>ppt_h</p:attrName>
                                        </p:attrNameLst>
                                      </p:cBhvr>
                                      <p:tavLst>
                                        <p:tav tm="0">
                                          <p:val>
                                            <p:strVal val="#ppt_h"/>
                                          </p:val>
                                        </p:tav>
                                        <p:tav tm="100000">
                                          <p:val>
                                            <p:strVal val="#ppt_h"/>
                                          </p:val>
                                        </p:tav>
                                      </p:tavLst>
                                    </p:anim>
                                    <p:anim calcmode="lin" valueType="num">
                                      <p:cBhvr>
                                        <p:cTn id="105" dur="500" fill="hold"/>
                                        <p:tgtEl>
                                          <p:spTgt spid="569362"/>
                                        </p:tgtEl>
                                        <p:attrNameLst>
                                          <p:attrName>ppt_x</p:attrName>
                                        </p:attrNameLst>
                                      </p:cBhvr>
                                      <p:tavLst>
                                        <p:tav tm="0">
                                          <p:val>
                                            <p:strVal val="#ppt_x-.2"/>
                                          </p:val>
                                        </p:tav>
                                        <p:tav tm="100000">
                                          <p:val>
                                            <p:strVal val="#ppt_x"/>
                                          </p:val>
                                        </p:tav>
                                      </p:tavLst>
                                    </p:anim>
                                    <p:anim calcmode="lin" valueType="num">
                                      <p:cBhvr>
                                        <p:cTn id="106" dur="500" fill="hold"/>
                                        <p:tgtEl>
                                          <p:spTgt spid="569362"/>
                                        </p:tgtEl>
                                        <p:attrNameLst>
                                          <p:attrName>ppt_y</p:attrName>
                                        </p:attrNameLst>
                                      </p:cBhvr>
                                      <p:tavLst>
                                        <p:tav tm="0">
                                          <p:val>
                                            <p:strVal val="#ppt_y"/>
                                          </p:val>
                                        </p:tav>
                                        <p:tav tm="100000">
                                          <p:val>
                                            <p:strVal val="#ppt_y"/>
                                          </p:val>
                                        </p:tav>
                                      </p:tavLst>
                                    </p:anim>
                                    <p:animEffect transition="in" filter="fade">
                                      <p:cBhvr>
                                        <p:cTn id="107" dur="500"/>
                                        <p:tgtEl>
                                          <p:spTgt spid="569362"/>
                                        </p:tgtEl>
                                      </p:cBhvr>
                                    </p:animEffect>
                                  </p:childTnLst>
                                </p:cTn>
                              </p:par>
                              <p:par>
                                <p:cTn id="108" presetID="54" presetClass="entr" presetSubtype="0" accel="100000" fill="hold" grpId="0" nodeType="withEffect">
                                  <p:stCondLst>
                                    <p:cond delay="0"/>
                                  </p:stCondLst>
                                  <p:childTnLst>
                                    <p:set>
                                      <p:cBhvr>
                                        <p:cTn id="109" dur="1" fill="hold">
                                          <p:stCondLst>
                                            <p:cond delay="0"/>
                                          </p:stCondLst>
                                        </p:cTn>
                                        <p:tgtEl>
                                          <p:spTgt spid="569361"/>
                                        </p:tgtEl>
                                        <p:attrNameLst>
                                          <p:attrName>style.visibility</p:attrName>
                                        </p:attrNameLst>
                                      </p:cBhvr>
                                      <p:to>
                                        <p:strVal val="visible"/>
                                      </p:to>
                                    </p:set>
                                    <p:anim calcmode="lin" valueType="num">
                                      <p:cBhvr>
                                        <p:cTn id="110" dur="500" fill="hold"/>
                                        <p:tgtEl>
                                          <p:spTgt spid="569361"/>
                                        </p:tgtEl>
                                        <p:attrNameLst>
                                          <p:attrName>ppt_w</p:attrName>
                                        </p:attrNameLst>
                                      </p:cBhvr>
                                      <p:tavLst>
                                        <p:tav tm="0">
                                          <p:val>
                                            <p:strVal val="#ppt_w*0.05"/>
                                          </p:val>
                                        </p:tav>
                                        <p:tav tm="100000">
                                          <p:val>
                                            <p:strVal val="#ppt_w"/>
                                          </p:val>
                                        </p:tav>
                                      </p:tavLst>
                                    </p:anim>
                                    <p:anim calcmode="lin" valueType="num">
                                      <p:cBhvr>
                                        <p:cTn id="111" dur="500" fill="hold"/>
                                        <p:tgtEl>
                                          <p:spTgt spid="569361"/>
                                        </p:tgtEl>
                                        <p:attrNameLst>
                                          <p:attrName>ppt_h</p:attrName>
                                        </p:attrNameLst>
                                      </p:cBhvr>
                                      <p:tavLst>
                                        <p:tav tm="0">
                                          <p:val>
                                            <p:strVal val="#ppt_h"/>
                                          </p:val>
                                        </p:tav>
                                        <p:tav tm="100000">
                                          <p:val>
                                            <p:strVal val="#ppt_h"/>
                                          </p:val>
                                        </p:tav>
                                      </p:tavLst>
                                    </p:anim>
                                    <p:anim calcmode="lin" valueType="num">
                                      <p:cBhvr>
                                        <p:cTn id="112" dur="500" fill="hold"/>
                                        <p:tgtEl>
                                          <p:spTgt spid="569361"/>
                                        </p:tgtEl>
                                        <p:attrNameLst>
                                          <p:attrName>ppt_x</p:attrName>
                                        </p:attrNameLst>
                                      </p:cBhvr>
                                      <p:tavLst>
                                        <p:tav tm="0">
                                          <p:val>
                                            <p:strVal val="#ppt_x-.2"/>
                                          </p:val>
                                        </p:tav>
                                        <p:tav tm="100000">
                                          <p:val>
                                            <p:strVal val="#ppt_x"/>
                                          </p:val>
                                        </p:tav>
                                      </p:tavLst>
                                    </p:anim>
                                    <p:anim calcmode="lin" valueType="num">
                                      <p:cBhvr>
                                        <p:cTn id="113" dur="500" fill="hold"/>
                                        <p:tgtEl>
                                          <p:spTgt spid="569361"/>
                                        </p:tgtEl>
                                        <p:attrNameLst>
                                          <p:attrName>ppt_y</p:attrName>
                                        </p:attrNameLst>
                                      </p:cBhvr>
                                      <p:tavLst>
                                        <p:tav tm="0">
                                          <p:val>
                                            <p:strVal val="#ppt_y"/>
                                          </p:val>
                                        </p:tav>
                                        <p:tav tm="100000">
                                          <p:val>
                                            <p:strVal val="#ppt_y"/>
                                          </p:val>
                                        </p:tav>
                                      </p:tavLst>
                                    </p:anim>
                                    <p:animEffect transition="in" filter="fade">
                                      <p:cBhvr>
                                        <p:cTn id="114" dur="500"/>
                                        <p:tgtEl>
                                          <p:spTgt spid="569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9351" grpId="0"/>
      <p:bldP spid="569352" grpId="0"/>
      <p:bldP spid="569353" grpId="0"/>
      <p:bldP spid="569354" grpId="0"/>
      <p:bldP spid="569355" grpId="0"/>
      <p:bldP spid="569356" grpId="0"/>
      <p:bldP spid="569357" grpId="0"/>
      <p:bldP spid="569358" grpId="0"/>
      <p:bldP spid="569359" grpId="0"/>
      <p:bldP spid="569360" grpId="0"/>
      <p:bldP spid="569361" grpId="0"/>
      <p:bldP spid="569362" grpId="0"/>
      <p:bldP spid="569363" grpId="0"/>
      <p:bldP spid="569364" grpId="0"/>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0377" name="Text Box 9" descr="Blue tissue paper"/>
          <p:cNvSpPr txBox="1">
            <a:spLocks noChangeArrowheads="1"/>
          </p:cNvSpPr>
          <p:nvPr/>
        </p:nvSpPr>
        <p:spPr bwMode="auto">
          <a:xfrm>
            <a:off x="1369226" y="2813081"/>
            <a:ext cx="13716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charset="0"/>
                <a:cs typeface="+mn-cs"/>
              </a:rPr>
              <a:t>250 =</a:t>
            </a:r>
            <a:r>
              <a:rPr lang="en-US" sz="2000" i="1" dirty="0" smtClean="0">
                <a:latin typeface="Times New Roman" charset="0"/>
                <a:cs typeface="+mn-cs"/>
              </a:rPr>
              <a:t> </a:t>
            </a:r>
            <a:r>
              <a:rPr lang="en-US" sz="2000" dirty="0" smtClean="0">
                <a:latin typeface="Times New Roman" charset="0"/>
                <a:cs typeface="+mn-cs"/>
              </a:rPr>
              <a:t>(5)</a:t>
            </a:r>
            <a:r>
              <a:rPr lang="en-US" sz="2000" baseline="30000" dirty="0" smtClean="0">
                <a:latin typeface="Times New Roman" charset="0"/>
                <a:cs typeface="+mn-cs"/>
              </a:rPr>
              <a:t>2</a:t>
            </a:r>
            <a:r>
              <a:rPr lang="en-US" sz="2000" i="1" dirty="0" smtClean="0">
                <a:latin typeface="Times New Roman" charset="0"/>
                <a:cs typeface="+mn-cs"/>
              </a:rPr>
              <a:t>y</a:t>
            </a:r>
          </a:p>
        </p:txBody>
      </p:sp>
      <p:sp>
        <p:nvSpPr>
          <p:cNvPr id="570370"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Minimizing Surface Area</a:t>
            </a:r>
          </a:p>
        </p:txBody>
      </p:sp>
      <p:sp>
        <p:nvSpPr>
          <p:cNvPr id="570371" name="Text Box 3"/>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70373" name="Text Box 5" descr="Blue tissue paper"/>
          <p:cNvSpPr txBox="1">
            <a:spLocks noChangeArrowheads="1"/>
          </p:cNvSpPr>
          <p:nvPr/>
        </p:nvSpPr>
        <p:spPr bwMode="auto">
          <a:xfrm>
            <a:off x="152400" y="1219200"/>
            <a:ext cx="1600200" cy="366713"/>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smtClean="0">
                <a:effectLst>
                  <a:outerShdw blurRad="38100" dist="38100" dir="2700000" algn="tl">
                    <a:srgbClr val="DDDDDD"/>
                  </a:outerShdw>
                </a:effectLst>
                <a:latin typeface="Batang" charset="0"/>
                <a:cs typeface="+mn-cs"/>
              </a:rPr>
              <a:t>CONTINUED</a:t>
            </a:r>
          </a:p>
        </p:txBody>
      </p:sp>
      <p:sp>
        <p:nvSpPr>
          <p:cNvPr id="570374" name="Text Box 6" descr="Blue tissue paper"/>
          <p:cNvSpPr txBox="1">
            <a:spLocks noChangeArrowheads="1"/>
          </p:cNvSpPr>
          <p:nvPr/>
        </p:nvSpPr>
        <p:spPr bwMode="auto">
          <a:xfrm>
            <a:off x="609600" y="1600200"/>
            <a:ext cx="8229600" cy="7016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Therefore, we know that surface area will be minimized when </a:t>
            </a:r>
            <a:r>
              <a:rPr lang="en-US" sz="2000" i="1" smtClean="0">
                <a:latin typeface="Times New Roman" charset="0"/>
                <a:cs typeface="+mn-cs"/>
              </a:rPr>
              <a:t>x</a:t>
            </a:r>
            <a:r>
              <a:rPr lang="en-US" sz="2000" smtClean="0">
                <a:latin typeface="Times New Roman" charset="0"/>
                <a:cs typeface="+mn-cs"/>
              </a:rPr>
              <a:t> = 5.  Now we will use the constraint equation to determine the corresponding value for </a:t>
            </a:r>
            <a:r>
              <a:rPr lang="en-US" sz="2000" i="1" smtClean="0">
                <a:latin typeface="Times New Roman" charset="0"/>
                <a:cs typeface="+mn-cs"/>
              </a:rPr>
              <a:t>y</a:t>
            </a:r>
            <a:r>
              <a:rPr lang="en-US" sz="2000" smtClean="0">
                <a:latin typeface="Times New Roman" charset="0"/>
                <a:cs typeface="+mn-cs"/>
              </a:rPr>
              <a:t>.</a:t>
            </a:r>
          </a:p>
        </p:txBody>
      </p:sp>
      <p:sp>
        <p:nvSpPr>
          <p:cNvPr id="570375" name="Text Box 7" descr="Blue tissue paper"/>
          <p:cNvSpPr txBox="1">
            <a:spLocks noChangeArrowheads="1"/>
          </p:cNvSpPr>
          <p:nvPr/>
        </p:nvSpPr>
        <p:spPr bwMode="auto">
          <a:xfrm>
            <a:off x="1371600" y="2438400"/>
            <a:ext cx="16002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charset="0"/>
                <a:cs typeface="+mn-cs"/>
              </a:rPr>
              <a:t>250 =</a:t>
            </a:r>
            <a:r>
              <a:rPr lang="en-US" sz="2000" i="1" dirty="0" smtClean="0">
                <a:latin typeface="Times New Roman" charset="0"/>
                <a:cs typeface="+mn-cs"/>
              </a:rPr>
              <a:t> x</a:t>
            </a:r>
            <a:r>
              <a:rPr lang="en-US" sz="2000" baseline="30000" dirty="0" smtClean="0">
                <a:latin typeface="Times New Roman" charset="0"/>
                <a:cs typeface="+mn-cs"/>
              </a:rPr>
              <a:t>2</a:t>
            </a:r>
            <a:r>
              <a:rPr lang="en-US" sz="2000" i="1" dirty="0" smtClean="0">
                <a:latin typeface="Times New Roman" charset="0"/>
                <a:cs typeface="+mn-cs"/>
              </a:rPr>
              <a:t>y</a:t>
            </a:r>
          </a:p>
        </p:txBody>
      </p:sp>
      <p:sp>
        <p:nvSpPr>
          <p:cNvPr id="570376" name="Text Box 8" descr="Blue tissue paper"/>
          <p:cNvSpPr txBox="1">
            <a:spLocks noChangeArrowheads="1"/>
          </p:cNvSpPr>
          <p:nvPr/>
        </p:nvSpPr>
        <p:spPr bwMode="auto">
          <a:xfrm>
            <a:off x="5565775" y="2439988"/>
            <a:ext cx="3349625"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This is the constraint equation.</a:t>
            </a:r>
          </a:p>
        </p:txBody>
      </p:sp>
      <p:sp>
        <p:nvSpPr>
          <p:cNvPr id="570378" name="Text Box 10" descr="Blue tissue paper"/>
          <p:cNvSpPr txBox="1">
            <a:spLocks noChangeArrowheads="1"/>
          </p:cNvSpPr>
          <p:nvPr/>
        </p:nvSpPr>
        <p:spPr bwMode="auto">
          <a:xfrm>
            <a:off x="5565775" y="2803525"/>
            <a:ext cx="1978025"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Replace </a:t>
            </a:r>
            <a:r>
              <a:rPr lang="en-US" sz="2000" i="1" smtClean="0">
                <a:latin typeface="Times New Roman" charset="0"/>
                <a:cs typeface="+mn-cs"/>
              </a:rPr>
              <a:t>x</a:t>
            </a:r>
            <a:r>
              <a:rPr lang="en-US" sz="2000" smtClean="0">
                <a:latin typeface="Times New Roman" charset="0"/>
                <a:cs typeface="+mn-cs"/>
              </a:rPr>
              <a:t> with 5.</a:t>
            </a:r>
          </a:p>
        </p:txBody>
      </p:sp>
      <p:sp>
        <p:nvSpPr>
          <p:cNvPr id="570379" name="Text Box 11" descr="Blue tissue paper"/>
          <p:cNvSpPr txBox="1">
            <a:spLocks noChangeArrowheads="1"/>
          </p:cNvSpPr>
          <p:nvPr/>
        </p:nvSpPr>
        <p:spPr bwMode="auto">
          <a:xfrm>
            <a:off x="1489075" y="3182938"/>
            <a:ext cx="9144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charset="0"/>
                <a:cs typeface="+mn-cs"/>
              </a:rPr>
              <a:t>10 =</a:t>
            </a:r>
            <a:r>
              <a:rPr lang="en-US" sz="2000" i="1" dirty="0" smtClean="0">
                <a:latin typeface="Times New Roman" charset="0"/>
                <a:cs typeface="+mn-cs"/>
              </a:rPr>
              <a:t> y</a:t>
            </a:r>
            <a:endParaRPr lang="en-US" sz="2000" dirty="0" smtClean="0">
              <a:latin typeface="Times New Roman" charset="0"/>
              <a:cs typeface="+mn-cs"/>
            </a:endParaRPr>
          </a:p>
        </p:txBody>
      </p:sp>
      <p:sp>
        <p:nvSpPr>
          <p:cNvPr id="570380" name="Text Box 12" descr="Blue tissue paper"/>
          <p:cNvSpPr txBox="1">
            <a:spLocks noChangeArrowheads="1"/>
          </p:cNvSpPr>
          <p:nvPr/>
        </p:nvSpPr>
        <p:spPr bwMode="auto">
          <a:xfrm>
            <a:off x="5565775" y="3184525"/>
            <a:ext cx="1368425"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Solve for </a:t>
            </a:r>
            <a:r>
              <a:rPr lang="en-US" sz="2000" i="1" smtClean="0">
                <a:latin typeface="Times New Roman" charset="0"/>
                <a:cs typeface="+mn-cs"/>
              </a:rPr>
              <a:t>y</a:t>
            </a:r>
            <a:r>
              <a:rPr lang="en-US" sz="2000" smtClean="0">
                <a:latin typeface="Times New Roman" charset="0"/>
                <a:cs typeface="+mn-cs"/>
              </a:rPr>
              <a:t>.</a:t>
            </a:r>
          </a:p>
        </p:txBody>
      </p:sp>
      <p:sp>
        <p:nvSpPr>
          <p:cNvPr id="570381" name="Text Box 13" descr="Blue tissue paper"/>
          <p:cNvSpPr txBox="1">
            <a:spLocks noChangeArrowheads="1"/>
          </p:cNvSpPr>
          <p:nvPr/>
        </p:nvSpPr>
        <p:spPr bwMode="auto">
          <a:xfrm>
            <a:off x="609600" y="3717925"/>
            <a:ext cx="80010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So the dimensions that will minimize surface area, are </a:t>
            </a:r>
            <a:r>
              <a:rPr lang="en-US" sz="2000" i="1" smtClean="0">
                <a:latin typeface="Times New Roman" charset="0"/>
                <a:cs typeface="+mn-cs"/>
              </a:rPr>
              <a:t>x</a:t>
            </a:r>
            <a:r>
              <a:rPr lang="en-US" sz="2000" smtClean="0">
                <a:latin typeface="Times New Roman" charset="0"/>
                <a:cs typeface="+mn-cs"/>
              </a:rPr>
              <a:t> = 5 ft and </a:t>
            </a:r>
            <a:r>
              <a:rPr lang="en-US" sz="2000" i="1" smtClean="0">
                <a:latin typeface="Times New Roman" charset="0"/>
                <a:cs typeface="+mn-cs"/>
              </a:rPr>
              <a:t>y</a:t>
            </a:r>
            <a:r>
              <a:rPr lang="en-US" sz="2000" smtClean="0">
                <a:latin typeface="Times New Roman" charset="0"/>
                <a:cs typeface="+mn-cs"/>
              </a:rPr>
              <a:t> = 10 ft.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70375"/>
                                        </p:tgtEl>
                                        <p:attrNameLst>
                                          <p:attrName>style.visibility</p:attrName>
                                        </p:attrNameLst>
                                      </p:cBhvr>
                                      <p:to>
                                        <p:strVal val="visible"/>
                                      </p:to>
                                    </p:set>
                                    <p:anim calcmode="lin" valueType="num">
                                      <p:cBhvr>
                                        <p:cTn id="7" dur="500" fill="hold"/>
                                        <p:tgtEl>
                                          <p:spTgt spid="570375"/>
                                        </p:tgtEl>
                                        <p:attrNameLst>
                                          <p:attrName>ppt_w</p:attrName>
                                        </p:attrNameLst>
                                      </p:cBhvr>
                                      <p:tavLst>
                                        <p:tav tm="0">
                                          <p:val>
                                            <p:strVal val="#ppt_w*0.05"/>
                                          </p:val>
                                        </p:tav>
                                        <p:tav tm="100000">
                                          <p:val>
                                            <p:strVal val="#ppt_w"/>
                                          </p:val>
                                        </p:tav>
                                      </p:tavLst>
                                    </p:anim>
                                    <p:anim calcmode="lin" valueType="num">
                                      <p:cBhvr>
                                        <p:cTn id="8" dur="500" fill="hold"/>
                                        <p:tgtEl>
                                          <p:spTgt spid="570375"/>
                                        </p:tgtEl>
                                        <p:attrNameLst>
                                          <p:attrName>ppt_h</p:attrName>
                                        </p:attrNameLst>
                                      </p:cBhvr>
                                      <p:tavLst>
                                        <p:tav tm="0">
                                          <p:val>
                                            <p:strVal val="#ppt_h"/>
                                          </p:val>
                                        </p:tav>
                                        <p:tav tm="100000">
                                          <p:val>
                                            <p:strVal val="#ppt_h"/>
                                          </p:val>
                                        </p:tav>
                                      </p:tavLst>
                                    </p:anim>
                                    <p:anim calcmode="lin" valueType="num">
                                      <p:cBhvr>
                                        <p:cTn id="9" dur="500" fill="hold"/>
                                        <p:tgtEl>
                                          <p:spTgt spid="570375"/>
                                        </p:tgtEl>
                                        <p:attrNameLst>
                                          <p:attrName>ppt_x</p:attrName>
                                        </p:attrNameLst>
                                      </p:cBhvr>
                                      <p:tavLst>
                                        <p:tav tm="0">
                                          <p:val>
                                            <p:strVal val="#ppt_x-.2"/>
                                          </p:val>
                                        </p:tav>
                                        <p:tav tm="100000">
                                          <p:val>
                                            <p:strVal val="#ppt_x"/>
                                          </p:val>
                                        </p:tav>
                                      </p:tavLst>
                                    </p:anim>
                                    <p:anim calcmode="lin" valueType="num">
                                      <p:cBhvr>
                                        <p:cTn id="10" dur="500" fill="hold"/>
                                        <p:tgtEl>
                                          <p:spTgt spid="570375"/>
                                        </p:tgtEl>
                                        <p:attrNameLst>
                                          <p:attrName>ppt_y</p:attrName>
                                        </p:attrNameLst>
                                      </p:cBhvr>
                                      <p:tavLst>
                                        <p:tav tm="0">
                                          <p:val>
                                            <p:strVal val="#ppt_y"/>
                                          </p:val>
                                        </p:tav>
                                        <p:tav tm="100000">
                                          <p:val>
                                            <p:strVal val="#ppt_y"/>
                                          </p:val>
                                        </p:tav>
                                      </p:tavLst>
                                    </p:anim>
                                    <p:animEffect transition="in" filter="fade">
                                      <p:cBhvr>
                                        <p:cTn id="11" dur="500"/>
                                        <p:tgtEl>
                                          <p:spTgt spid="570375"/>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570376"/>
                                        </p:tgtEl>
                                        <p:attrNameLst>
                                          <p:attrName>style.visibility</p:attrName>
                                        </p:attrNameLst>
                                      </p:cBhvr>
                                      <p:to>
                                        <p:strVal val="visible"/>
                                      </p:to>
                                    </p:set>
                                    <p:anim calcmode="lin" valueType="num">
                                      <p:cBhvr>
                                        <p:cTn id="14" dur="500" fill="hold"/>
                                        <p:tgtEl>
                                          <p:spTgt spid="570376"/>
                                        </p:tgtEl>
                                        <p:attrNameLst>
                                          <p:attrName>ppt_w</p:attrName>
                                        </p:attrNameLst>
                                      </p:cBhvr>
                                      <p:tavLst>
                                        <p:tav tm="0">
                                          <p:val>
                                            <p:strVal val="#ppt_w*0.05"/>
                                          </p:val>
                                        </p:tav>
                                        <p:tav tm="100000">
                                          <p:val>
                                            <p:strVal val="#ppt_w"/>
                                          </p:val>
                                        </p:tav>
                                      </p:tavLst>
                                    </p:anim>
                                    <p:anim calcmode="lin" valueType="num">
                                      <p:cBhvr>
                                        <p:cTn id="15" dur="500" fill="hold"/>
                                        <p:tgtEl>
                                          <p:spTgt spid="570376"/>
                                        </p:tgtEl>
                                        <p:attrNameLst>
                                          <p:attrName>ppt_h</p:attrName>
                                        </p:attrNameLst>
                                      </p:cBhvr>
                                      <p:tavLst>
                                        <p:tav tm="0">
                                          <p:val>
                                            <p:strVal val="#ppt_h"/>
                                          </p:val>
                                        </p:tav>
                                        <p:tav tm="100000">
                                          <p:val>
                                            <p:strVal val="#ppt_h"/>
                                          </p:val>
                                        </p:tav>
                                      </p:tavLst>
                                    </p:anim>
                                    <p:anim calcmode="lin" valueType="num">
                                      <p:cBhvr>
                                        <p:cTn id="16" dur="500" fill="hold"/>
                                        <p:tgtEl>
                                          <p:spTgt spid="570376"/>
                                        </p:tgtEl>
                                        <p:attrNameLst>
                                          <p:attrName>ppt_x</p:attrName>
                                        </p:attrNameLst>
                                      </p:cBhvr>
                                      <p:tavLst>
                                        <p:tav tm="0">
                                          <p:val>
                                            <p:strVal val="#ppt_x-.2"/>
                                          </p:val>
                                        </p:tav>
                                        <p:tav tm="100000">
                                          <p:val>
                                            <p:strVal val="#ppt_x"/>
                                          </p:val>
                                        </p:tav>
                                      </p:tavLst>
                                    </p:anim>
                                    <p:anim calcmode="lin" valueType="num">
                                      <p:cBhvr>
                                        <p:cTn id="17" dur="500" fill="hold"/>
                                        <p:tgtEl>
                                          <p:spTgt spid="570376"/>
                                        </p:tgtEl>
                                        <p:attrNameLst>
                                          <p:attrName>ppt_y</p:attrName>
                                        </p:attrNameLst>
                                      </p:cBhvr>
                                      <p:tavLst>
                                        <p:tav tm="0">
                                          <p:val>
                                            <p:strVal val="#ppt_y"/>
                                          </p:val>
                                        </p:tav>
                                        <p:tav tm="100000">
                                          <p:val>
                                            <p:strVal val="#ppt_y"/>
                                          </p:val>
                                        </p:tav>
                                      </p:tavLst>
                                    </p:anim>
                                    <p:animEffect transition="in" filter="fade">
                                      <p:cBhvr>
                                        <p:cTn id="18" dur="500"/>
                                        <p:tgtEl>
                                          <p:spTgt spid="57037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4" presetClass="entr" presetSubtype="0" accel="100000" fill="hold" grpId="0" nodeType="clickEffect">
                                  <p:stCondLst>
                                    <p:cond delay="0"/>
                                  </p:stCondLst>
                                  <p:childTnLst>
                                    <p:set>
                                      <p:cBhvr>
                                        <p:cTn id="22" dur="1" fill="hold">
                                          <p:stCondLst>
                                            <p:cond delay="0"/>
                                          </p:stCondLst>
                                        </p:cTn>
                                        <p:tgtEl>
                                          <p:spTgt spid="570377"/>
                                        </p:tgtEl>
                                        <p:attrNameLst>
                                          <p:attrName>style.visibility</p:attrName>
                                        </p:attrNameLst>
                                      </p:cBhvr>
                                      <p:to>
                                        <p:strVal val="visible"/>
                                      </p:to>
                                    </p:set>
                                    <p:anim calcmode="lin" valueType="num">
                                      <p:cBhvr>
                                        <p:cTn id="23" dur="500" fill="hold"/>
                                        <p:tgtEl>
                                          <p:spTgt spid="570377"/>
                                        </p:tgtEl>
                                        <p:attrNameLst>
                                          <p:attrName>ppt_w</p:attrName>
                                        </p:attrNameLst>
                                      </p:cBhvr>
                                      <p:tavLst>
                                        <p:tav tm="0">
                                          <p:val>
                                            <p:strVal val="#ppt_w*0.05"/>
                                          </p:val>
                                        </p:tav>
                                        <p:tav tm="100000">
                                          <p:val>
                                            <p:strVal val="#ppt_w"/>
                                          </p:val>
                                        </p:tav>
                                      </p:tavLst>
                                    </p:anim>
                                    <p:anim calcmode="lin" valueType="num">
                                      <p:cBhvr>
                                        <p:cTn id="24" dur="500" fill="hold"/>
                                        <p:tgtEl>
                                          <p:spTgt spid="570377"/>
                                        </p:tgtEl>
                                        <p:attrNameLst>
                                          <p:attrName>ppt_h</p:attrName>
                                        </p:attrNameLst>
                                      </p:cBhvr>
                                      <p:tavLst>
                                        <p:tav tm="0">
                                          <p:val>
                                            <p:strVal val="#ppt_h"/>
                                          </p:val>
                                        </p:tav>
                                        <p:tav tm="100000">
                                          <p:val>
                                            <p:strVal val="#ppt_h"/>
                                          </p:val>
                                        </p:tav>
                                      </p:tavLst>
                                    </p:anim>
                                    <p:anim calcmode="lin" valueType="num">
                                      <p:cBhvr>
                                        <p:cTn id="25" dur="500" fill="hold"/>
                                        <p:tgtEl>
                                          <p:spTgt spid="570377"/>
                                        </p:tgtEl>
                                        <p:attrNameLst>
                                          <p:attrName>ppt_x</p:attrName>
                                        </p:attrNameLst>
                                      </p:cBhvr>
                                      <p:tavLst>
                                        <p:tav tm="0">
                                          <p:val>
                                            <p:strVal val="#ppt_x-.2"/>
                                          </p:val>
                                        </p:tav>
                                        <p:tav tm="100000">
                                          <p:val>
                                            <p:strVal val="#ppt_x"/>
                                          </p:val>
                                        </p:tav>
                                      </p:tavLst>
                                    </p:anim>
                                    <p:anim calcmode="lin" valueType="num">
                                      <p:cBhvr>
                                        <p:cTn id="26" dur="500" fill="hold"/>
                                        <p:tgtEl>
                                          <p:spTgt spid="570377"/>
                                        </p:tgtEl>
                                        <p:attrNameLst>
                                          <p:attrName>ppt_y</p:attrName>
                                        </p:attrNameLst>
                                      </p:cBhvr>
                                      <p:tavLst>
                                        <p:tav tm="0">
                                          <p:val>
                                            <p:strVal val="#ppt_y"/>
                                          </p:val>
                                        </p:tav>
                                        <p:tav tm="100000">
                                          <p:val>
                                            <p:strVal val="#ppt_y"/>
                                          </p:val>
                                        </p:tav>
                                      </p:tavLst>
                                    </p:anim>
                                    <p:animEffect transition="in" filter="fade">
                                      <p:cBhvr>
                                        <p:cTn id="27" dur="500"/>
                                        <p:tgtEl>
                                          <p:spTgt spid="570377"/>
                                        </p:tgtEl>
                                      </p:cBhvr>
                                    </p:animEffect>
                                  </p:childTnLst>
                                </p:cTn>
                              </p:par>
                              <p:par>
                                <p:cTn id="28" presetID="54" presetClass="entr" presetSubtype="0" accel="100000" fill="hold" grpId="0" nodeType="withEffect">
                                  <p:stCondLst>
                                    <p:cond delay="0"/>
                                  </p:stCondLst>
                                  <p:childTnLst>
                                    <p:set>
                                      <p:cBhvr>
                                        <p:cTn id="29" dur="1" fill="hold">
                                          <p:stCondLst>
                                            <p:cond delay="0"/>
                                          </p:stCondLst>
                                        </p:cTn>
                                        <p:tgtEl>
                                          <p:spTgt spid="570378"/>
                                        </p:tgtEl>
                                        <p:attrNameLst>
                                          <p:attrName>style.visibility</p:attrName>
                                        </p:attrNameLst>
                                      </p:cBhvr>
                                      <p:to>
                                        <p:strVal val="visible"/>
                                      </p:to>
                                    </p:set>
                                    <p:anim calcmode="lin" valueType="num">
                                      <p:cBhvr>
                                        <p:cTn id="30" dur="500" fill="hold"/>
                                        <p:tgtEl>
                                          <p:spTgt spid="570378"/>
                                        </p:tgtEl>
                                        <p:attrNameLst>
                                          <p:attrName>ppt_w</p:attrName>
                                        </p:attrNameLst>
                                      </p:cBhvr>
                                      <p:tavLst>
                                        <p:tav tm="0">
                                          <p:val>
                                            <p:strVal val="#ppt_w*0.05"/>
                                          </p:val>
                                        </p:tav>
                                        <p:tav tm="100000">
                                          <p:val>
                                            <p:strVal val="#ppt_w"/>
                                          </p:val>
                                        </p:tav>
                                      </p:tavLst>
                                    </p:anim>
                                    <p:anim calcmode="lin" valueType="num">
                                      <p:cBhvr>
                                        <p:cTn id="31" dur="500" fill="hold"/>
                                        <p:tgtEl>
                                          <p:spTgt spid="570378"/>
                                        </p:tgtEl>
                                        <p:attrNameLst>
                                          <p:attrName>ppt_h</p:attrName>
                                        </p:attrNameLst>
                                      </p:cBhvr>
                                      <p:tavLst>
                                        <p:tav tm="0">
                                          <p:val>
                                            <p:strVal val="#ppt_h"/>
                                          </p:val>
                                        </p:tav>
                                        <p:tav tm="100000">
                                          <p:val>
                                            <p:strVal val="#ppt_h"/>
                                          </p:val>
                                        </p:tav>
                                      </p:tavLst>
                                    </p:anim>
                                    <p:anim calcmode="lin" valueType="num">
                                      <p:cBhvr>
                                        <p:cTn id="32" dur="500" fill="hold"/>
                                        <p:tgtEl>
                                          <p:spTgt spid="570378"/>
                                        </p:tgtEl>
                                        <p:attrNameLst>
                                          <p:attrName>ppt_x</p:attrName>
                                        </p:attrNameLst>
                                      </p:cBhvr>
                                      <p:tavLst>
                                        <p:tav tm="0">
                                          <p:val>
                                            <p:strVal val="#ppt_x-.2"/>
                                          </p:val>
                                        </p:tav>
                                        <p:tav tm="100000">
                                          <p:val>
                                            <p:strVal val="#ppt_x"/>
                                          </p:val>
                                        </p:tav>
                                      </p:tavLst>
                                    </p:anim>
                                    <p:anim calcmode="lin" valueType="num">
                                      <p:cBhvr>
                                        <p:cTn id="33" dur="500" fill="hold"/>
                                        <p:tgtEl>
                                          <p:spTgt spid="570378"/>
                                        </p:tgtEl>
                                        <p:attrNameLst>
                                          <p:attrName>ppt_y</p:attrName>
                                        </p:attrNameLst>
                                      </p:cBhvr>
                                      <p:tavLst>
                                        <p:tav tm="0">
                                          <p:val>
                                            <p:strVal val="#ppt_y"/>
                                          </p:val>
                                        </p:tav>
                                        <p:tav tm="100000">
                                          <p:val>
                                            <p:strVal val="#ppt_y"/>
                                          </p:val>
                                        </p:tav>
                                      </p:tavLst>
                                    </p:anim>
                                    <p:animEffect transition="in" filter="fade">
                                      <p:cBhvr>
                                        <p:cTn id="34" dur="500"/>
                                        <p:tgtEl>
                                          <p:spTgt spid="57037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4" presetClass="entr" presetSubtype="0" accel="100000" fill="hold" grpId="0" nodeType="clickEffect">
                                  <p:stCondLst>
                                    <p:cond delay="0"/>
                                  </p:stCondLst>
                                  <p:childTnLst>
                                    <p:set>
                                      <p:cBhvr>
                                        <p:cTn id="38" dur="1" fill="hold">
                                          <p:stCondLst>
                                            <p:cond delay="0"/>
                                          </p:stCondLst>
                                        </p:cTn>
                                        <p:tgtEl>
                                          <p:spTgt spid="570379"/>
                                        </p:tgtEl>
                                        <p:attrNameLst>
                                          <p:attrName>style.visibility</p:attrName>
                                        </p:attrNameLst>
                                      </p:cBhvr>
                                      <p:to>
                                        <p:strVal val="visible"/>
                                      </p:to>
                                    </p:set>
                                    <p:anim calcmode="lin" valueType="num">
                                      <p:cBhvr>
                                        <p:cTn id="39" dur="500" fill="hold"/>
                                        <p:tgtEl>
                                          <p:spTgt spid="570379"/>
                                        </p:tgtEl>
                                        <p:attrNameLst>
                                          <p:attrName>ppt_w</p:attrName>
                                        </p:attrNameLst>
                                      </p:cBhvr>
                                      <p:tavLst>
                                        <p:tav tm="0">
                                          <p:val>
                                            <p:strVal val="#ppt_w*0.05"/>
                                          </p:val>
                                        </p:tav>
                                        <p:tav tm="100000">
                                          <p:val>
                                            <p:strVal val="#ppt_w"/>
                                          </p:val>
                                        </p:tav>
                                      </p:tavLst>
                                    </p:anim>
                                    <p:anim calcmode="lin" valueType="num">
                                      <p:cBhvr>
                                        <p:cTn id="40" dur="500" fill="hold"/>
                                        <p:tgtEl>
                                          <p:spTgt spid="570379"/>
                                        </p:tgtEl>
                                        <p:attrNameLst>
                                          <p:attrName>ppt_h</p:attrName>
                                        </p:attrNameLst>
                                      </p:cBhvr>
                                      <p:tavLst>
                                        <p:tav tm="0">
                                          <p:val>
                                            <p:strVal val="#ppt_h"/>
                                          </p:val>
                                        </p:tav>
                                        <p:tav tm="100000">
                                          <p:val>
                                            <p:strVal val="#ppt_h"/>
                                          </p:val>
                                        </p:tav>
                                      </p:tavLst>
                                    </p:anim>
                                    <p:anim calcmode="lin" valueType="num">
                                      <p:cBhvr>
                                        <p:cTn id="41" dur="500" fill="hold"/>
                                        <p:tgtEl>
                                          <p:spTgt spid="570379"/>
                                        </p:tgtEl>
                                        <p:attrNameLst>
                                          <p:attrName>ppt_x</p:attrName>
                                        </p:attrNameLst>
                                      </p:cBhvr>
                                      <p:tavLst>
                                        <p:tav tm="0">
                                          <p:val>
                                            <p:strVal val="#ppt_x-.2"/>
                                          </p:val>
                                        </p:tav>
                                        <p:tav tm="100000">
                                          <p:val>
                                            <p:strVal val="#ppt_x"/>
                                          </p:val>
                                        </p:tav>
                                      </p:tavLst>
                                    </p:anim>
                                    <p:anim calcmode="lin" valueType="num">
                                      <p:cBhvr>
                                        <p:cTn id="42" dur="500" fill="hold"/>
                                        <p:tgtEl>
                                          <p:spTgt spid="570379"/>
                                        </p:tgtEl>
                                        <p:attrNameLst>
                                          <p:attrName>ppt_y</p:attrName>
                                        </p:attrNameLst>
                                      </p:cBhvr>
                                      <p:tavLst>
                                        <p:tav tm="0">
                                          <p:val>
                                            <p:strVal val="#ppt_y"/>
                                          </p:val>
                                        </p:tav>
                                        <p:tav tm="100000">
                                          <p:val>
                                            <p:strVal val="#ppt_y"/>
                                          </p:val>
                                        </p:tav>
                                      </p:tavLst>
                                    </p:anim>
                                    <p:animEffect transition="in" filter="fade">
                                      <p:cBhvr>
                                        <p:cTn id="43" dur="500"/>
                                        <p:tgtEl>
                                          <p:spTgt spid="570379"/>
                                        </p:tgtEl>
                                      </p:cBhvr>
                                    </p:animEffect>
                                  </p:childTnLst>
                                </p:cTn>
                              </p:par>
                              <p:par>
                                <p:cTn id="44" presetID="54" presetClass="entr" presetSubtype="0" accel="100000" fill="hold" grpId="0" nodeType="withEffect">
                                  <p:stCondLst>
                                    <p:cond delay="0"/>
                                  </p:stCondLst>
                                  <p:childTnLst>
                                    <p:set>
                                      <p:cBhvr>
                                        <p:cTn id="45" dur="1" fill="hold">
                                          <p:stCondLst>
                                            <p:cond delay="0"/>
                                          </p:stCondLst>
                                        </p:cTn>
                                        <p:tgtEl>
                                          <p:spTgt spid="570380"/>
                                        </p:tgtEl>
                                        <p:attrNameLst>
                                          <p:attrName>style.visibility</p:attrName>
                                        </p:attrNameLst>
                                      </p:cBhvr>
                                      <p:to>
                                        <p:strVal val="visible"/>
                                      </p:to>
                                    </p:set>
                                    <p:anim calcmode="lin" valueType="num">
                                      <p:cBhvr>
                                        <p:cTn id="46" dur="500" fill="hold"/>
                                        <p:tgtEl>
                                          <p:spTgt spid="570380"/>
                                        </p:tgtEl>
                                        <p:attrNameLst>
                                          <p:attrName>ppt_w</p:attrName>
                                        </p:attrNameLst>
                                      </p:cBhvr>
                                      <p:tavLst>
                                        <p:tav tm="0">
                                          <p:val>
                                            <p:strVal val="#ppt_w*0.05"/>
                                          </p:val>
                                        </p:tav>
                                        <p:tav tm="100000">
                                          <p:val>
                                            <p:strVal val="#ppt_w"/>
                                          </p:val>
                                        </p:tav>
                                      </p:tavLst>
                                    </p:anim>
                                    <p:anim calcmode="lin" valueType="num">
                                      <p:cBhvr>
                                        <p:cTn id="47" dur="500" fill="hold"/>
                                        <p:tgtEl>
                                          <p:spTgt spid="570380"/>
                                        </p:tgtEl>
                                        <p:attrNameLst>
                                          <p:attrName>ppt_h</p:attrName>
                                        </p:attrNameLst>
                                      </p:cBhvr>
                                      <p:tavLst>
                                        <p:tav tm="0">
                                          <p:val>
                                            <p:strVal val="#ppt_h"/>
                                          </p:val>
                                        </p:tav>
                                        <p:tav tm="100000">
                                          <p:val>
                                            <p:strVal val="#ppt_h"/>
                                          </p:val>
                                        </p:tav>
                                      </p:tavLst>
                                    </p:anim>
                                    <p:anim calcmode="lin" valueType="num">
                                      <p:cBhvr>
                                        <p:cTn id="48" dur="500" fill="hold"/>
                                        <p:tgtEl>
                                          <p:spTgt spid="570380"/>
                                        </p:tgtEl>
                                        <p:attrNameLst>
                                          <p:attrName>ppt_x</p:attrName>
                                        </p:attrNameLst>
                                      </p:cBhvr>
                                      <p:tavLst>
                                        <p:tav tm="0">
                                          <p:val>
                                            <p:strVal val="#ppt_x-.2"/>
                                          </p:val>
                                        </p:tav>
                                        <p:tav tm="100000">
                                          <p:val>
                                            <p:strVal val="#ppt_x"/>
                                          </p:val>
                                        </p:tav>
                                      </p:tavLst>
                                    </p:anim>
                                    <p:anim calcmode="lin" valueType="num">
                                      <p:cBhvr>
                                        <p:cTn id="49" dur="500" fill="hold"/>
                                        <p:tgtEl>
                                          <p:spTgt spid="570380"/>
                                        </p:tgtEl>
                                        <p:attrNameLst>
                                          <p:attrName>ppt_y</p:attrName>
                                        </p:attrNameLst>
                                      </p:cBhvr>
                                      <p:tavLst>
                                        <p:tav tm="0">
                                          <p:val>
                                            <p:strVal val="#ppt_y"/>
                                          </p:val>
                                        </p:tav>
                                        <p:tav tm="100000">
                                          <p:val>
                                            <p:strVal val="#ppt_y"/>
                                          </p:val>
                                        </p:tav>
                                      </p:tavLst>
                                    </p:anim>
                                    <p:animEffect transition="in" filter="fade">
                                      <p:cBhvr>
                                        <p:cTn id="50" dur="500"/>
                                        <p:tgtEl>
                                          <p:spTgt spid="570380"/>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4" presetClass="entr" presetSubtype="0" accel="100000" fill="hold" grpId="0" nodeType="clickEffect">
                                  <p:stCondLst>
                                    <p:cond delay="0"/>
                                  </p:stCondLst>
                                  <p:childTnLst>
                                    <p:set>
                                      <p:cBhvr>
                                        <p:cTn id="54" dur="1" fill="hold">
                                          <p:stCondLst>
                                            <p:cond delay="0"/>
                                          </p:stCondLst>
                                        </p:cTn>
                                        <p:tgtEl>
                                          <p:spTgt spid="570381"/>
                                        </p:tgtEl>
                                        <p:attrNameLst>
                                          <p:attrName>style.visibility</p:attrName>
                                        </p:attrNameLst>
                                      </p:cBhvr>
                                      <p:to>
                                        <p:strVal val="visible"/>
                                      </p:to>
                                    </p:set>
                                    <p:anim calcmode="lin" valueType="num">
                                      <p:cBhvr>
                                        <p:cTn id="55" dur="500" fill="hold"/>
                                        <p:tgtEl>
                                          <p:spTgt spid="570381"/>
                                        </p:tgtEl>
                                        <p:attrNameLst>
                                          <p:attrName>ppt_w</p:attrName>
                                        </p:attrNameLst>
                                      </p:cBhvr>
                                      <p:tavLst>
                                        <p:tav tm="0">
                                          <p:val>
                                            <p:strVal val="#ppt_w*0.05"/>
                                          </p:val>
                                        </p:tav>
                                        <p:tav tm="100000">
                                          <p:val>
                                            <p:strVal val="#ppt_w"/>
                                          </p:val>
                                        </p:tav>
                                      </p:tavLst>
                                    </p:anim>
                                    <p:anim calcmode="lin" valueType="num">
                                      <p:cBhvr>
                                        <p:cTn id="56" dur="500" fill="hold"/>
                                        <p:tgtEl>
                                          <p:spTgt spid="570381"/>
                                        </p:tgtEl>
                                        <p:attrNameLst>
                                          <p:attrName>ppt_h</p:attrName>
                                        </p:attrNameLst>
                                      </p:cBhvr>
                                      <p:tavLst>
                                        <p:tav tm="0">
                                          <p:val>
                                            <p:strVal val="#ppt_h"/>
                                          </p:val>
                                        </p:tav>
                                        <p:tav tm="100000">
                                          <p:val>
                                            <p:strVal val="#ppt_h"/>
                                          </p:val>
                                        </p:tav>
                                      </p:tavLst>
                                    </p:anim>
                                    <p:anim calcmode="lin" valueType="num">
                                      <p:cBhvr>
                                        <p:cTn id="57" dur="500" fill="hold"/>
                                        <p:tgtEl>
                                          <p:spTgt spid="570381"/>
                                        </p:tgtEl>
                                        <p:attrNameLst>
                                          <p:attrName>ppt_x</p:attrName>
                                        </p:attrNameLst>
                                      </p:cBhvr>
                                      <p:tavLst>
                                        <p:tav tm="0">
                                          <p:val>
                                            <p:strVal val="#ppt_x-.2"/>
                                          </p:val>
                                        </p:tav>
                                        <p:tav tm="100000">
                                          <p:val>
                                            <p:strVal val="#ppt_x"/>
                                          </p:val>
                                        </p:tav>
                                      </p:tavLst>
                                    </p:anim>
                                    <p:anim calcmode="lin" valueType="num">
                                      <p:cBhvr>
                                        <p:cTn id="58" dur="500" fill="hold"/>
                                        <p:tgtEl>
                                          <p:spTgt spid="570381"/>
                                        </p:tgtEl>
                                        <p:attrNameLst>
                                          <p:attrName>ppt_y</p:attrName>
                                        </p:attrNameLst>
                                      </p:cBhvr>
                                      <p:tavLst>
                                        <p:tav tm="0">
                                          <p:val>
                                            <p:strVal val="#ppt_y"/>
                                          </p:val>
                                        </p:tav>
                                        <p:tav tm="100000">
                                          <p:val>
                                            <p:strVal val="#ppt_y"/>
                                          </p:val>
                                        </p:tav>
                                      </p:tavLst>
                                    </p:anim>
                                    <p:animEffect transition="in" filter="fade">
                                      <p:cBhvr>
                                        <p:cTn id="59" dur="500"/>
                                        <p:tgtEl>
                                          <p:spTgt spid="570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377" grpId="0"/>
      <p:bldP spid="570375" grpId="0"/>
      <p:bldP spid="570376" grpId="0"/>
      <p:bldP spid="570378" grpId="0"/>
      <p:bldP spid="570379" grpId="0"/>
      <p:bldP spid="570380" grpId="0"/>
      <p:bldP spid="570381"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6051" name="Rectangle 3"/>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Absolute Maxima &amp; Minima</a:t>
            </a:r>
          </a:p>
        </p:txBody>
      </p:sp>
      <p:sp>
        <p:nvSpPr>
          <p:cNvPr id="386052"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pic>
        <p:nvPicPr>
          <p:cNvPr id="386058" name="Picture 10" descr="Blue tissue 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71600"/>
            <a:ext cx="8001000" cy="1133475"/>
          </a:xfrm>
          <a:prstGeom prst="rect">
            <a:avLst/>
          </a:prstGeom>
          <a:noFill/>
          <a:ln>
            <a:noFill/>
          </a:ln>
          <a:effectLst/>
          <a:extLst>
            <a:ext uri="{909E8E84-426E-40dd-AFC4-6F175D3DCCD1}">
              <a14:hiddenFill xmlns="" xmlns:a14="http://schemas.microsoft.com/office/drawing/2010/main">
                <a:blipFill dpi="0" rotWithShape="1">
                  <a:blip r:embed="rId4"/>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088" y="2819400"/>
            <a:ext cx="3186112" cy="3568445"/>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57800" y="2895600"/>
            <a:ext cx="3091053" cy="3438525"/>
          </a:xfrm>
          <a:prstGeom prst="rect">
            <a:avLst/>
          </a:prstGeom>
        </p:spPr>
      </p:pic>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1394"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Optimization Problems</a:t>
            </a:r>
          </a:p>
        </p:txBody>
      </p:sp>
      <p:sp>
        <p:nvSpPr>
          <p:cNvPr id="571395" name="Text Box 3"/>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447800"/>
            <a:ext cx="8743950" cy="4194810"/>
          </a:xfrm>
          <a:prstGeom prst="rect">
            <a:avLst/>
          </a:prstGeom>
        </p:spPr>
      </p:pic>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572418" name="Rectangle 2"/>
          <p:cNvSpPr>
            <a:spLocks noChangeArrowheads="1"/>
          </p:cNvSpPr>
          <p:nvPr/>
        </p:nvSpPr>
        <p:spPr bwMode="auto">
          <a:xfrm>
            <a:off x="533400" y="1447800"/>
            <a:ext cx="15240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b="1" dirty="0">
                <a:latin typeface="+mj-lt"/>
                <a:cs typeface="+mn-cs"/>
              </a:rPr>
              <a:t>§ 2.6</a:t>
            </a:r>
          </a:p>
        </p:txBody>
      </p:sp>
      <p:sp>
        <p:nvSpPr>
          <p:cNvPr id="572419" name="Rectangle 3"/>
          <p:cNvSpPr>
            <a:spLocks noChangeArrowheads="1"/>
          </p:cNvSpPr>
          <p:nvPr/>
        </p:nvSpPr>
        <p:spPr bwMode="auto">
          <a:xfrm>
            <a:off x="533400" y="2514600"/>
            <a:ext cx="8305800" cy="1905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3200">
              <a:latin typeface="+mj-lt"/>
              <a:cs typeface="+mn-cs"/>
            </a:endParaRPr>
          </a:p>
          <a:p>
            <a:pPr>
              <a:defRPr/>
            </a:pPr>
            <a:r>
              <a:rPr lang="en-US" sz="3200" b="1">
                <a:latin typeface="+mj-lt"/>
                <a:cs typeface="+mn-cs"/>
              </a:rPr>
              <a:t>Further Optimization Problems</a:t>
            </a:r>
          </a:p>
        </p:txBody>
      </p:sp>
      <p:sp>
        <p:nvSpPr>
          <p:cNvPr id="572420" name="Text Box 4"/>
          <p:cNvSpPr txBox="1">
            <a:spLocks noChangeArrowheads="1"/>
          </p:cNvSpPr>
          <p:nvPr/>
        </p:nvSpPr>
        <p:spPr bwMode="auto">
          <a:xfrm>
            <a:off x="0" y="528638"/>
            <a:ext cx="9144000" cy="385762"/>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bg>
      <p:bgPr>
        <a:solidFill>
          <a:srgbClr val="FFFFCC"/>
        </a:solidFill>
        <a:effectLst/>
      </p:bgPr>
    </p:bg>
    <p:spTree>
      <p:nvGrpSpPr>
        <p:cNvPr id="1" name=""/>
        <p:cNvGrpSpPr/>
        <p:nvPr/>
      </p:nvGrpSpPr>
      <p:grpSpPr>
        <a:xfrm>
          <a:off x="0" y="0"/>
          <a:ext cx="0" cy="0"/>
          <a:chOff x="0" y="0"/>
          <a:chExt cx="0" cy="0"/>
        </a:xfrm>
      </p:grpSpPr>
      <p:sp>
        <p:nvSpPr>
          <p:cNvPr id="573442" name="Text Box 2" descr="Blue tissue paper"/>
          <p:cNvSpPr txBox="1">
            <a:spLocks noChangeArrowheads="1"/>
          </p:cNvSpPr>
          <p:nvPr/>
        </p:nvSpPr>
        <p:spPr bwMode="auto">
          <a:xfrm>
            <a:off x="1447800" y="2895600"/>
            <a:ext cx="6705600" cy="10699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buSzPct val="50000"/>
              <a:buFont typeface="Wingdings" charset="0"/>
              <a:buChar char="q"/>
              <a:defRPr/>
            </a:pPr>
            <a:r>
              <a:rPr lang="en-US" sz="1600" smtClean="0">
                <a:latin typeface="+mj-lt"/>
                <a:cs typeface="+mn-cs"/>
              </a:rPr>
              <a:t>Economic Order Quantity</a:t>
            </a:r>
          </a:p>
          <a:p>
            <a:pPr>
              <a:spcBef>
                <a:spcPct val="50000"/>
              </a:spcBef>
              <a:buSzPct val="50000"/>
              <a:buFont typeface="Wingdings" charset="0"/>
              <a:buChar char="q"/>
              <a:defRPr/>
            </a:pPr>
            <a:r>
              <a:rPr lang="en-US" sz="1600" smtClean="0">
                <a:latin typeface="+mj-lt"/>
                <a:cs typeface="+mn-cs"/>
              </a:rPr>
              <a:t>Maximizing Revenue</a:t>
            </a:r>
          </a:p>
          <a:p>
            <a:pPr>
              <a:spcBef>
                <a:spcPct val="50000"/>
              </a:spcBef>
              <a:buSzPct val="50000"/>
              <a:buFont typeface="Wingdings" charset="0"/>
              <a:buChar char="q"/>
              <a:defRPr/>
            </a:pPr>
            <a:r>
              <a:rPr lang="en-US" sz="1600" smtClean="0">
                <a:latin typeface="+mj-lt"/>
                <a:cs typeface="+mn-cs"/>
              </a:rPr>
              <a:t>Maximizing Area</a:t>
            </a:r>
          </a:p>
        </p:txBody>
      </p:sp>
      <p:sp>
        <p:nvSpPr>
          <p:cNvPr id="573443" name="Rectangle 3"/>
          <p:cNvSpPr>
            <a:spLocks noGrp="1" noChangeArrowheads="1"/>
          </p:cNvSpPr>
          <p:nvPr>
            <p:ph type="title"/>
          </p:nvPr>
        </p:nvSpPr>
        <p:spPr>
          <a:xfrm>
            <a:off x="1443038" y="1371600"/>
            <a:ext cx="4271962" cy="1143000"/>
          </a:xfrm>
        </p:spPr>
        <p:txBody>
          <a:bodyPr/>
          <a:lstStyle/>
          <a:p>
            <a:pPr algn="l" eaLnBrk="1" hangingPunct="1">
              <a:defRPr/>
            </a:pPr>
            <a:r>
              <a:rPr lang="en-US" b="1" smtClean="0">
                <a:cs typeface="+mj-cs"/>
              </a:rPr>
              <a:t>Section Outline</a:t>
            </a:r>
          </a:p>
        </p:txBody>
      </p:sp>
      <p:sp>
        <p:nvSpPr>
          <p:cNvPr id="573444" name="Text Box 4"/>
          <p:cNvSpPr txBox="1">
            <a:spLocks noChangeArrowheads="1"/>
          </p:cNvSpPr>
          <p:nvPr/>
        </p:nvSpPr>
        <p:spPr bwMode="auto">
          <a:xfrm>
            <a:off x="0" y="528638"/>
            <a:ext cx="9144000" cy="385762"/>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4466"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Economic Order Quantity</a:t>
            </a:r>
          </a:p>
        </p:txBody>
      </p:sp>
      <p:sp>
        <p:nvSpPr>
          <p:cNvPr id="574467" name="Text Box 3" descr="Blue tissue paper"/>
          <p:cNvSpPr txBox="1">
            <a:spLocks noChangeArrowheads="1"/>
          </p:cNvSpPr>
          <p:nvPr/>
        </p:nvSpPr>
        <p:spPr bwMode="auto">
          <a:xfrm>
            <a:off x="152400" y="1066800"/>
            <a:ext cx="1447800" cy="366713"/>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smtClean="0">
                <a:effectLst>
                  <a:outerShdw blurRad="38100" dist="38100" dir="2700000" algn="tl">
                    <a:srgbClr val="DDDDDD"/>
                  </a:outerShdw>
                </a:effectLst>
                <a:latin typeface="Batang" charset="0"/>
                <a:cs typeface="+mn-cs"/>
              </a:rPr>
              <a:t>EXAMPLE</a:t>
            </a:r>
          </a:p>
        </p:txBody>
      </p:sp>
      <p:sp>
        <p:nvSpPr>
          <p:cNvPr id="574468" name="Text Box 4" descr="Blue tissue paper"/>
          <p:cNvSpPr txBox="1">
            <a:spLocks noChangeArrowheads="1"/>
          </p:cNvSpPr>
          <p:nvPr/>
        </p:nvSpPr>
        <p:spPr bwMode="auto">
          <a:xfrm>
            <a:off x="152400" y="3581400"/>
            <a:ext cx="1524000" cy="366713"/>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smtClean="0">
                <a:effectLst>
                  <a:outerShdw blurRad="38100" dist="38100" dir="2700000" algn="tl">
                    <a:srgbClr val="DDDDDD"/>
                  </a:outerShdw>
                </a:effectLst>
                <a:latin typeface="Batang" charset="0"/>
                <a:cs typeface="+mn-cs"/>
              </a:rPr>
              <a:t>SOLUTION</a:t>
            </a:r>
          </a:p>
        </p:txBody>
      </p:sp>
      <p:sp>
        <p:nvSpPr>
          <p:cNvPr id="574469" name="Text Box 5" descr="Blue tissue paper"/>
          <p:cNvSpPr txBox="1">
            <a:spLocks noChangeArrowheads="1"/>
          </p:cNvSpPr>
          <p:nvPr/>
        </p:nvSpPr>
        <p:spPr bwMode="auto">
          <a:xfrm>
            <a:off x="609600" y="1524000"/>
            <a:ext cx="8305800" cy="1920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a:t>
            </a:r>
            <a:r>
              <a:rPr lang="en-US" sz="2000" i="1" smtClean="0">
                <a:latin typeface="Times New Roman" charset="0"/>
                <a:cs typeface="+mn-cs"/>
              </a:rPr>
              <a:t>Inventory Control</a:t>
            </a:r>
            <a:r>
              <a:rPr lang="en-US" sz="2000" smtClean="0">
                <a:latin typeface="Times New Roman" charset="0"/>
                <a:cs typeface="+mn-cs"/>
              </a:rPr>
              <a:t>) A bookstore is attempting to determine the economic order quantity (EOQ) for a popular book.  The store sells 8000 copies of this book a year.  The store figures that it costs $40 to process each new order for books.  The carrying cost (due primarily to interest payments) is $2 per book, to be figured on the maximum inventory during an order-reorder period.  How many times a year should orders be placed?</a:t>
            </a:r>
          </a:p>
        </p:txBody>
      </p:sp>
      <p:sp>
        <p:nvSpPr>
          <p:cNvPr id="574470" name="Text Box 6"/>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74472" name="Text Box 8" descr="Blue tissue paper"/>
          <p:cNvSpPr txBox="1">
            <a:spLocks noChangeArrowheads="1"/>
          </p:cNvSpPr>
          <p:nvPr/>
        </p:nvSpPr>
        <p:spPr bwMode="auto">
          <a:xfrm>
            <a:off x="609600" y="3962400"/>
            <a:ext cx="8305800" cy="7016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The quantity that we will be minimizing is </a:t>
            </a:r>
            <a:r>
              <a:rPr lang="ja-JP" altLang="en-US" sz="2000" smtClean="0">
                <a:latin typeface="Arial"/>
                <a:cs typeface="+mn-cs"/>
              </a:rPr>
              <a:t>‘</a:t>
            </a:r>
            <a:r>
              <a:rPr lang="en-US" sz="2000" smtClean="0">
                <a:latin typeface="Times New Roman" charset="0"/>
                <a:cs typeface="+mn-cs"/>
              </a:rPr>
              <a:t>cost</a:t>
            </a:r>
            <a:r>
              <a:rPr lang="ja-JP" altLang="en-US" sz="2000" smtClean="0">
                <a:latin typeface="Arial"/>
                <a:cs typeface="+mn-cs"/>
              </a:rPr>
              <a:t>’</a:t>
            </a:r>
            <a:r>
              <a:rPr lang="en-US" sz="2000" smtClean="0">
                <a:latin typeface="Times New Roman" charset="0"/>
                <a:cs typeface="+mn-cs"/>
              </a:rPr>
              <a:t>.  Therefore, our objective equation will contain a variable representing cost, </a:t>
            </a:r>
            <a:r>
              <a:rPr lang="en-US" sz="2000" i="1" smtClean="0">
                <a:latin typeface="Times New Roman" charset="0"/>
                <a:cs typeface="+mn-cs"/>
              </a:rPr>
              <a:t>C</a:t>
            </a:r>
            <a:r>
              <a:rPr lang="en-US" sz="2000" smtClean="0">
                <a:latin typeface="Times New Roman" charset="0"/>
                <a:cs typeface="+mn-cs"/>
              </a:rPr>
              <a:t>.</a:t>
            </a:r>
          </a:p>
        </p:txBody>
      </p:sp>
      <p:sp>
        <p:nvSpPr>
          <p:cNvPr id="574473" name="Text Box 9" descr="Blue tissue paper"/>
          <p:cNvSpPr txBox="1">
            <a:spLocks noChangeArrowheads="1"/>
          </p:cNvSpPr>
          <p:nvPr/>
        </p:nvSpPr>
        <p:spPr bwMode="auto">
          <a:xfrm>
            <a:off x="762000" y="5410200"/>
            <a:ext cx="53340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[inventory cost] = [ordering cost] + [carrying cost]</a:t>
            </a:r>
          </a:p>
        </p:txBody>
      </p:sp>
      <p:sp>
        <p:nvSpPr>
          <p:cNvPr id="574474" name="Text Box 10"/>
          <p:cNvSpPr txBox="1">
            <a:spLocks noChangeArrowheads="1"/>
          </p:cNvSpPr>
          <p:nvPr/>
        </p:nvSpPr>
        <p:spPr bwMode="auto">
          <a:xfrm>
            <a:off x="6397625" y="5849938"/>
            <a:ext cx="2362200" cy="396875"/>
          </a:xfrm>
          <a:prstGeom prst="rect">
            <a:avLst/>
          </a:prstGeom>
          <a:noFill/>
          <a:ln>
            <a:noFill/>
          </a:ln>
          <a:effectLst/>
          <a:extLst>
            <a:ext uri="{909E8E84-426E-40dd-AFC4-6F175D3DCCD1}">
              <a14:hiddenFill xmlns="" xmlns:a14="http://schemas.microsoft.com/office/drawing/2010/main">
                <a:solidFill>
                  <a:srgbClr val="CCEC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(Objective Equation)</a:t>
            </a:r>
          </a:p>
        </p:txBody>
      </p:sp>
      <p:sp>
        <p:nvSpPr>
          <p:cNvPr id="574475" name="Text Box 11" descr="Blue tissue paper"/>
          <p:cNvSpPr txBox="1">
            <a:spLocks noChangeArrowheads="1"/>
          </p:cNvSpPr>
          <p:nvPr/>
        </p:nvSpPr>
        <p:spPr bwMode="auto">
          <a:xfrm>
            <a:off x="2209800" y="5849938"/>
            <a:ext cx="15240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C</a:t>
            </a:r>
            <a:r>
              <a:rPr lang="en-US" sz="2000" smtClean="0">
                <a:latin typeface="Times New Roman" charset="0"/>
                <a:cs typeface="+mn-cs"/>
              </a:rPr>
              <a:t> = 40</a:t>
            </a:r>
            <a:r>
              <a:rPr lang="en-US" sz="2000" i="1" smtClean="0">
                <a:latin typeface="Times New Roman" charset="0"/>
                <a:cs typeface="+mn-cs"/>
              </a:rPr>
              <a:t>r</a:t>
            </a:r>
            <a:r>
              <a:rPr lang="en-US" sz="2000" smtClean="0">
                <a:latin typeface="Times New Roman" charset="0"/>
                <a:cs typeface="+mn-cs"/>
              </a:rPr>
              <a:t> + 2</a:t>
            </a:r>
            <a:r>
              <a:rPr lang="en-US" sz="2000" i="1" smtClean="0">
                <a:latin typeface="Times New Roman" charset="0"/>
                <a:cs typeface="+mn-cs"/>
              </a:rPr>
              <a:t>x</a:t>
            </a:r>
          </a:p>
        </p:txBody>
      </p:sp>
      <p:sp>
        <p:nvSpPr>
          <p:cNvPr id="574476" name="Text Box 12" descr="Blue tissue paper"/>
          <p:cNvSpPr txBox="1">
            <a:spLocks noChangeArrowheads="1"/>
          </p:cNvSpPr>
          <p:nvPr/>
        </p:nvSpPr>
        <p:spPr bwMode="auto">
          <a:xfrm>
            <a:off x="609600" y="4648200"/>
            <a:ext cx="8305800" cy="7016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Let </a:t>
            </a:r>
            <a:r>
              <a:rPr lang="en-US" sz="2000" i="1" smtClean="0">
                <a:latin typeface="Times New Roman" charset="0"/>
                <a:cs typeface="+mn-cs"/>
              </a:rPr>
              <a:t>x</a:t>
            </a:r>
            <a:r>
              <a:rPr lang="en-US" sz="2000" smtClean="0">
                <a:latin typeface="Times New Roman" charset="0"/>
                <a:cs typeface="+mn-cs"/>
              </a:rPr>
              <a:t> be the order quantity and let </a:t>
            </a:r>
            <a:r>
              <a:rPr lang="en-US" sz="2000" i="1" smtClean="0">
                <a:latin typeface="Times New Roman" charset="0"/>
                <a:cs typeface="+mn-cs"/>
              </a:rPr>
              <a:t>r</a:t>
            </a:r>
            <a:r>
              <a:rPr lang="en-US" sz="2000" smtClean="0">
                <a:latin typeface="Times New Roman" charset="0"/>
                <a:cs typeface="+mn-cs"/>
              </a:rPr>
              <a:t> be the number of orders placed throughout the year.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74472"/>
                                        </p:tgtEl>
                                        <p:attrNameLst>
                                          <p:attrName>style.visibility</p:attrName>
                                        </p:attrNameLst>
                                      </p:cBhvr>
                                      <p:to>
                                        <p:strVal val="visible"/>
                                      </p:to>
                                    </p:set>
                                    <p:anim calcmode="lin" valueType="num">
                                      <p:cBhvr>
                                        <p:cTn id="7" dur="500" fill="hold"/>
                                        <p:tgtEl>
                                          <p:spTgt spid="574472"/>
                                        </p:tgtEl>
                                        <p:attrNameLst>
                                          <p:attrName>ppt_w</p:attrName>
                                        </p:attrNameLst>
                                      </p:cBhvr>
                                      <p:tavLst>
                                        <p:tav tm="0">
                                          <p:val>
                                            <p:strVal val="#ppt_w*0.05"/>
                                          </p:val>
                                        </p:tav>
                                        <p:tav tm="100000">
                                          <p:val>
                                            <p:strVal val="#ppt_w"/>
                                          </p:val>
                                        </p:tav>
                                      </p:tavLst>
                                    </p:anim>
                                    <p:anim calcmode="lin" valueType="num">
                                      <p:cBhvr>
                                        <p:cTn id="8" dur="500" fill="hold"/>
                                        <p:tgtEl>
                                          <p:spTgt spid="574472"/>
                                        </p:tgtEl>
                                        <p:attrNameLst>
                                          <p:attrName>ppt_h</p:attrName>
                                        </p:attrNameLst>
                                      </p:cBhvr>
                                      <p:tavLst>
                                        <p:tav tm="0">
                                          <p:val>
                                            <p:strVal val="#ppt_h"/>
                                          </p:val>
                                        </p:tav>
                                        <p:tav tm="100000">
                                          <p:val>
                                            <p:strVal val="#ppt_h"/>
                                          </p:val>
                                        </p:tav>
                                      </p:tavLst>
                                    </p:anim>
                                    <p:anim calcmode="lin" valueType="num">
                                      <p:cBhvr>
                                        <p:cTn id="9" dur="500" fill="hold"/>
                                        <p:tgtEl>
                                          <p:spTgt spid="574472"/>
                                        </p:tgtEl>
                                        <p:attrNameLst>
                                          <p:attrName>ppt_x</p:attrName>
                                        </p:attrNameLst>
                                      </p:cBhvr>
                                      <p:tavLst>
                                        <p:tav tm="0">
                                          <p:val>
                                            <p:strVal val="#ppt_x-.2"/>
                                          </p:val>
                                        </p:tav>
                                        <p:tav tm="100000">
                                          <p:val>
                                            <p:strVal val="#ppt_x"/>
                                          </p:val>
                                        </p:tav>
                                      </p:tavLst>
                                    </p:anim>
                                    <p:anim calcmode="lin" valueType="num">
                                      <p:cBhvr>
                                        <p:cTn id="10" dur="500" fill="hold"/>
                                        <p:tgtEl>
                                          <p:spTgt spid="574472"/>
                                        </p:tgtEl>
                                        <p:attrNameLst>
                                          <p:attrName>ppt_y</p:attrName>
                                        </p:attrNameLst>
                                      </p:cBhvr>
                                      <p:tavLst>
                                        <p:tav tm="0">
                                          <p:val>
                                            <p:strVal val="#ppt_y"/>
                                          </p:val>
                                        </p:tav>
                                        <p:tav tm="100000">
                                          <p:val>
                                            <p:strVal val="#ppt_y"/>
                                          </p:val>
                                        </p:tav>
                                      </p:tavLst>
                                    </p:anim>
                                    <p:animEffect transition="in" filter="fade">
                                      <p:cBhvr>
                                        <p:cTn id="11" dur="500"/>
                                        <p:tgtEl>
                                          <p:spTgt spid="574472"/>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574476"/>
                                        </p:tgtEl>
                                        <p:attrNameLst>
                                          <p:attrName>style.visibility</p:attrName>
                                        </p:attrNameLst>
                                      </p:cBhvr>
                                      <p:to>
                                        <p:strVal val="visible"/>
                                      </p:to>
                                    </p:set>
                                    <p:anim calcmode="lin" valueType="num">
                                      <p:cBhvr>
                                        <p:cTn id="14" dur="500" fill="hold"/>
                                        <p:tgtEl>
                                          <p:spTgt spid="574476"/>
                                        </p:tgtEl>
                                        <p:attrNameLst>
                                          <p:attrName>ppt_w</p:attrName>
                                        </p:attrNameLst>
                                      </p:cBhvr>
                                      <p:tavLst>
                                        <p:tav tm="0">
                                          <p:val>
                                            <p:strVal val="#ppt_w*0.05"/>
                                          </p:val>
                                        </p:tav>
                                        <p:tav tm="100000">
                                          <p:val>
                                            <p:strVal val="#ppt_w"/>
                                          </p:val>
                                        </p:tav>
                                      </p:tavLst>
                                    </p:anim>
                                    <p:anim calcmode="lin" valueType="num">
                                      <p:cBhvr>
                                        <p:cTn id="15" dur="500" fill="hold"/>
                                        <p:tgtEl>
                                          <p:spTgt spid="574476"/>
                                        </p:tgtEl>
                                        <p:attrNameLst>
                                          <p:attrName>ppt_h</p:attrName>
                                        </p:attrNameLst>
                                      </p:cBhvr>
                                      <p:tavLst>
                                        <p:tav tm="0">
                                          <p:val>
                                            <p:strVal val="#ppt_h"/>
                                          </p:val>
                                        </p:tav>
                                        <p:tav tm="100000">
                                          <p:val>
                                            <p:strVal val="#ppt_h"/>
                                          </p:val>
                                        </p:tav>
                                      </p:tavLst>
                                    </p:anim>
                                    <p:anim calcmode="lin" valueType="num">
                                      <p:cBhvr>
                                        <p:cTn id="16" dur="500" fill="hold"/>
                                        <p:tgtEl>
                                          <p:spTgt spid="574476"/>
                                        </p:tgtEl>
                                        <p:attrNameLst>
                                          <p:attrName>ppt_x</p:attrName>
                                        </p:attrNameLst>
                                      </p:cBhvr>
                                      <p:tavLst>
                                        <p:tav tm="0">
                                          <p:val>
                                            <p:strVal val="#ppt_x-.2"/>
                                          </p:val>
                                        </p:tav>
                                        <p:tav tm="100000">
                                          <p:val>
                                            <p:strVal val="#ppt_x"/>
                                          </p:val>
                                        </p:tav>
                                      </p:tavLst>
                                    </p:anim>
                                    <p:anim calcmode="lin" valueType="num">
                                      <p:cBhvr>
                                        <p:cTn id="17" dur="500" fill="hold"/>
                                        <p:tgtEl>
                                          <p:spTgt spid="574476"/>
                                        </p:tgtEl>
                                        <p:attrNameLst>
                                          <p:attrName>ppt_y</p:attrName>
                                        </p:attrNameLst>
                                      </p:cBhvr>
                                      <p:tavLst>
                                        <p:tav tm="0">
                                          <p:val>
                                            <p:strVal val="#ppt_y"/>
                                          </p:val>
                                        </p:tav>
                                        <p:tav tm="100000">
                                          <p:val>
                                            <p:strVal val="#ppt_y"/>
                                          </p:val>
                                        </p:tav>
                                      </p:tavLst>
                                    </p:anim>
                                    <p:animEffect transition="in" filter="fade">
                                      <p:cBhvr>
                                        <p:cTn id="18" dur="500"/>
                                        <p:tgtEl>
                                          <p:spTgt spid="57447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4" presetClass="entr" presetSubtype="0" accel="100000" fill="hold" grpId="0" nodeType="clickEffect">
                                  <p:stCondLst>
                                    <p:cond delay="0"/>
                                  </p:stCondLst>
                                  <p:childTnLst>
                                    <p:set>
                                      <p:cBhvr>
                                        <p:cTn id="22" dur="1" fill="hold">
                                          <p:stCondLst>
                                            <p:cond delay="0"/>
                                          </p:stCondLst>
                                        </p:cTn>
                                        <p:tgtEl>
                                          <p:spTgt spid="574473"/>
                                        </p:tgtEl>
                                        <p:attrNameLst>
                                          <p:attrName>style.visibility</p:attrName>
                                        </p:attrNameLst>
                                      </p:cBhvr>
                                      <p:to>
                                        <p:strVal val="visible"/>
                                      </p:to>
                                    </p:set>
                                    <p:anim calcmode="lin" valueType="num">
                                      <p:cBhvr>
                                        <p:cTn id="23" dur="500" fill="hold"/>
                                        <p:tgtEl>
                                          <p:spTgt spid="574473"/>
                                        </p:tgtEl>
                                        <p:attrNameLst>
                                          <p:attrName>ppt_w</p:attrName>
                                        </p:attrNameLst>
                                      </p:cBhvr>
                                      <p:tavLst>
                                        <p:tav tm="0">
                                          <p:val>
                                            <p:strVal val="#ppt_w*0.05"/>
                                          </p:val>
                                        </p:tav>
                                        <p:tav tm="100000">
                                          <p:val>
                                            <p:strVal val="#ppt_w"/>
                                          </p:val>
                                        </p:tav>
                                      </p:tavLst>
                                    </p:anim>
                                    <p:anim calcmode="lin" valueType="num">
                                      <p:cBhvr>
                                        <p:cTn id="24" dur="500" fill="hold"/>
                                        <p:tgtEl>
                                          <p:spTgt spid="574473"/>
                                        </p:tgtEl>
                                        <p:attrNameLst>
                                          <p:attrName>ppt_h</p:attrName>
                                        </p:attrNameLst>
                                      </p:cBhvr>
                                      <p:tavLst>
                                        <p:tav tm="0">
                                          <p:val>
                                            <p:strVal val="#ppt_h"/>
                                          </p:val>
                                        </p:tav>
                                        <p:tav tm="100000">
                                          <p:val>
                                            <p:strVal val="#ppt_h"/>
                                          </p:val>
                                        </p:tav>
                                      </p:tavLst>
                                    </p:anim>
                                    <p:anim calcmode="lin" valueType="num">
                                      <p:cBhvr>
                                        <p:cTn id="25" dur="500" fill="hold"/>
                                        <p:tgtEl>
                                          <p:spTgt spid="574473"/>
                                        </p:tgtEl>
                                        <p:attrNameLst>
                                          <p:attrName>ppt_x</p:attrName>
                                        </p:attrNameLst>
                                      </p:cBhvr>
                                      <p:tavLst>
                                        <p:tav tm="0">
                                          <p:val>
                                            <p:strVal val="#ppt_x-.2"/>
                                          </p:val>
                                        </p:tav>
                                        <p:tav tm="100000">
                                          <p:val>
                                            <p:strVal val="#ppt_x"/>
                                          </p:val>
                                        </p:tav>
                                      </p:tavLst>
                                    </p:anim>
                                    <p:anim calcmode="lin" valueType="num">
                                      <p:cBhvr>
                                        <p:cTn id="26" dur="500" fill="hold"/>
                                        <p:tgtEl>
                                          <p:spTgt spid="574473"/>
                                        </p:tgtEl>
                                        <p:attrNameLst>
                                          <p:attrName>ppt_y</p:attrName>
                                        </p:attrNameLst>
                                      </p:cBhvr>
                                      <p:tavLst>
                                        <p:tav tm="0">
                                          <p:val>
                                            <p:strVal val="#ppt_y"/>
                                          </p:val>
                                        </p:tav>
                                        <p:tav tm="100000">
                                          <p:val>
                                            <p:strVal val="#ppt_y"/>
                                          </p:val>
                                        </p:tav>
                                      </p:tavLst>
                                    </p:anim>
                                    <p:animEffect transition="in" filter="fade">
                                      <p:cBhvr>
                                        <p:cTn id="27" dur="500"/>
                                        <p:tgtEl>
                                          <p:spTgt spid="574473"/>
                                        </p:tgtEl>
                                      </p:cBhvr>
                                    </p:animEffect>
                                  </p:childTnLst>
                                </p:cTn>
                              </p:par>
                              <p:par>
                                <p:cTn id="28" presetID="54" presetClass="entr" presetSubtype="0" accel="100000" fill="hold" grpId="0" nodeType="withEffect">
                                  <p:stCondLst>
                                    <p:cond delay="0"/>
                                  </p:stCondLst>
                                  <p:childTnLst>
                                    <p:set>
                                      <p:cBhvr>
                                        <p:cTn id="29" dur="1" fill="hold">
                                          <p:stCondLst>
                                            <p:cond delay="0"/>
                                          </p:stCondLst>
                                        </p:cTn>
                                        <p:tgtEl>
                                          <p:spTgt spid="574474"/>
                                        </p:tgtEl>
                                        <p:attrNameLst>
                                          <p:attrName>style.visibility</p:attrName>
                                        </p:attrNameLst>
                                      </p:cBhvr>
                                      <p:to>
                                        <p:strVal val="visible"/>
                                      </p:to>
                                    </p:set>
                                    <p:anim calcmode="lin" valueType="num">
                                      <p:cBhvr>
                                        <p:cTn id="30" dur="500" fill="hold"/>
                                        <p:tgtEl>
                                          <p:spTgt spid="574474"/>
                                        </p:tgtEl>
                                        <p:attrNameLst>
                                          <p:attrName>ppt_w</p:attrName>
                                        </p:attrNameLst>
                                      </p:cBhvr>
                                      <p:tavLst>
                                        <p:tav tm="0">
                                          <p:val>
                                            <p:strVal val="#ppt_w*0.05"/>
                                          </p:val>
                                        </p:tav>
                                        <p:tav tm="100000">
                                          <p:val>
                                            <p:strVal val="#ppt_w"/>
                                          </p:val>
                                        </p:tav>
                                      </p:tavLst>
                                    </p:anim>
                                    <p:anim calcmode="lin" valueType="num">
                                      <p:cBhvr>
                                        <p:cTn id="31" dur="500" fill="hold"/>
                                        <p:tgtEl>
                                          <p:spTgt spid="574474"/>
                                        </p:tgtEl>
                                        <p:attrNameLst>
                                          <p:attrName>ppt_h</p:attrName>
                                        </p:attrNameLst>
                                      </p:cBhvr>
                                      <p:tavLst>
                                        <p:tav tm="0">
                                          <p:val>
                                            <p:strVal val="#ppt_h"/>
                                          </p:val>
                                        </p:tav>
                                        <p:tav tm="100000">
                                          <p:val>
                                            <p:strVal val="#ppt_h"/>
                                          </p:val>
                                        </p:tav>
                                      </p:tavLst>
                                    </p:anim>
                                    <p:anim calcmode="lin" valueType="num">
                                      <p:cBhvr>
                                        <p:cTn id="32" dur="500" fill="hold"/>
                                        <p:tgtEl>
                                          <p:spTgt spid="574474"/>
                                        </p:tgtEl>
                                        <p:attrNameLst>
                                          <p:attrName>ppt_x</p:attrName>
                                        </p:attrNameLst>
                                      </p:cBhvr>
                                      <p:tavLst>
                                        <p:tav tm="0">
                                          <p:val>
                                            <p:strVal val="#ppt_x-.2"/>
                                          </p:val>
                                        </p:tav>
                                        <p:tav tm="100000">
                                          <p:val>
                                            <p:strVal val="#ppt_x"/>
                                          </p:val>
                                        </p:tav>
                                      </p:tavLst>
                                    </p:anim>
                                    <p:anim calcmode="lin" valueType="num">
                                      <p:cBhvr>
                                        <p:cTn id="33" dur="500" fill="hold"/>
                                        <p:tgtEl>
                                          <p:spTgt spid="574474"/>
                                        </p:tgtEl>
                                        <p:attrNameLst>
                                          <p:attrName>ppt_y</p:attrName>
                                        </p:attrNameLst>
                                      </p:cBhvr>
                                      <p:tavLst>
                                        <p:tav tm="0">
                                          <p:val>
                                            <p:strVal val="#ppt_y"/>
                                          </p:val>
                                        </p:tav>
                                        <p:tav tm="100000">
                                          <p:val>
                                            <p:strVal val="#ppt_y"/>
                                          </p:val>
                                        </p:tav>
                                      </p:tavLst>
                                    </p:anim>
                                    <p:animEffect transition="in" filter="fade">
                                      <p:cBhvr>
                                        <p:cTn id="34" dur="500"/>
                                        <p:tgtEl>
                                          <p:spTgt spid="574474"/>
                                        </p:tgtEl>
                                      </p:cBhvr>
                                    </p:animEffect>
                                  </p:childTnLst>
                                </p:cTn>
                              </p:par>
                              <p:par>
                                <p:cTn id="35" presetID="54" presetClass="entr" presetSubtype="0" accel="100000" fill="hold" grpId="0" nodeType="withEffect">
                                  <p:stCondLst>
                                    <p:cond delay="0"/>
                                  </p:stCondLst>
                                  <p:childTnLst>
                                    <p:set>
                                      <p:cBhvr>
                                        <p:cTn id="36" dur="1" fill="hold">
                                          <p:stCondLst>
                                            <p:cond delay="0"/>
                                          </p:stCondLst>
                                        </p:cTn>
                                        <p:tgtEl>
                                          <p:spTgt spid="574475"/>
                                        </p:tgtEl>
                                        <p:attrNameLst>
                                          <p:attrName>style.visibility</p:attrName>
                                        </p:attrNameLst>
                                      </p:cBhvr>
                                      <p:to>
                                        <p:strVal val="visible"/>
                                      </p:to>
                                    </p:set>
                                    <p:anim calcmode="lin" valueType="num">
                                      <p:cBhvr>
                                        <p:cTn id="37" dur="500" fill="hold"/>
                                        <p:tgtEl>
                                          <p:spTgt spid="574475"/>
                                        </p:tgtEl>
                                        <p:attrNameLst>
                                          <p:attrName>ppt_w</p:attrName>
                                        </p:attrNameLst>
                                      </p:cBhvr>
                                      <p:tavLst>
                                        <p:tav tm="0">
                                          <p:val>
                                            <p:strVal val="#ppt_w*0.05"/>
                                          </p:val>
                                        </p:tav>
                                        <p:tav tm="100000">
                                          <p:val>
                                            <p:strVal val="#ppt_w"/>
                                          </p:val>
                                        </p:tav>
                                      </p:tavLst>
                                    </p:anim>
                                    <p:anim calcmode="lin" valueType="num">
                                      <p:cBhvr>
                                        <p:cTn id="38" dur="500" fill="hold"/>
                                        <p:tgtEl>
                                          <p:spTgt spid="574475"/>
                                        </p:tgtEl>
                                        <p:attrNameLst>
                                          <p:attrName>ppt_h</p:attrName>
                                        </p:attrNameLst>
                                      </p:cBhvr>
                                      <p:tavLst>
                                        <p:tav tm="0">
                                          <p:val>
                                            <p:strVal val="#ppt_h"/>
                                          </p:val>
                                        </p:tav>
                                        <p:tav tm="100000">
                                          <p:val>
                                            <p:strVal val="#ppt_h"/>
                                          </p:val>
                                        </p:tav>
                                      </p:tavLst>
                                    </p:anim>
                                    <p:anim calcmode="lin" valueType="num">
                                      <p:cBhvr>
                                        <p:cTn id="39" dur="500" fill="hold"/>
                                        <p:tgtEl>
                                          <p:spTgt spid="574475"/>
                                        </p:tgtEl>
                                        <p:attrNameLst>
                                          <p:attrName>ppt_x</p:attrName>
                                        </p:attrNameLst>
                                      </p:cBhvr>
                                      <p:tavLst>
                                        <p:tav tm="0">
                                          <p:val>
                                            <p:strVal val="#ppt_x-.2"/>
                                          </p:val>
                                        </p:tav>
                                        <p:tav tm="100000">
                                          <p:val>
                                            <p:strVal val="#ppt_x"/>
                                          </p:val>
                                        </p:tav>
                                      </p:tavLst>
                                    </p:anim>
                                    <p:anim calcmode="lin" valueType="num">
                                      <p:cBhvr>
                                        <p:cTn id="40" dur="500" fill="hold"/>
                                        <p:tgtEl>
                                          <p:spTgt spid="574475"/>
                                        </p:tgtEl>
                                        <p:attrNameLst>
                                          <p:attrName>ppt_y</p:attrName>
                                        </p:attrNameLst>
                                      </p:cBhvr>
                                      <p:tavLst>
                                        <p:tav tm="0">
                                          <p:val>
                                            <p:strVal val="#ppt_y"/>
                                          </p:val>
                                        </p:tav>
                                        <p:tav tm="100000">
                                          <p:val>
                                            <p:strVal val="#ppt_y"/>
                                          </p:val>
                                        </p:tav>
                                      </p:tavLst>
                                    </p:anim>
                                    <p:animEffect transition="in" filter="fade">
                                      <p:cBhvr>
                                        <p:cTn id="41" dur="500"/>
                                        <p:tgtEl>
                                          <p:spTgt spid="574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472" grpId="0"/>
      <p:bldP spid="574473" grpId="0"/>
      <p:bldP spid="574474" grpId="0"/>
      <p:bldP spid="574475" grpId="0"/>
      <p:bldP spid="574476" grpId="0"/>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5490"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Economic Order Quantity</a:t>
            </a:r>
          </a:p>
        </p:txBody>
      </p:sp>
      <p:sp>
        <p:nvSpPr>
          <p:cNvPr id="575491" name="Text Box 3"/>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75493" name="Text Box 5" descr="Blue tissue paper"/>
          <p:cNvSpPr txBox="1">
            <a:spLocks noChangeArrowheads="1"/>
          </p:cNvSpPr>
          <p:nvPr/>
        </p:nvSpPr>
        <p:spPr bwMode="auto">
          <a:xfrm>
            <a:off x="152400" y="1219200"/>
            <a:ext cx="1600200" cy="366713"/>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smtClean="0">
                <a:effectLst>
                  <a:outerShdw blurRad="38100" dist="38100" dir="2700000" algn="tl">
                    <a:srgbClr val="DDDDDD"/>
                  </a:outerShdw>
                </a:effectLst>
                <a:latin typeface="Batang" charset="0"/>
                <a:cs typeface="+mn-cs"/>
              </a:rPr>
              <a:t>CONTINUED</a:t>
            </a:r>
          </a:p>
        </p:txBody>
      </p:sp>
      <p:sp>
        <p:nvSpPr>
          <p:cNvPr id="575494" name="Text Box 6" descr="Blue tissue paper"/>
          <p:cNvSpPr txBox="1">
            <a:spLocks noChangeArrowheads="1"/>
          </p:cNvSpPr>
          <p:nvPr/>
        </p:nvSpPr>
        <p:spPr bwMode="auto">
          <a:xfrm>
            <a:off x="609600" y="1600200"/>
            <a:ext cx="8305800" cy="13112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Now we will determine the constraint equation.  The only piece of information we have not yet used in some way is that the total number of books that will be ordered for the year is 8000.  Using this, we create a constraint equation as follows.</a:t>
            </a:r>
          </a:p>
        </p:txBody>
      </p:sp>
      <p:sp>
        <p:nvSpPr>
          <p:cNvPr id="575495" name="Text Box 7" descr="Blue tissue paper"/>
          <p:cNvSpPr txBox="1">
            <a:spLocks noChangeArrowheads="1"/>
          </p:cNvSpPr>
          <p:nvPr/>
        </p:nvSpPr>
        <p:spPr bwMode="auto">
          <a:xfrm>
            <a:off x="1498600" y="2819400"/>
            <a:ext cx="12446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8000 =</a:t>
            </a:r>
            <a:r>
              <a:rPr lang="en-US" sz="2000" i="1" smtClean="0">
                <a:latin typeface="Times New Roman" charset="0"/>
                <a:cs typeface="+mn-cs"/>
              </a:rPr>
              <a:t> rx</a:t>
            </a:r>
            <a:endParaRPr lang="en-US" sz="2000" baseline="30000" smtClean="0">
              <a:latin typeface="Times New Roman" charset="0"/>
              <a:cs typeface="+mn-cs"/>
            </a:endParaRPr>
          </a:p>
        </p:txBody>
      </p:sp>
      <p:sp>
        <p:nvSpPr>
          <p:cNvPr id="575496" name="Text Box 8" descr="Blue tissue paper"/>
          <p:cNvSpPr txBox="1">
            <a:spLocks noChangeArrowheads="1"/>
          </p:cNvSpPr>
          <p:nvPr/>
        </p:nvSpPr>
        <p:spPr bwMode="auto">
          <a:xfrm>
            <a:off x="6400800" y="2820988"/>
            <a:ext cx="24384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(Constraint Equation)</a:t>
            </a:r>
          </a:p>
        </p:txBody>
      </p:sp>
      <p:sp>
        <p:nvSpPr>
          <p:cNvPr id="575497" name="Text Box 9" descr="Blue tissue paper"/>
          <p:cNvSpPr txBox="1">
            <a:spLocks noChangeArrowheads="1"/>
          </p:cNvSpPr>
          <p:nvPr/>
        </p:nvSpPr>
        <p:spPr bwMode="auto">
          <a:xfrm>
            <a:off x="609600" y="3292475"/>
            <a:ext cx="80772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Now we rewrite the constraint equation, isolating one of the variables therein.</a:t>
            </a:r>
          </a:p>
        </p:txBody>
      </p:sp>
      <p:sp>
        <p:nvSpPr>
          <p:cNvPr id="575498" name="Text Box 10" descr="Blue tissue paper"/>
          <p:cNvSpPr txBox="1">
            <a:spLocks noChangeArrowheads="1"/>
          </p:cNvSpPr>
          <p:nvPr/>
        </p:nvSpPr>
        <p:spPr bwMode="auto">
          <a:xfrm>
            <a:off x="3937000" y="3749675"/>
            <a:ext cx="12446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8000 =</a:t>
            </a:r>
            <a:r>
              <a:rPr lang="en-US" sz="2000" i="1" smtClean="0">
                <a:latin typeface="Times New Roman" charset="0"/>
                <a:cs typeface="+mn-cs"/>
              </a:rPr>
              <a:t> rx</a:t>
            </a:r>
            <a:endParaRPr lang="en-US" sz="2000" baseline="30000" smtClean="0">
              <a:latin typeface="Times New Roman" charset="0"/>
              <a:cs typeface="+mn-cs"/>
            </a:endParaRPr>
          </a:p>
        </p:txBody>
      </p:sp>
      <p:sp>
        <p:nvSpPr>
          <p:cNvPr id="575499" name="Text Box 11" descr="Blue tissue paper"/>
          <p:cNvSpPr txBox="1">
            <a:spLocks noChangeArrowheads="1"/>
          </p:cNvSpPr>
          <p:nvPr/>
        </p:nvSpPr>
        <p:spPr bwMode="auto">
          <a:xfrm>
            <a:off x="3765550" y="4070350"/>
            <a:ext cx="12446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8000/</a:t>
            </a:r>
            <a:r>
              <a:rPr lang="en-US" sz="2000" i="1" smtClean="0">
                <a:latin typeface="Times New Roman" charset="0"/>
                <a:cs typeface="+mn-cs"/>
              </a:rPr>
              <a:t>x</a:t>
            </a:r>
            <a:r>
              <a:rPr lang="en-US" sz="2000" smtClean="0">
                <a:latin typeface="Times New Roman" charset="0"/>
                <a:cs typeface="+mn-cs"/>
              </a:rPr>
              <a:t> =</a:t>
            </a:r>
            <a:r>
              <a:rPr lang="en-US" sz="2000" i="1" smtClean="0">
                <a:latin typeface="Times New Roman" charset="0"/>
                <a:cs typeface="+mn-cs"/>
              </a:rPr>
              <a:t> r</a:t>
            </a:r>
            <a:endParaRPr lang="en-US" sz="2000" baseline="30000" smtClean="0">
              <a:latin typeface="Times New Roman" charset="0"/>
              <a:cs typeface="+mn-cs"/>
            </a:endParaRPr>
          </a:p>
        </p:txBody>
      </p:sp>
      <p:sp>
        <p:nvSpPr>
          <p:cNvPr id="575500" name="Text Box 12" descr="Blue tissue paper"/>
          <p:cNvSpPr txBox="1">
            <a:spLocks noChangeArrowheads="1"/>
          </p:cNvSpPr>
          <p:nvPr/>
        </p:nvSpPr>
        <p:spPr bwMode="auto">
          <a:xfrm>
            <a:off x="5565775" y="5224463"/>
            <a:ext cx="3273425"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This is the objective equation.</a:t>
            </a:r>
          </a:p>
        </p:txBody>
      </p:sp>
      <p:sp>
        <p:nvSpPr>
          <p:cNvPr id="575501" name="Text Box 13" descr="Blue tissue paper"/>
          <p:cNvSpPr txBox="1">
            <a:spLocks noChangeArrowheads="1"/>
          </p:cNvSpPr>
          <p:nvPr/>
        </p:nvSpPr>
        <p:spPr bwMode="auto">
          <a:xfrm>
            <a:off x="609600" y="4495800"/>
            <a:ext cx="8229600" cy="7016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Now we rewrite the objective equation using the substitution we just acquired from the constraint equation.</a:t>
            </a:r>
          </a:p>
        </p:txBody>
      </p:sp>
      <p:sp>
        <p:nvSpPr>
          <p:cNvPr id="575502" name="Text Box 14" descr="Blue tissue paper"/>
          <p:cNvSpPr txBox="1">
            <a:spLocks noChangeArrowheads="1"/>
          </p:cNvSpPr>
          <p:nvPr/>
        </p:nvSpPr>
        <p:spPr bwMode="auto">
          <a:xfrm>
            <a:off x="5565775" y="5622925"/>
            <a:ext cx="2511425"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Replace </a:t>
            </a:r>
            <a:r>
              <a:rPr lang="en-US" sz="2000" i="1" smtClean="0">
                <a:latin typeface="Times New Roman" charset="0"/>
                <a:cs typeface="+mn-cs"/>
              </a:rPr>
              <a:t>r</a:t>
            </a:r>
            <a:r>
              <a:rPr lang="en-US" sz="2000" smtClean="0">
                <a:latin typeface="Times New Roman" charset="0"/>
                <a:cs typeface="+mn-cs"/>
              </a:rPr>
              <a:t> with 8000/</a:t>
            </a:r>
            <a:r>
              <a:rPr lang="en-US" sz="2000" i="1" smtClean="0">
                <a:latin typeface="Times New Roman" charset="0"/>
                <a:cs typeface="+mn-cs"/>
              </a:rPr>
              <a:t>x</a:t>
            </a:r>
            <a:r>
              <a:rPr lang="en-US" sz="2000" smtClean="0">
                <a:latin typeface="Times New Roman" charset="0"/>
                <a:cs typeface="+mn-cs"/>
              </a:rPr>
              <a:t>.</a:t>
            </a:r>
          </a:p>
        </p:txBody>
      </p:sp>
      <p:sp>
        <p:nvSpPr>
          <p:cNvPr id="575503" name="Text Box 15" descr="Blue tissue paper"/>
          <p:cNvSpPr txBox="1">
            <a:spLocks noChangeArrowheads="1"/>
          </p:cNvSpPr>
          <p:nvPr/>
        </p:nvSpPr>
        <p:spPr bwMode="auto">
          <a:xfrm>
            <a:off x="5565775" y="6003925"/>
            <a:ext cx="1139825"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Simplify.</a:t>
            </a:r>
          </a:p>
        </p:txBody>
      </p:sp>
      <p:sp>
        <p:nvSpPr>
          <p:cNvPr id="575504" name="Text Box 16" descr="Blue tissue paper"/>
          <p:cNvSpPr txBox="1">
            <a:spLocks noChangeArrowheads="1"/>
          </p:cNvSpPr>
          <p:nvPr/>
        </p:nvSpPr>
        <p:spPr bwMode="auto">
          <a:xfrm>
            <a:off x="1752600" y="5227638"/>
            <a:ext cx="15240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C</a:t>
            </a:r>
            <a:r>
              <a:rPr lang="en-US" sz="2000" smtClean="0">
                <a:latin typeface="Times New Roman" charset="0"/>
                <a:cs typeface="+mn-cs"/>
              </a:rPr>
              <a:t> = 40</a:t>
            </a:r>
            <a:r>
              <a:rPr lang="en-US" sz="2000" i="1" smtClean="0">
                <a:latin typeface="Times New Roman" charset="0"/>
                <a:cs typeface="+mn-cs"/>
              </a:rPr>
              <a:t>r</a:t>
            </a:r>
            <a:r>
              <a:rPr lang="en-US" sz="2000" smtClean="0">
                <a:latin typeface="Times New Roman" charset="0"/>
                <a:cs typeface="+mn-cs"/>
              </a:rPr>
              <a:t> + 2</a:t>
            </a:r>
            <a:r>
              <a:rPr lang="en-US" sz="2000" i="1" smtClean="0">
                <a:latin typeface="Times New Roman" charset="0"/>
                <a:cs typeface="+mn-cs"/>
              </a:rPr>
              <a:t>x</a:t>
            </a:r>
          </a:p>
        </p:txBody>
      </p:sp>
      <p:sp>
        <p:nvSpPr>
          <p:cNvPr id="575505" name="Text Box 17" descr="Blue tissue paper"/>
          <p:cNvSpPr txBox="1">
            <a:spLocks noChangeArrowheads="1"/>
          </p:cNvSpPr>
          <p:nvPr/>
        </p:nvSpPr>
        <p:spPr bwMode="auto">
          <a:xfrm>
            <a:off x="1752600" y="5621338"/>
            <a:ext cx="22860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C</a:t>
            </a:r>
            <a:r>
              <a:rPr lang="en-US" sz="2000" smtClean="0">
                <a:latin typeface="Times New Roman" charset="0"/>
                <a:cs typeface="+mn-cs"/>
              </a:rPr>
              <a:t> = 40(8000/</a:t>
            </a:r>
            <a:r>
              <a:rPr lang="en-US" sz="2000" i="1" smtClean="0">
                <a:latin typeface="Times New Roman" charset="0"/>
                <a:cs typeface="+mn-cs"/>
              </a:rPr>
              <a:t>x</a:t>
            </a:r>
            <a:r>
              <a:rPr lang="en-US" sz="2000" smtClean="0">
                <a:latin typeface="Times New Roman" charset="0"/>
                <a:cs typeface="+mn-cs"/>
              </a:rPr>
              <a:t>) + 2</a:t>
            </a:r>
            <a:r>
              <a:rPr lang="en-US" sz="2000" i="1" smtClean="0">
                <a:latin typeface="Times New Roman" charset="0"/>
                <a:cs typeface="+mn-cs"/>
              </a:rPr>
              <a:t>x</a:t>
            </a:r>
          </a:p>
        </p:txBody>
      </p:sp>
      <p:sp>
        <p:nvSpPr>
          <p:cNvPr id="575506" name="Text Box 18" descr="Blue tissue paper"/>
          <p:cNvSpPr txBox="1">
            <a:spLocks noChangeArrowheads="1"/>
          </p:cNvSpPr>
          <p:nvPr/>
        </p:nvSpPr>
        <p:spPr bwMode="auto">
          <a:xfrm>
            <a:off x="1752600" y="6003925"/>
            <a:ext cx="22098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C</a:t>
            </a:r>
            <a:r>
              <a:rPr lang="en-US" sz="2000" smtClean="0">
                <a:latin typeface="Times New Roman" charset="0"/>
                <a:cs typeface="+mn-cs"/>
              </a:rPr>
              <a:t> = 320,000/</a:t>
            </a:r>
            <a:r>
              <a:rPr lang="en-US" sz="2000" i="1" smtClean="0">
                <a:latin typeface="Times New Roman" charset="0"/>
                <a:cs typeface="+mn-cs"/>
              </a:rPr>
              <a:t>x</a:t>
            </a:r>
            <a:r>
              <a:rPr lang="en-US" sz="2000" smtClean="0">
                <a:latin typeface="Times New Roman" charset="0"/>
                <a:cs typeface="+mn-cs"/>
              </a:rPr>
              <a:t> + 2</a:t>
            </a:r>
            <a:r>
              <a:rPr lang="en-US" sz="2000" i="1" smtClean="0">
                <a:latin typeface="Times New Roman" charset="0"/>
                <a:cs typeface="+mn-cs"/>
              </a:rPr>
              <a:t>x</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75494"/>
                                        </p:tgtEl>
                                        <p:attrNameLst>
                                          <p:attrName>style.visibility</p:attrName>
                                        </p:attrNameLst>
                                      </p:cBhvr>
                                      <p:to>
                                        <p:strVal val="visible"/>
                                      </p:to>
                                    </p:set>
                                    <p:anim calcmode="lin" valueType="num">
                                      <p:cBhvr>
                                        <p:cTn id="7" dur="500" fill="hold"/>
                                        <p:tgtEl>
                                          <p:spTgt spid="575494"/>
                                        </p:tgtEl>
                                        <p:attrNameLst>
                                          <p:attrName>ppt_w</p:attrName>
                                        </p:attrNameLst>
                                      </p:cBhvr>
                                      <p:tavLst>
                                        <p:tav tm="0">
                                          <p:val>
                                            <p:strVal val="#ppt_w*0.05"/>
                                          </p:val>
                                        </p:tav>
                                        <p:tav tm="100000">
                                          <p:val>
                                            <p:strVal val="#ppt_w"/>
                                          </p:val>
                                        </p:tav>
                                      </p:tavLst>
                                    </p:anim>
                                    <p:anim calcmode="lin" valueType="num">
                                      <p:cBhvr>
                                        <p:cTn id="8" dur="500" fill="hold"/>
                                        <p:tgtEl>
                                          <p:spTgt spid="575494"/>
                                        </p:tgtEl>
                                        <p:attrNameLst>
                                          <p:attrName>ppt_h</p:attrName>
                                        </p:attrNameLst>
                                      </p:cBhvr>
                                      <p:tavLst>
                                        <p:tav tm="0">
                                          <p:val>
                                            <p:strVal val="#ppt_h"/>
                                          </p:val>
                                        </p:tav>
                                        <p:tav tm="100000">
                                          <p:val>
                                            <p:strVal val="#ppt_h"/>
                                          </p:val>
                                        </p:tav>
                                      </p:tavLst>
                                    </p:anim>
                                    <p:anim calcmode="lin" valueType="num">
                                      <p:cBhvr>
                                        <p:cTn id="9" dur="500" fill="hold"/>
                                        <p:tgtEl>
                                          <p:spTgt spid="575494"/>
                                        </p:tgtEl>
                                        <p:attrNameLst>
                                          <p:attrName>ppt_x</p:attrName>
                                        </p:attrNameLst>
                                      </p:cBhvr>
                                      <p:tavLst>
                                        <p:tav tm="0">
                                          <p:val>
                                            <p:strVal val="#ppt_x-.2"/>
                                          </p:val>
                                        </p:tav>
                                        <p:tav tm="100000">
                                          <p:val>
                                            <p:strVal val="#ppt_x"/>
                                          </p:val>
                                        </p:tav>
                                      </p:tavLst>
                                    </p:anim>
                                    <p:anim calcmode="lin" valueType="num">
                                      <p:cBhvr>
                                        <p:cTn id="10" dur="500" fill="hold"/>
                                        <p:tgtEl>
                                          <p:spTgt spid="575494"/>
                                        </p:tgtEl>
                                        <p:attrNameLst>
                                          <p:attrName>ppt_y</p:attrName>
                                        </p:attrNameLst>
                                      </p:cBhvr>
                                      <p:tavLst>
                                        <p:tav tm="0">
                                          <p:val>
                                            <p:strVal val="#ppt_y"/>
                                          </p:val>
                                        </p:tav>
                                        <p:tav tm="100000">
                                          <p:val>
                                            <p:strVal val="#ppt_y"/>
                                          </p:val>
                                        </p:tav>
                                      </p:tavLst>
                                    </p:anim>
                                    <p:animEffect transition="in" filter="fade">
                                      <p:cBhvr>
                                        <p:cTn id="11" dur="500"/>
                                        <p:tgtEl>
                                          <p:spTgt spid="575494"/>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575495"/>
                                        </p:tgtEl>
                                        <p:attrNameLst>
                                          <p:attrName>style.visibility</p:attrName>
                                        </p:attrNameLst>
                                      </p:cBhvr>
                                      <p:to>
                                        <p:strVal val="visible"/>
                                      </p:to>
                                    </p:set>
                                    <p:anim calcmode="lin" valueType="num">
                                      <p:cBhvr>
                                        <p:cTn id="14" dur="500" fill="hold"/>
                                        <p:tgtEl>
                                          <p:spTgt spid="575495"/>
                                        </p:tgtEl>
                                        <p:attrNameLst>
                                          <p:attrName>ppt_w</p:attrName>
                                        </p:attrNameLst>
                                      </p:cBhvr>
                                      <p:tavLst>
                                        <p:tav tm="0">
                                          <p:val>
                                            <p:strVal val="#ppt_w*0.05"/>
                                          </p:val>
                                        </p:tav>
                                        <p:tav tm="100000">
                                          <p:val>
                                            <p:strVal val="#ppt_w"/>
                                          </p:val>
                                        </p:tav>
                                      </p:tavLst>
                                    </p:anim>
                                    <p:anim calcmode="lin" valueType="num">
                                      <p:cBhvr>
                                        <p:cTn id="15" dur="500" fill="hold"/>
                                        <p:tgtEl>
                                          <p:spTgt spid="575495"/>
                                        </p:tgtEl>
                                        <p:attrNameLst>
                                          <p:attrName>ppt_h</p:attrName>
                                        </p:attrNameLst>
                                      </p:cBhvr>
                                      <p:tavLst>
                                        <p:tav tm="0">
                                          <p:val>
                                            <p:strVal val="#ppt_h"/>
                                          </p:val>
                                        </p:tav>
                                        <p:tav tm="100000">
                                          <p:val>
                                            <p:strVal val="#ppt_h"/>
                                          </p:val>
                                        </p:tav>
                                      </p:tavLst>
                                    </p:anim>
                                    <p:anim calcmode="lin" valueType="num">
                                      <p:cBhvr>
                                        <p:cTn id="16" dur="500" fill="hold"/>
                                        <p:tgtEl>
                                          <p:spTgt spid="575495"/>
                                        </p:tgtEl>
                                        <p:attrNameLst>
                                          <p:attrName>ppt_x</p:attrName>
                                        </p:attrNameLst>
                                      </p:cBhvr>
                                      <p:tavLst>
                                        <p:tav tm="0">
                                          <p:val>
                                            <p:strVal val="#ppt_x-.2"/>
                                          </p:val>
                                        </p:tav>
                                        <p:tav tm="100000">
                                          <p:val>
                                            <p:strVal val="#ppt_x"/>
                                          </p:val>
                                        </p:tav>
                                      </p:tavLst>
                                    </p:anim>
                                    <p:anim calcmode="lin" valueType="num">
                                      <p:cBhvr>
                                        <p:cTn id="17" dur="500" fill="hold"/>
                                        <p:tgtEl>
                                          <p:spTgt spid="575495"/>
                                        </p:tgtEl>
                                        <p:attrNameLst>
                                          <p:attrName>ppt_y</p:attrName>
                                        </p:attrNameLst>
                                      </p:cBhvr>
                                      <p:tavLst>
                                        <p:tav tm="0">
                                          <p:val>
                                            <p:strVal val="#ppt_y"/>
                                          </p:val>
                                        </p:tav>
                                        <p:tav tm="100000">
                                          <p:val>
                                            <p:strVal val="#ppt_y"/>
                                          </p:val>
                                        </p:tav>
                                      </p:tavLst>
                                    </p:anim>
                                    <p:animEffect transition="in" filter="fade">
                                      <p:cBhvr>
                                        <p:cTn id="18" dur="500"/>
                                        <p:tgtEl>
                                          <p:spTgt spid="575495"/>
                                        </p:tgtEl>
                                      </p:cBhvr>
                                    </p:animEffect>
                                  </p:childTnLst>
                                </p:cTn>
                              </p:par>
                              <p:par>
                                <p:cTn id="19" presetID="54" presetClass="entr" presetSubtype="0" accel="100000" fill="hold" grpId="0" nodeType="withEffect">
                                  <p:stCondLst>
                                    <p:cond delay="0"/>
                                  </p:stCondLst>
                                  <p:childTnLst>
                                    <p:set>
                                      <p:cBhvr>
                                        <p:cTn id="20" dur="1" fill="hold">
                                          <p:stCondLst>
                                            <p:cond delay="0"/>
                                          </p:stCondLst>
                                        </p:cTn>
                                        <p:tgtEl>
                                          <p:spTgt spid="575496"/>
                                        </p:tgtEl>
                                        <p:attrNameLst>
                                          <p:attrName>style.visibility</p:attrName>
                                        </p:attrNameLst>
                                      </p:cBhvr>
                                      <p:to>
                                        <p:strVal val="visible"/>
                                      </p:to>
                                    </p:set>
                                    <p:anim calcmode="lin" valueType="num">
                                      <p:cBhvr>
                                        <p:cTn id="21" dur="500" fill="hold"/>
                                        <p:tgtEl>
                                          <p:spTgt spid="575496"/>
                                        </p:tgtEl>
                                        <p:attrNameLst>
                                          <p:attrName>ppt_w</p:attrName>
                                        </p:attrNameLst>
                                      </p:cBhvr>
                                      <p:tavLst>
                                        <p:tav tm="0">
                                          <p:val>
                                            <p:strVal val="#ppt_w*0.05"/>
                                          </p:val>
                                        </p:tav>
                                        <p:tav tm="100000">
                                          <p:val>
                                            <p:strVal val="#ppt_w"/>
                                          </p:val>
                                        </p:tav>
                                      </p:tavLst>
                                    </p:anim>
                                    <p:anim calcmode="lin" valueType="num">
                                      <p:cBhvr>
                                        <p:cTn id="22" dur="500" fill="hold"/>
                                        <p:tgtEl>
                                          <p:spTgt spid="575496"/>
                                        </p:tgtEl>
                                        <p:attrNameLst>
                                          <p:attrName>ppt_h</p:attrName>
                                        </p:attrNameLst>
                                      </p:cBhvr>
                                      <p:tavLst>
                                        <p:tav tm="0">
                                          <p:val>
                                            <p:strVal val="#ppt_h"/>
                                          </p:val>
                                        </p:tav>
                                        <p:tav tm="100000">
                                          <p:val>
                                            <p:strVal val="#ppt_h"/>
                                          </p:val>
                                        </p:tav>
                                      </p:tavLst>
                                    </p:anim>
                                    <p:anim calcmode="lin" valueType="num">
                                      <p:cBhvr>
                                        <p:cTn id="23" dur="500" fill="hold"/>
                                        <p:tgtEl>
                                          <p:spTgt spid="575496"/>
                                        </p:tgtEl>
                                        <p:attrNameLst>
                                          <p:attrName>ppt_x</p:attrName>
                                        </p:attrNameLst>
                                      </p:cBhvr>
                                      <p:tavLst>
                                        <p:tav tm="0">
                                          <p:val>
                                            <p:strVal val="#ppt_x-.2"/>
                                          </p:val>
                                        </p:tav>
                                        <p:tav tm="100000">
                                          <p:val>
                                            <p:strVal val="#ppt_x"/>
                                          </p:val>
                                        </p:tav>
                                      </p:tavLst>
                                    </p:anim>
                                    <p:anim calcmode="lin" valueType="num">
                                      <p:cBhvr>
                                        <p:cTn id="24" dur="500" fill="hold"/>
                                        <p:tgtEl>
                                          <p:spTgt spid="575496"/>
                                        </p:tgtEl>
                                        <p:attrNameLst>
                                          <p:attrName>ppt_y</p:attrName>
                                        </p:attrNameLst>
                                      </p:cBhvr>
                                      <p:tavLst>
                                        <p:tav tm="0">
                                          <p:val>
                                            <p:strVal val="#ppt_y"/>
                                          </p:val>
                                        </p:tav>
                                        <p:tav tm="100000">
                                          <p:val>
                                            <p:strVal val="#ppt_y"/>
                                          </p:val>
                                        </p:tav>
                                      </p:tavLst>
                                    </p:anim>
                                    <p:animEffect transition="in" filter="fade">
                                      <p:cBhvr>
                                        <p:cTn id="25" dur="500"/>
                                        <p:tgtEl>
                                          <p:spTgt spid="57549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4" presetClass="entr" presetSubtype="0" accel="100000" fill="hold" grpId="0" nodeType="clickEffect">
                                  <p:stCondLst>
                                    <p:cond delay="0"/>
                                  </p:stCondLst>
                                  <p:childTnLst>
                                    <p:set>
                                      <p:cBhvr>
                                        <p:cTn id="29" dur="1" fill="hold">
                                          <p:stCondLst>
                                            <p:cond delay="0"/>
                                          </p:stCondLst>
                                        </p:cTn>
                                        <p:tgtEl>
                                          <p:spTgt spid="575497"/>
                                        </p:tgtEl>
                                        <p:attrNameLst>
                                          <p:attrName>style.visibility</p:attrName>
                                        </p:attrNameLst>
                                      </p:cBhvr>
                                      <p:to>
                                        <p:strVal val="visible"/>
                                      </p:to>
                                    </p:set>
                                    <p:anim calcmode="lin" valueType="num">
                                      <p:cBhvr>
                                        <p:cTn id="30" dur="500" fill="hold"/>
                                        <p:tgtEl>
                                          <p:spTgt spid="575497"/>
                                        </p:tgtEl>
                                        <p:attrNameLst>
                                          <p:attrName>ppt_w</p:attrName>
                                        </p:attrNameLst>
                                      </p:cBhvr>
                                      <p:tavLst>
                                        <p:tav tm="0">
                                          <p:val>
                                            <p:strVal val="#ppt_w*0.05"/>
                                          </p:val>
                                        </p:tav>
                                        <p:tav tm="100000">
                                          <p:val>
                                            <p:strVal val="#ppt_w"/>
                                          </p:val>
                                        </p:tav>
                                      </p:tavLst>
                                    </p:anim>
                                    <p:anim calcmode="lin" valueType="num">
                                      <p:cBhvr>
                                        <p:cTn id="31" dur="500" fill="hold"/>
                                        <p:tgtEl>
                                          <p:spTgt spid="575497"/>
                                        </p:tgtEl>
                                        <p:attrNameLst>
                                          <p:attrName>ppt_h</p:attrName>
                                        </p:attrNameLst>
                                      </p:cBhvr>
                                      <p:tavLst>
                                        <p:tav tm="0">
                                          <p:val>
                                            <p:strVal val="#ppt_h"/>
                                          </p:val>
                                        </p:tav>
                                        <p:tav tm="100000">
                                          <p:val>
                                            <p:strVal val="#ppt_h"/>
                                          </p:val>
                                        </p:tav>
                                      </p:tavLst>
                                    </p:anim>
                                    <p:anim calcmode="lin" valueType="num">
                                      <p:cBhvr>
                                        <p:cTn id="32" dur="500" fill="hold"/>
                                        <p:tgtEl>
                                          <p:spTgt spid="575497"/>
                                        </p:tgtEl>
                                        <p:attrNameLst>
                                          <p:attrName>ppt_x</p:attrName>
                                        </p:attrNameLst>
                                      </p:cBhvr>
                                      <p:tavLst>
                                        <p:tav tm="0">
                                          <p:val>
                                            <p:strVal val="#ppt_x-.2"/>
                                          </p:val>
                                        </p:tav>
                                        <p:tav tm="100000">
                                          <p:val>
                                            <p:strVal val="#ppt_x"/>
                                          </p:val>
                                        </p:tav>
                                      </p:tavLst>
                                    </p:anim>
                                    <p:anim calcmode="lin" valueType="num">
                                      <p:cBhvr>
                                        <p:cTn id="33" dur="500" fill="hold"/>
                                        <p:tgtEl>
                                          <p:spTgt spid="575497"/>
                                        </p:tgtEl>
                                        <p:attrNameLst>
                                          <p:attrName>ppt_y</p:attrName>
                                        </p:attrNameLst>
                                      </p:cBhvr>
                                      <p:tavLst>
                                        <p:tav tm="0">
                                          <p:val>
                                            <p:strVal val="#ppt_y"/>
                                          </p:val>
                                        </p:tav>
                                        <p:tav tm="100000">
                                          <p:val>
                                            <p:strVal val="#ppt_y"/>
                                          </p:val>
                                        </p:tav>
                                      </p:tavLst>
                                    </p:anim>
                                    <p:animEffect transition="in" filter="fade">
                                      <p:cBhvr>
                                        <p:cTn id="34" dur="500"/>
                                        <p:tgtEl>
                                          <p:spTgt spid="575497"/>
                                        </p:tgtEl>
                                      </p:cBhvr>
                                    </p:animEffect>
                                  </p:childTnLst>
                                </p:cTn>
                              </p:par>
                              <p:par>
                                <p:cTn id="35" presetID="54" presetClass="entr" presetSubtype="0" accel="100000" fill="hold" grpId="0" nodeType="withEffect">
                                  <p:stCondLst>
                                    <p:cond delay="0"/>
                                  </p:stCondLst>
                                  <p:childTnLst>
                                    <p:set>
                                      <p:cBhvr>
                                        <p:cTn id="36" dur="1" fill="hold">
                                          <p:stCondLst>
                                            <p:cond delay="0"/>
                                          </p:stCondLst>
                                        </p:cTn>
                                        <p:tgtEl>
                                          <p:spTgt spid="575498"/>
                                        </p:tgtEl>
                                        <p:attrNameLst>
                                          <p:attrName>style.visibility</p:attrName>
                                        </p:attrNameLst>
                                      </p:cBhvr>
                                      <p:to>
                                        <p:strVal val="visible"/>
                                      </p:to>
                                    </p:set>
                                    <p:anim calcmode="lin" valueType="num">
                                      <p:cBhvr>
                                        <p:cTn id="37" dur="500" fill="hold"/>
                                        <p:tgtEl>
                                          <p:spTgt spid="575498"/>
                                        </p:tgtEl>
                                        <p:attrNameLst>
                                          <p:attrName>ppt_w</p:attrName>
                                        </p:attrNameLst>
                                      </p:cBhvr>
                                      <p:tavLst>
                                        <p:tav tm="0">
                                          <p:val>
                                            <p:strVal val="#ppt_w*0.05"/>
                                          </p:val>
                                        </p:tav>
                                        <p:tav tm="100000">
                                          <p:val>
                                            <p:strVal val="#ppt_w"/>
                                          </p:val>
                                        </p:tav>
                                      </p:tavLst>
                                    </p:anim>
                                    <p:anim calcmode="lin" valueType="num">
                                      <p:cBhvr>
                                        <p:cTn id="38" dur="500" fill="hold"/>
                                        <p:tgtEl>
                                          <p:spTgt spid="575498"/>
                                        </p:tgtEl>
                                        <p:attrNameLst>
                                          <p:attrName>ppt_h</p:attrName>
                                        </p:attrNameLst>
                                      </p:cBhvr>
                                      <p:tavLst>
                                        <p:tav tm="0">
                                          <p:val>
                                            <p:strVal val="#ppt_h"/>
                                          </p:val>
                                        </p:tav>
                                        <p:tav tm="100000">
                                          <p:val>
                                            <p:strVal val="#ppt_h"/>
                                          </p:val>
                                        </p:tav>
                                      </p:tavLst>
                                    </p:anim>
                                    <p:anim calcmode="lin" valueType="num">
                                      <p:cBhvr>
                                        <p:cTn id="39" dur="500" fill="hold"/>
                                        <p:tgtEl>
                                          <p:spTgt spid="575498"/>
                                        </p:tgtEl>
                                        <p:attrNameLst>
                                          <p:attrName>ppt_x</p:attrName>
                                        </p:attrNameLst>
                                      </p:cBhvr>
                                      <p:tavLst>
                                        <p:tav tm="0">
                                          <p:val>
                                            <p:strVal val="#ppt_x-.2"/>
                                          </p:val>
                                        </p:tav>
                                        <p:tav tm="100000">
                                          <p:val>
                                            <p:strVal val="#ppt_x"/>
                                          </p:val>
                                        </p:tav>
                                      </p:tavLst>
                                    </p:anim>
                                    <p:anim calcmode="lin" valueType="num">
                                      <p:cBhvr>
                                        <p:cTn id="40" dur="500" fill="hold"/>
                                        <p:tgtEl>
                                          <p:spTgt spid="575498"/>
                                        </p:tgtEl>
                                        <p:attrNameLst>
                                          <p:attrName>ppt_y</p:attrName>
                                        </p:attrNameLst>
                                      </p:cBhvr>
                                      <p:tavLst>
                                        <p:tav tm="0">
                                          <p:val>
                                            <p:strVal val="#ppt_y"/>
                                          </p:val>
                                        </p:tav>
                                        <p:tav tm="100000">
                                          <p:val>
                                            <p:strVal val="#ppt_y"/>
                                          </p:val>
                                        </p:tav>
                                      </p:tavLst>
                                    </p:anim>
                                    <p:animEffect transition="in" filter="fade">
                                      <p:cBhvr>
                                        <p:cTn id="41" dur="500"/>
                                        <p:tgtEl>
                                          <p:spTgt spid="575498"/>
                                        </p:tgtEl>
                                      </p:cBhvr>
                                    </p:animEffect>
                                  </p:childTnLst>
                                </p:cTn>
                              </p:par>
                              <p:par>
                                <p:cTn id="42" presetID="54" presetClass="entr" presetSubtype="0" accel="100000" fill="hold" grpId="0" nodeType="withEffect">
                                  <p:stCondLst>
                                    <p:cond delay="0"/>
                                  </p:stCondLst>
                                  <p:childTnLst>
                                    <p:set>
                                      <p:cBhvr>
                                        <p:cTn id="43" dur="1" fill="hold">
                                          <p:stCondLst>
                                            <p:cond delay="0"/>
                                          </p:stCondLst>
                                        </p:cTn>
                                        <p:tgtEl>
                                          <p:spTgt spid="575499"/>
                                        </p:tgtEl>
                                        <p:attrNameLst>
                                          <p:attrName>style.visibility</p:attrName>
                                        </p:attrNameLst>
                                      </p:cBhvr>
                                      <p:to>
                                        <p:strVal val="visible"/>
                                      </p:to>
                                    </p:set>
                                    <p:anim calcmode="lin" valueType="num">
                                      <p:cBhvr>
                                        <p:cTn id="44" dur="500" fill="hold"/>
                                        <p:tgtEl>
                                          <p:spTgt spid="575499"/>
                                        </p:tgtEl>
                                        <p:attrNameLst>
                                          <p:attrName>ppt_w</p:attrName>
                                        </p:attrNameLst>
                                      </p:cBhvr>
                                      <p:tavLst>
                                        <p:tav tm="0">
                                          <p:val>
                                            <p:strVal val="#ppt_w*0.05"/>
                                          </p:val>
                                        </p:tav>
                                        <p:tav tm="100000">
                                          <p:val>
                                            <p:strVal val="#ppt_w"/>
                                          </p:val>
                                        </p:tav>
                                      </p:tavLst>
                                    </p:anim>
                                    <p:anim calcmode="lin" valueType="num">
                                      <p:cBhvr>
                                        <p:cTn id="45" dur="500" fill="hold"/>
                                        <p:tgtEl>
                                          <p:spTgt spid="575499"/>
                                        </p:tgtEl>
                                        <p:attrNameLst>
                                          <p:attrName>ppt_h</p:attrName>
                                        </p:attrNameLst>
                                      </p:cBhvr>
                                      <p:tavLst>
                                        <p:tav tm="0">
                                          <p:val>
                                            <p:strVal val="#ppt_h"/>
                                          </p:val>
                                        </p:tav>
                                        <p:tav tm="100000">
                                          <p:val>
                                            <p:strVal val="#ppt_h"/>
                                          </p:val>
                                        </p:tav>
                                      </p:tavLst>
                                    </p:anim>
                                    <p:anim calcmode="lin" valueType="num">
                                      <p:cBhvr>
                                        <p:cTn id="46" dur="500" fill="hold"/>
                                        <p:tgtEl>
                                          <p:spTgt spid="575499"/>
                                        </p:tgtEl>
                                        <p:attrNameLst>
                                          <p:attrName>ppt_x</p:attrName>
                                        </p:attrNameLst>
                                      </p:cBhvr>
                                      <p:tavLst>
                                        <p:tav tm="0">
                                          <p:val>
                                            <p:strVal val="#ppt_x-.2"/>
                                          </p:val>
                                        </p:tav>
                                        <p:tav tm="100000">
                                          <p:val>
                                            <p:strVal val="#ppt_x"/>
                                          </p:val>
                                        </p:tav>
                                      </p:tavLst>
                                    </p:anim>
                                    <p:anim calcmode="lin" valueType="num">
                                      <p:cBhvr>
                                        <p:cTn id="47" dur="500" fill="hold"/>
                                        <p:tgtEl>
                                          <p:spTgt spid="575499"/>
                                        </p:tgtEl>
                                        <p:attrNameLst>
                                          <p:attrName>ppt_y</p:attrName>
                                        </p:attrNameLst>
                                      </p:cBhvr>
                                      <p:tavLst>
                                        <p:tav tm="0">
                                          <p:val>
                                            <p:strVal val="#ppt_y"/>
                                          </p:val>
                                        </p:tav>
                                        <p:tav tm="100000">
                                          <p:val>
                                            <p:strVal val="#ppt_y"/>
                                          </p:val>
                                        </p:tav>
                                      </p:tavLst>
                                    </p:anim>
                                    <p:animEffect transition="in" filter="fade">
                                      <p:cBhvr>
                                        <p:cTn id="48" dur="500"/>
                                        <p:tgtEl>
                                          <p:spTgt spid="57549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4" presetClass="entr" presetSubtype="0" accel="100000" fill="hold" grpId="0" nodeType="clickEffect">
                                  <p:stCondLst>
                                    <p:cond delay="0"/>
                                  </p:stCondLst>
                                  <p:childTnLst>
                                    <p:set>
                                      <p:cBhvr>
                                        <p:cTn id="52" dur="1" fill="hold">
                                          <p:stCondLst>
                                            <p:cond delay="0"/>
                                          </p:stCondLst>
                                        </p:cTn>
                                        <p:tgtEl>
                                          <p:spTgt spid="575501"/>
                                        </p:tgtEl>
                                        <p:attrNameLst>
                                          <p:attrName>style.visibility</p:attrName>
                                        </p:attrNameLst>
                                      </p:cBhvr>
                                      <p:to>
                                        <p:strVal val="visible"/>
                                      </p:to>
                                    </p:set>
                                    <p:anim calcmode="lin" valueType="num">
                                      <p:cBhvr>
                                        <p:cTn id="53" dur="500" fill="hold"/>
                                        <p:tgtEl>
                                          <p:spTgt spid="575501"/>
                                        </p:tgtEl>
                                        <p:attrNameLst>
                                          <p:attrName>ppt_w</p:attrName>
                                        </p:attrNameLst>
                                      </p:cBhvr>
                                      <p:tavLst>
                                        <p:tav tm="0">
                                          <p:val>
                                            <p:strVal val="#ppt_w*0.05"/>
                                          </p:val>
                                        </p:tav>
                                        <p:tav tm="100000">
                                          <p:val>
                                            <p:strVal val="#ppt_w"/>
                                          </p:val>
                                        </p:tav>
                                      </p:tavLst>
                                    </p:anim>
                                    <p:anim calcmode="lin" valueType="num">
                                      <p:cBhvr>
                                        <p:cTn id="54" dur="500" fill="hold"/>
                                        <p:tgtEl>
                                          <p:spTgt spid="575501"/>
                                        </p:tgtEl>
                                        <p:attrNameLst>
                                          <p:attrName>ppt_h</p:attrName>
                                        </p:attrNameLst>
                                      </p:cBhvr>
                                      <p:tavLst>
                                        <p:tav tm="0">
                                          <p:val>
                                            <p:strVal val="#ppt_h"/>
                                          </p:val>
                                        </p:tav>
                                        <p:tav tm="100000">
                                          <p:val>
                                            <p:strVal val="#ppt_h"/>
                                          </p:val>
                                        </p:tav>
                                      </p:tavLst>
                                    </p:anim>
                                    <p:anim calcmode="lin" valueType="num">
                                      <p:cBhvr>
                                        <p:cTn id="55" dur="500" fill="hold"/>
                                        <p:tgtEl>
                                          <p:spTgt spid="575501"/>
                                        </p:tgtEl>
                                        <p:attrNameLst>
                                          <p:attrName>ppt_x</p:attrName>
                                        </p:attrNameLst>
                                      </p:cBhvr>
                                      <p:tavLst>
                                        <p:tav tm="0">
                                          <p:val>
                                            <p:strVal val="#ppt_x-.2"/>
                                          </p:val>
                                        </p:tav>
                                        <p:tav tm="100000">
                                          <p:val>
                                            <p:strVal val="#ppt_x"/>
                                          </p:val>
                                        </p:tav>
                                      </p:tavLst>
                                    </p:anim>
                                    <p:anim calcmode="lin" valueType="num">
                                      <p:cBhvr>
                                        <p:cTn id="56" dur="500" fill="hold"/>
                                        <p:tgtEl>
                                          <p:spTgt spid="575501"/>
                                        </p:tgtEl>
                                        <p:attrNameLst>
                                          <p:attrName>ppt_y</p:attrName>
                                        </p:attrNameLst>
                                      </p:cBhvr>
                                      <p:tavLst>
                                        <p:tav tm="0">
                                          <p:val>
                                            <p:strVal val="#ppt_y"/>
                                          </p:val>
                                        </p:tav>
                                        <p:tav tm="100000">
                                          <p:val>
                                            <p:strVal val="#ppt_y"/>
                                          </p:val>
                                        </p:tav>
                                      </p:tavLst>
                                    </p:anim>
                                    <p:animEffect transition="in" filter="fade">
                                      <p:cBhvr>
                                        <p:cTn id="57" dur="500"/>
                                        <p:tgtEl>
                                          <p:spTgt spid="57550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4" presetClass="entr" presetSubtype="0" accel="100000" fill="hold" grpId="0" nodeType="clickEffect">
                                  <p:stCondLst>
                                    <p:cond delay="0"/>
                                  </p:stCondLst>
                                  <p:childTnLst>
                                    <p:set>
                                      <p:cBhvr>
                                        <p:cTn id="61" dur="1" fill="hold">
                                          <p:stCondLst>
                                            <p:cond delay="0"/>
                                          </p:stCondLst>
                                        </p:cTn>
                                        <p:tgtEl>
                                          <p:spTgt spid="575504"/>
                                        </p:tgtEl>
                                        <p:attrNameLst>
                                          <p:attrName>style.visibility</p:attrName>
                                        </p:attrNameLst>
                                      </p:cBhvr>
                                      <p:to>
                                        <p:strVal val="visible"/>
                                      </p:to>
                                    </p:set>
                                    <p:anim calcmode="lin" valueType="num">
                                      <p:cBhvr>
                                        <p:cTn id="62" dur="500" fill="hold"/>
                                        <p:tgtEl>
                                          <p:spTgt spid="575504"/>
                                        </p:tgtEl>
                                        <p:attrNameLst>
                                          <p:attrName>ppt_w</p:attrName>
                                        </p:attrNameLst>
                                      </p:cBhvr>
                                      <p:tavLst>
                                        <p:tav tm="0">
                                          <p:val>
                                            <p:strVal val="#ppt_w*0.05"/>
                                          </p:val>
                                        </p:tav>
                                        <p:tav tm="100000">
                                          <p:val>
                                            <p:strVal val="#ppt_w"/>
                                          </p:val>
                                        </p:tav>
                                      </p:tavLst>
                                    </p:anim>
                                    <p:anim calcmode="lin" valueType="num">
                                      <p:cBhvr>
                                        <p:cTn id="63" dur="500" fill="hold"/>
                                        <p:tgtEl>
                                          <p:spTgt spid="575504"/>
                                        </p:tgtEl>
                                        <p:attrNameLst>
                                          <p:attrName>ppt_h</p:attrName>
                                        </p:attrNameLst>
                                      </p:cBhvr>
                                      <p:tavLst>
                                        <p:tav tm="0">
                                          <p:val>
                                            <p:strVal val="#ppt_h"/>
                                          </p:val>
                                        </p:tav>
                                        <p:tav tm="100000">
                                          <p:val>
                                            <p:strVal val="#ppt_h"/>
                                          </p:val>
                                        </p:tav>
                                      </p:tavLst>
                                    </p:anim>
                                    <p:anim calcmode="lin" valueType="num">
                                      <p:cBhvr>
                                        <p:cTn id="64" dur="500" fill="hold"/>
                                        <p:tgtEl>
                                          <p:spTgt spid="575504"/>
                                        </p:tgtEl>
                                        <p:attrNameLst>
                                          <p:attrName>ppt_x</p:attrName>
                                        </p:attrNameLst>
                                      </p:cBhvr>
                                      <p:tavLst>
                                        <p:tav tm="0">
                                          <p:val>
                                            <p:strVal val="#ppt_x-.2"/>
                                          </p:val>
                                        </p:tav>
                                        <p:tav tm="100000">
                                          <p:val>
                                            <p:strVal val="#ppt_x"/>
                                          </p:val>
                                        </p:tav>
                                      </p:tavLst>
                                    </p:anim>
                                    <p:anim calcmode="lin" valueType="num">
                                      <p:cBhvr>
                                        <p:cTn id="65" dur="500" fill="hold"/>
                                        <p:tgtEl>
                                          <p:spTgt spid="575504"/>
                                        </p:tgtEl>
                                        <p:attrNameLst>
                                          <p:attrName>ppt_y</p:attrName>
                                        </p:attrNameLst>
                                      </p:cBhvr>
                                      <p:tavLst>
                                        <p:tav tm="0">
                                          <p:val>
                                            <p:strVal val="#ppt_y"/>
                                          </p:val>
                                        </p:tav>
                                        <p:tav tm="100000">
                                          <p:val>
                                            <p:strVal val="#ppt_y"/>
                                          </p:val>
                                        </p:tav>
                                      </p:tavLst>
                                    </p:anim>
                                    <p:animEffect transition="in" filter="fade">
                                      <p:cBhvr>
                                        <p:cTn id="66" dur="500"/>
                                        <p:tgtEl>
                                          <p:spTgt spid="575504"/>
                                        </p:tgtEl>
                                      </p:cBhvr>
                                    </p:animEffect>
                                  </p:childTnLst>
                                </p:cTn>
                              </p:par>
                              <p:par>
                                <p:cTn id="67" presetID="54" presetClass="entr" presetSubtype="0" accel="100000" fill="hold" grpId="0" nodeType="withEffect">
                                  <p:stCondLst>
                                    <p:cond delay="0"/>
                                  </p:stCondLst>
                                  <p:childTnLst>
                                    <p:set>
                                      <p:cBhvr>
                                        <p:cTn id="68" dur="1" fill="hold">
                                          <p:stCondLst>
                                            <p:cond delay="0"/>
                                          </p:stCondLst>
                                        </p:cTn>
                                        <p:tgtEl>
                                          <p:spTgt spid="575500"/>
                                        </p:tgtEl>
                                        <p:attrNameLst>
                                          <p:attrName>style.visibility</p:attrName>
                                        </p:attrNameLst>
                                      </p:cBhvr>
                                      <p:to>
                                        <p:strVal val="visible"/>
                                      </p:to>
                                    </p:set>
                                    <p:anim calcmode="lin" valueType="num">
                                      <p:cBhvr>
                                        <p:cTn id="69" dur="500" fill="hold"/>
                                        <p:tgtEl>
                                          <p:spTgt spid="575500"/>
                                        </p:tgtEl>
                                        <p:attrNameLst>
                                          <p:attrName>ppt_w</p:attrName>
                                        </p:attrNameLst>
                                      </p:cBhvr>
                                      <p:tavLst>
                                        <p:tav tm="0">
                                          <p:val>
                                            <p:strVal val="#ppt_w*0.05"/>
                                          </p:val>
                                        </p:tav>
                                        <p:tav tm="100000">
                                          <p:val>
                                            <p:strVal val="#ppt_w"/>
                                          </p:val>
                                        </p:tav>
                                      </p:tavLst>
                                    </p:anim>
                                    <p:anim calcmode="lin" valueType="num">
                                      <p:cBhvr>
                                        <p:cTn id="70" dur="500" fill="hold"/>
                                        <p:tgtEl>
                                          <p:spTgt spid="575500"/>
                                        </p:tgtEl>
                                        <p:attrNameLst>
                                          <p:attrName>ppt_h</p:attrName>
                                        </p:attrNameLst>
                                      </p:cBhvr>
                                      <p:tavLst>
                                        <p:tav tm="0">
                                          <p:val>
                                            <p:strVal val="#ppt_h"/>
                                          </p:val>
                                        </p:tav>
                                        <p:tav tm="100000">
                                          <p:val>
                                            <p:strVal val="#ppt_h"/>
                                          </p:val>
                                        </p:tav>
                                      </p:tavLst>
                                    </p:anim>
                                    <p:anim calcmode="lin" valueType="num">
                                      <p:cBhvr>
                                        <p:cTn id="71" dur="500" fill="hold"/>
                                        <p:tgtEl>
                                          <p:spTgt spid="575500"/>
                                        </p:tgtEl>
                                        <p:attrNameLst>
                                          <p:attrName>ppt_x</p:attrName>
                                        </p:attrNameLst>
                                      </p:cBhvr>
                                      <p:tavLst>
                                        <p:tav tm="0">
                                          <p:val>
                                            <p:strVal val="#ppt_x-.2"/>
                                          </p:val>
                                        </p:tav>
                                        <p:tav tm="100000">
                                          <p:val>
                                            <p:strVal val="#ppt_x"/>
                                          </p:val>
                                        </p:tav>
                                      </p:tavLst>
                                    </p:anim>
                                    <p:anim calcmode="lin" valueType="num">
                                      <p:cBhvr>
                                        <p:cTn id="72" dur="500" fill="hold"/>
                                        <p:tgtEl>
                                          <p:spTgt spid="575500"/>
                                        </p:tgtEl>
                                        <p:attrNameLst>
                                          <p:attrName>ppt_y</p:attrName>
                                        </p:attrNameLst>
                                      </p:cBhvr>
                                      <p:tavLst>
                                        <p:tav tm="0">
                                          <p:val>
                                            <p:strVal val="#ppt_y"/>
                                          </p:val>
                                        </p:tav>
                                        <p:tav tm="100000">
                                          <p:val>
                                            <p:strVal val="#ppt_y"/>
                                          </p:val>
                                        </p:tav>
                                      </p:tavLst>
                                    </p:anim>
                                    <p:animEffect transition="in" filter="fade">
                                      <p:cBhvr>
                                        <p:cTn id="73" dur="500"/>
                                        <p:tgtEl>
                                          <p:spTgt spid="575500"/>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54" presetClass="entr" presetSubtype="0" accel="100000" fill="hold" grpId="0" nodeType="clickEffect">
                                  <p:stCondLst>
                                    <p:cond delay="0"/>
                                  </p:stCondLst>
                                  <p:childTnLst>
                                    <p:set>
                                      <p:cBhvr>
                                        <p:cTn id="77" dur="1" fill="hold">
                                          <p:stCondLst>
                                            <p:cond delay="0"/>
                                          </p:stCondLst>
                                        </p:cTn>
                                        <p:tgtEl>
                                          <p:spTgt spid="575505"/>
                                        </p:tgtEl>
                                        <p:attrNameLst>
                                          <p:attrName>style.visibility</p:attrName>
                                        </p:attrNameLst>
                                      </p:cBhvr>
                                      <p:to>
                                        <p:strVal val="visible"/>
                                      </p:to>
                                    </p:set>
                                    <p:anim calcmode="lin" valueType="num">
                                      <p:cBhvr>
                                        <p:cTn id="78" dur="500" fill="hold"/>
                                        <p:tgtEl>
                                          <p:spTgt spid="575505"/>
                                        </p:tgtEl>
                                        <p:attrNameLst>
                                          <p:attrName>ppt_w</p:attrName>
                                        </p:attrNameLst>
                                      </p:cBhvr>
                                      <p:tavLst>
                                        <p:tav tm="0">
                                          <p:val>
                                            <p:strVal val="#ppt_w*0.05"/>
                                          </p:val>
                                        </p:tav>
                                        <p:tav tm="100000">
                                          <p:val>
                                            <p:strVal val="#ppt_w"/>
                                          </p:val>
                                        </p:tav>
                                      </p:tavLst>
                                    </p:anim>
                                    <p:anim calcmode="lin" valueType="num">
                                      <p:cBhvr>
                                        <p:cTn id="79" dur="500" fill="hold"/>
                                        <p:tgtEl>
                                          <p:spTgt spid="575505"/>
                                        </p:tgtEl>
                                        <p:attrNameLst>
                                          <p:attrName>ppt_h</p:attrName>
                                        </p:attrNameLst>
                                      </p:cBhvr>
                                      <p:tavLst>
                                        <p:tav tm="0">
                                          <p:val>
                                            <p:strVal val="#ppt_h"/>
                                          </p:val>
                                        </p:tav>
                                        <p:tav tm="100000">
                                          <p:val>
                                            <p:strVal val="#ppt_h"/>
                                          </p:val>
                                        </p:tav>
                                      </p:tavLst>
                                    </p:anim>
                                    <p:anim calcmode="lin" valueType="num">
                                      <p:cBhvr>
                                        <p:cTn id="80" dur="500" fill="hold"/>
                                        <p:tgtEl>
                                          <p:spTgt spid="575505"/>
                                        </p:tgtEl>
                                        <p:attrNameLst>
                                          <p:attrName>ppt_x</p:attrName>
                                        </p:attrNameLst>
                                      </p:cBhvr>
                                      <p:tavLst>
                                        <p:tav tm="0">
                                          <p:val>
                                            <p:strVal val="#ppt_x-.2"/>
                                          </p:val>
                                        </p:tav>
                                        <p:tav tm="100000">
                                          <p:val>
                                            <p:strVal val="#ppt_x"/>
                                          </p:val>
                                        </p:tav>
                                      </p:tavLst>
                                    </p:anim>
                                    <p:anim calcmode="lin" valueType="num">
                                      <p:cBhvr>
                                        <p:cTn id="81" dur="500" fill="hold"/>
                                        <p:tgtEl>
                                          <p:spTgt spid="575505"/>
                                        </p:tgtEl>
                                        <p:attrNameLst>
                                          <p:attrName>ppt_y</p:attrName>
                                        </p:attrNameLst>
                                      </p:cBhvr>
                                      <p:tavLst>
                                        <p:tav tm="0">
                                          <p:val>
                                            <p:strVal val="#ppt_y"/>
                                          </p:val>
                                        </p:tav>
                                        <p:tav tm="100000">
                                          <p:val>
                                            <p:strVal val="#ppt_y"/>
                                          </p:val>
                                        </p:tav>
                                      </p:tavLst>
                                    </p:anim>
                                    <p:animEffect transition="in" filter="fade">
                                      <p:cBhvr>
                                        <p:cTn id="82" dur="500"/>
                                        <p:tgtEl>
                                          <p:spTgt spid="575505"/>
                                        </p:tgtEl>
                                      </p:cBhvr>
                                    </p:animEffect>
                                  </p:childTnLst>
                                </p:cTn>
                              </p:par>
                              <p:par>
                                <p:cTn id="83" presetID="54" presetClass="entr" presetSubtype="0" accel="100000" fill="hold" grpId="0" nodeType="withEffect">
                                  <p:stCondLst>
                                    <p:cond delay="0"/>
                                  </p:stCondLst>
                                  <p:childTnLst>
                                    <p:set>
                                      <p:cBhvr>
                                        <p:cTn id="84" dur="1" fill="hold">
                                          <p:stCondLst>
                                            <p:cond delay="0"/>
                                          </p:stCondLst>
                                        </p:cTn>
                                        <p:tgtEl>
                                          <p:spTgt spid="575502"/>
                                        </p:tgtEl>
                                        <p:attrNameLst>
                                          <p:attrName>style.visibility</p:attrName>
                                        </p:attrNameLst>
                                      </p:cBhvr>
                                      <p:to>
                                        <p:strVal val="visible"/>
                                      </p:to>
                                    </p:set>
                                    <p:anim calcmode="lin" valueType="num">
                                      <p:cBhvr>
                                        <p:cTn id="85" dur="500" fill="hold"/>
                                        <p:tgtEl>
                                          <p:spTgt spid="575502"/>
                                        </p:tgtEl>
                                        <p:attrNameLst>
                                          <p:attrName>ppt_w</p:attrName>
                                        </p:attrNameLst>
                                      </p:cBhvr>
                                      <p:tavLst>
                                        <p:tav tm="0">
                                          <p:val>
                                            <p:strVal val="#ppt_w*0.05"/>
                                          </p:val>
                                        </p:tav>
                                        <p:tav tm="100000">
                                          <p:val>
                                            <p:strVal val="#ppt_w"/>
                                          </p:val>
                                        </p:tav>
                                      </p:tavLst>
                                    </p:anim>
                                    <p:anim calcmode="lin" valueType="num">
                                      <p:cBhvr>
                                        <p:cTn id="86" dur="500" fill="hold"/>
                                        <p:tgtEl>
                                          <p:spTgt spid="575502"/>
                                        </p:tgtEl>
                                        <p:attrNameLst>
                                          <p:attrName>ppt_h</p:attrName>
                                        </p:attrNameLst>
                                      </p:cBhvr>
                                      <p:tavLst>
                                        <p:tav tm="0">
                                          <p:val>
                                            <p:strVal val="#ppt_h"/>
                                          </p:val>
                                        </p:tav>
                                        <p:tav tm="100000">
                                          <p:val>
                                            <p:strVal val="#ppt_h"/>
                                          </p:val>
                                        </p:tav>
                                      </p:tavLst>
                                    </p:anim>
                                    <p:anim calcmode="lin" valueType="num">
                                      <p:cBhvr>
                                        <p:cTn id="87" dur="500" fill="hold"/>
                                        <p:tgtEl>
                                          <p:spTgt spid="575502"/>
                                        </p:tgtEl>
                                        <p:attrNameLst>
                                          <p:attrName>ppt_x</p:attrName>
                                        </p:attrNameLst>
                                      </p:cBhvr>
                                      <p:tavLst>
                                        <p:tav tm="0">
                                          <p:val>
                                            <p:strVal val="#ppt_x-.2"/>
                                          </p:val>
                                        </p:tav>
                                        <p:tav tm="100000">
                                          <p:val>
                                            <p:strVal val="#ppt_x"/>
                                          </p:val>
                                        </p:tav>
                                      </p:tavLst>
                                    </p:anim>
                                    <p:anim calcmode="lin" valueType="num">
                                      <p:cBhvr>
                                        <p:cTn id="88" dur="500" fill="hold"/>
                                        <p:tgtEl>
                                          <p:spTgt spid="575502"/>
                                        </p:tgtEl>
                                        <p:attrNameLst>
                                          <p:attrName>ppt_y</p:attrName>
                                        </p:attrNameLst>
                                      </p:cBhvr>
                                      <p:tavLst>
                                        <p:tav tm="0">
                                          <p:val>
                                            <p:strVal val="#ppt_y"/>
                                          </p:val>
                                        </p:tav>
                                        <p:tav tm="100000">
                                          <p:val>
                                            <p:strVal val="#ppt_y"/>
                                          </p:val>
                                        </p:tav>
                                      </p:tavLst>
                                    </p:anim>
                                    <p:animEffect transition="in" filter="fade">
                                      <p:cBhvr>
                                        <p:cTn id="89" dur="500"/>
                                        <p:tgtEl>
                                          <p:spTgt spid="575502"/>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54" presetClass="entr" presetSubtype="0" accel="100000" fill="hold" grpId="0" nodeType="clickEffect">
                                  <p:stCondLst>
                                    <p:cond delay="0"/>
                                  </p:stCondLst>
                                  <p:childTnLst>
                                    <p:set>
                                      <p:cBhvr>
                                        <p:cTn id="93" dur="1" fill="hold">
                                          <p:stCondLst>
                                            <p:cond delay="0"/>
                                          </p:stCondLst>
                                        </p:cTn>
                                        <p:tgtEl>
                                          <p:spTgt spid="575506"/>
                                        </p:tgtEl>
                                        <p:attrNameLst>
                                          <p:attrName>style.visibility</p:attrName>
                                        </p:attrNameLst>
                                      </p:cBhvr>
                                      <p:to>
                                        <p:strVal val="visible"/>
                                      </p:to>
                                    </p:set>
                                    <p:anim calcmode="lin" valueType="num">
                                      <p:cBhvr>
                                        <p:cTn id="94" dur="500" fill="hold"/>
                                        <p:tgtEl>
                                          <p:spTgt spid="575506"/>
                                        </p:tgtEl>
                                        <p:attrNameLst>
                                          <p:attrName>ppt_w</p:attrName>
                                        </p:attrNameLst>
                                      </p:cBhvr>
                                      <p:tavLst>
                                        <p:tav tm="0">
                                          <p:val>
                                            <p:strVal val="#ppt_w*0.05"/>
                                          </p:val>
                                        </p:tav>
                                        <p:tav tm="100000">
                                          <p:val>
                                            <p:strVal val="#ppt_w"/>
                                          </p:val>
                                        </p:tav>
                                      </p:tavLst>
                                    </p:anim>
                                    <p:anim calcmode="lin" valueType="num">
                                      <p:cBhvr>
                                        <p:cTn id="95" dur="500" fill="hold"/>
                                        <p:tgtEl>
                                          <p:spTgt spid="575506"/>
                                        </p:tgtEl>
                                        <p:attrNameLst>
                                          <p:attrName>ppt_h</p:attrName>
                                        </p:attrNameLst>
                                      </p:cBhvr>
                                      <p:tavLst>
                                        <p:tav tm="0">
                                          <p:val>
                                            <p:strVal val="#ppt_h"/>
                                          </p:val>
                                        </p:tav>
                                        <p:tav tm="100000">
                                          <p:val>
                                            <p:strVal val="#ppt_h"/>
                                          </p:val>
                                        </p:tav>
                                      </p:tavLst>
                                    </p:anim>
                                    <p:anim calcmode="lin" valueType="num">
                                      <p:cBhvr>
                                        <p:cTn id="96" dur="500" fill="hold"/>
                                        <p:tgtEl>
                                          <p:spTgt spid="575506"/>
                                        </p:tgtEl>
                                        <p:attrNameLst>
                                          <p:attrName>ppt_x</p:attrName>
                                        </p:attrNameLst>
                                      </p:cBhvr>
                                      <p:tavLst>
                                        <p:tav tm="0">
                                          <p:val>
                                            <p:strVal val="#ppt_x-.2"/>
                                          </p:val>
                                        </p:tav>
                                        <p:tav tm="100000">
                                          <p:val>
                                            <p:strVal val="#ppt_x"/>
                                          </p:val>
                                        </p:tav>
                                      </p:tavLst>
                                    </p:anim>
                                    <p:anim calcmode="lin" valueType="num">
                                      <p:cBhvr>
                                        <p:cTn id="97" dur="500" fill="hold"/>
                                        <p:tgtEl>
                                          <p:spTgt spid="575506"/>
                                        </p:tgtEl>
                                        <p:attrNameLst>
                                          <p:attrName>ppt_y</p:attrName>
                                        </p:attrNameLst>
                                      </p:cBhvr>
                                      <p:tavLst>
                                        <p:tav tm="0">
                                          <p:val>
                                            <p:strVal val="#ppt_y"/>
                                          </p:val>
                                        </p:tav>
                                        <p:tav tm="100000">
                                          <p:val>
                                            <p:strVal val="#ppt_y"/>
                                          </p:val>
                                        </p:tav>
                                      </p:tavLst>
                                    </p:anim>
                                    <p:animEffect transition="in" filter="fade">
                                      <p:cBhvr>
                                        <p:cTn id="98" dur="500"/>
                                        <p:tgtEl>
                                          <p:spTgt spid="575506"/>
                                        </p:tgtEl>
                                      </p:cBhvr>
                                    </p:animEffect>
                                  </p:childTnLst>
                                </p:cTn>
                              </p:par>
                              <p:par>
                                <p:cTn id="99" presetID="54" presetClass="entr" presetSubtype="0" accel="100000" fill="hold" grpId="0" nodeType="withEffect">
                                  <p:stCondLst>
                                    <p:cond delay="0"/>
                                  </p:stCondLst>
                                  <p:childTnLst>
                                    <p:set>
                                      <p:cBhvr>
                                        <p:cTn id="100" dur="1" fill="hold">
                                          <p:stCondLst>
                                            <p:cond delay="0"/>
                                          </p:stCondLst>
                                        </p:cTn>
                                        <p:tgtEl>
                                          <p:spTgt spid="575503"/>
                                        </p:tgtEl>
                                        <p:attrNameLst>
                                          <p:attrName>style.visibility</p:attrName>
                                        </p:attrNameLst>
                                      </p:cBhvr>
                                      <p:to>
                                        <p:strVal val="visible"/>
                                      </p:to>
                                    </p:set>
                                    <p:anim calcmode="lin" valueType="num">
                                      <p:cBhvr>
                                        <p:cTn id="101" dur="500" fill="hold"/>
                                        <p:tgtEl>
                                          <p:spTgt spid="575503"/>
                                        </p:tgtEl>
                                        <p:attrNameLst>
                                          <p:attrName>ppt_w</p:attrName>
                                        </p:attrNameLst>
                                      </p:cBhvr>
                                      <p:tavLst>
                                        <p:tav tm="0">
                                          <p:val>
                                            <p:strVal val="#ppt_w*0.05"/>
                                          </p:val>
                                        </p:tav>
                                        <p:tav tm="100000">
                                          <p:val>
                                            <p:strVal val="#ppt_w"/>
                                          </p:val>
                                        </p:tav>
                                      </p:tavLst>
                                    </p:anim>
                                    <p:anim calcmode="lin" valueType="num">
                                      <p:cBhvr>
                                        <p:cTn id="102" dur="500" fill="hold"/>
                                        <p:tgtEl>
                                          <p:spTgt spid="575503"/>
                                        </p:tgtEl>
                                        <p:attrNameLst>
                                          <p:attrName>ppt_h</p:attrName>
                                        </p:attrNameLst>
                                      </p:cBhvr>
                                      <p:tavLst>
                                        <p:tav tm="0">
                                          <p:val>
                                            <p:strVal val="#ppt_h"/>
                                          </p:val>
                                        </p:tav>
                                        <p:tav tm="100000">
                                          <p:val>
                                            <p:strVal val="#ppt_h"/>
                                          </p:val>
                                        </p:tav>
                                      </p:tavLst>
                                    </p:anim>
                                    <p:anim calcmode="lin" valueType="num">
                                      <p:cBhvr>
                                        <p:cTn id="103" dur="500" fill="hold"/>
                                        <p:tgtEl>
                                          <p:spTgt spid="575503"/>
                                        </p:tgtEl>
                                        <p:attrNameLst>
                                          <p:attrName>ppt_x</p:attrName>
                                        </p:attrNameLst>
                                      </p:cBhvr>
                                      <p:tavLst>
                                        <p:tav tm="0">
                                          <p:val>
                                            <p:strVal val="#ppt_x-.2"/>
                                          </p:val>
                                        </p:tav>
                                        <p:tav tm="100000">
                                          <p:val>
                                            <p:strVal val="#ppt_x"/>
                                          </p:val>
                                        </p:tav>
                                      </p:tavLst>
                                    </p:anim>
                                    <p:anim calcmode="lin" valueType="num">
                                      <p:cBhvr>
                                        <p:cTn id="104" dur="500" fill="hold"/>
                                        <p:tgtEl>
                                          <p:spTgt spid="575503"/>
                                        </p:tgtEl>
                                        <p:attrNameLst>
                                          <p:attrName>ppt_y</p:attrName>
                                        </p:attrNameLst>
                                      </p:cBhvr>
                                      <p:tavLst>
                                        <p:tav tm="0">
                                          <p:val>
                                            <p:strVal val="#ppt_y"/>
                                          </p:val>
                                        </p:tav>
                                        <p:tav tm="100000">
                                          <p:val>
                                            <p:strVal val="#ppt_y"/>
                                          </p:val>
                                        </p:tav>
                                      </p:tavLst>
                                    </p:anim>
                                    <p:animEffect transition="in" filter="fade">
                                      <p:cBhvr>
                                        <p:cTn id="105" dur="500"/>
                                        <p:tgtEl>
                                          <p:spTgt spid="5755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5494" grpId="0"/>
      <p:bldP spid="575495" grpId="0"/>
      <p:bldP spid="575496" grpId="0"/>
      <p:bldP spid="575497" grpId="0"/>
      <p:bldP spid="575498" grpId="0"/>
      <p:bldP spid="575499" grpId="0"/>
      <p:bldP spid="575500" grpId="0"/>
      <p:bldP spid="575501" grpId="0"/>
      <p:bldP spid="575502" grpId="0"/>
      <p:bldP spid="575503" grpId="0"/>
      <p:bldP spid="575504" grpId="0"/>
      <p:bldP spid="575505" grpId="0"/>
      <p:bldP spid="575506" grpId="0"/>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6514"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Economic Order Quantity</a:t>
            </a:r>
          </a:p>
        </p:txBody>
      </p:sp>
      <p:sp>
        <p:nvSpPr>
          <p:cNvPr id="576515" name="Text Box 3"/>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76517" name="Text Box 5" descr="Blue tissue paper"/>
          <p:cNvSpPr txBox="1">
            <a:spLocks noChangeArrowheads="1"/>
          </p:cNvSpPr>
          <p:nvPr/>
        </p:nvSpPr>
        <p:spPr bwMode="auto">
          <a:xfrm>
            <a:off x="152400" y="1219200"/>
            <a:ext cx="1600200" cy="366713"/>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smtClean="0">
                <a:effectLst>
                  <a:outerShdw blurRad="38100" dist="38100" dir="2700000" algn="tl">
                    <a:srgbClr val="DDDDDD"/>
                  </a:outerShdw>
                </a:effectLst>
                <a:latin typeface="Batang" charset="0"/>
                <a:cs typeface="+mn-cs"/>
              </a:rPr>
              <a:t>CONTINUED</a:t>
            </a:r>
          </a:p>
        </p:txBody>
      </p:sp>
      <p:sp>
        <p:nvSpPr>
          <p:cNvPr id="576518" name="Text Box 6" descr="Blue tissue paper"/>
          <p:cNvSpPr txBox="1">
            <a:spLocks noChangeArrowheads="1"/>
          </p:cNvSpPr>
          <p:nvPr/>
        </p:nvSpPr>
        <p:spPr bwMode="auto">
          <a:xfrm>
            <a:off x="609600" y="1676400"/>
            <a:ext cx="6248400"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Now we use this equation to sketch a graph of the function.</a:t>
            </a:r>
          </a:p>
        </p:txBody>
      </p:sp>
      <p:graphicFrame>
        <p:nvGraphicFramePr>
          <p:cNvPr id="576519" name="Object 7" descr="Blue tissue paper"/>
          <p:cNvGraphicFramePr>
            <a:graphicFrameLocks noChangeAspect="1"/>
          </p:cNvGraphicFramePr>
          <p:nvPr/>
        </p:nvGraphicFramePr>
        <p:xfrm>
          <a:off x="1738313" y="2354263"/>
          <a:ext cx="5653087" cy="4046537"/>
        </p:xfrm>
        <a:graphic>
          <a:graphicData uri="http://schemas.openxmlformats.org/presentationml/2006/ole">
            <mc:AlternateContent xmlns:mc="http://schemas.openxmlformats.org/markup-compatibility/2006">
              <mc:Choice xmlns:v="urn:schemas-microsoft-com:vml" Requires="v">
                <p:oleObj spid="_x0000_s100371" name="Chart" r:id="rId4" imgW="3695700" imgH="2654300" progId="Excel.Chart.8">
                  <p:embed/>
                </p:oleObj>
              </mc:Choice>
              <mc:Fallback>
                <p:oleObj name="Chart" r:id="rId4" imgW="3695700" imgH="2654300" progId="Excel.Chart.8">
                  <p:embed/>
                  <p:pic>
                    <p:nvPicPr>
                      <p:cNvPr id="0" name="Object 7" descr="Blue tissue pap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8313" y="2354263"/>
                        <a:ext cx="5653087" cy="4046537"/>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76519"/>
                                        </p:tgtEl>
                                        <p:attrNameLst>
                                          <p:attrName>style.visibility</p:attrName>
                                        </p:attrNameLst>
                                      </p:cBhvr>
                                      <p:to>
                                        <p:strVal val="visible"/>
                                      </p:to>
                                    </p:set>
                                    <p:anim calcmode="lin" valueType="num">
                                      <p:cBhvr>
                                        <p:cTn id="7" dur="500" fill="hold"/>
                                        <p:tgtEl>
                                          <p:spTgt spid="576519"/>
                                        </p:tgtEl>
                                        <p:attrNameLst>
                                          <p:attrName>ppt_w</p:attrName>
                                        </p:attrNameLst>
                                      </p:cBhvr>
                                      <p:tavLst>
                                        <p:tav tm="0">
                                          <p:val>
                                            <p:strVal val="#ppt_w*0.05"/>
                                          </p:val>
                                        </p:tav>
                                        <p:tav tm="100000">
                                          <p:val>
                                            <p:strVal val="#ppt_w"/>
                                          </p:val>
                                        </p:tav>
                                      </p:tavLst>
                                    </p:anim>
                                    <p:anim calcmode="lin" valueType="num">
                                      <p:cBhvr>
                                        <p:cTn id="8" dur="500" fill="hold"/>
                                        <p:tgtEl>
                                          <p:spTgt spid="576519"/>
                                        </p:tgtEl>
                                        <p:attrNameLst>
                                          <p:attrName>ppt_h</p:attrName>
                                        </p:attrNameLst>
                                      </p:cBhvr>
                                      <p:tavLst>
                                        <p:tav tm="0">
                                          <p:val>
                                            <p:strVal val="#ppt_h"/>
                                          </p:val>
                                        </p:tav>
                                        <p:tav tm="100000">
                                          <p:val>
                                            <p:strVal val="#ppt_h"/>
                                          </p:val>
                                        </p:tav>
                                      </p:tavLst>
                                    </p:anim>
                                    <p:anim calcmode="lin" valueType="num">
                                      <p:cBhvr>
                                        <p:cTn id="9" dur="500" fill="hold"/>
                                        <p:tgtEl>
                                          <p:spTgt spid="576519"/>
                                        </p:tgtEl>
                                        <p:attrNameLst>
                                          <p:attrName>ppt_x</p:attrName>
                                        </p:attrNameLst>
                                      </p:cBhvr>
                                      <p:tavLst>
                                        <p:tav tm="0">
                                          <p:val>
                                            <p:strVal val="#ppt_x-.2"/>
                                          </p:val>
                                        </p:tav>
                                        <p:tav tm="100000">
                                          <p:val>
                                            <p:strVal val="#ppt_x"/>
                                          </p:val>
                                        </p:tav>
                                      </p:tavLst>
                                    </p:anim>
                                    <p:anim calcmode="lin" valueType="num">
                                      <p:cBhvr>
                                        <p:cTn id="10" dur="500" fill="hold"/>
                                        <p:tgtEl>
                                          <p:spTgt spid="576519"/>
                                        </p:tgtEl>
                                        <p:attrNameLst>
                                          <p:attrName>ppt_y</p:attrName>
                                        </p:attrNameLst>
                                      </p:cBhvr>
                                      <p:tavLst>
                                        <p:tav tm="0">
                                          <p:val>
                                            <p:strVal val="#ppt_y"/>
                                          </p:val>
                                        </p:tav>
                                        <p:tav tm="100000">
                                          <p:val>
                                            <p:strVal val="#ppt_y"/>
                                          </p:val>
                                        </p:tav>
                                      </p:tavLst>
                                    </p:anim>
                                    <p:animEffect transition="in" filter="fade">
                                      <p:cBhvr>
                                        <p:cTn id="11" dur="500"/>
                                        <p:tgtEl>
                                          <p:spTgt spid="576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576519" grpId="0"/>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7538"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Economic Order Quantity</a:t>
            </a:r>
          </a:p>
        </p:txBody>
      </p:sp>
      <p:sp>
        <p:nvSpPr>
          <p:cNvPr id="577539" name="Text Box 3"/>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77541" name="Text Box 5" descr="Blue tissue paper"/>
          <p:cNvSpPr txBox="1">
            <a:spLocks noChangeArrowheads="1"/>
          </p:cNvSpPr>
          <p:nvPr/>
        </p:nvSpPr>
        <p:spPr bwMode="auto">
          <a:xfrm>
            <a:off x="152400" y="1219200"/>
            <a:ext cx="1600200" cy="366713"/>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smtClean="0">
                <a:effectLst>
                  <a:outerShdw blurRad="38100" dist="38100" dir="2700000" algn="tl">
                    <a:srgbClr val="DDDDDD"/>
                  </a:outerShdw>
                </a:effectLst>
                <a:latin typeface="Batang" charset="0"/>
                <a:cs typeface="+mn-cs"/>
              </a:rPr>
              <a:t>CONTINUED</a:t>
            </a:r>
          </a:p>
        </p:txBody>
      </p:sp>
      <p:sp>
        <p:nvSpPr>
          <p:cNvPr id="577542" name="Text Box 6" descr="Blue tissue paper"/>
          <p:cNvSpPr txBox="1">
            <a:spLocks noChangeArrowheads="1"/>
          </p:cNvSpPr>
          <p:nvPr/>
        </p:nvSpPr>
        <p:spPr bwMode="auto">
          <a:xfrm>
            <a:off x="609600" y="1600200"/>
            <a:ext cx="8077200" cy="13112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It appears from the graph that there is exactly one relative extremum, a relative minimum around </a:t>
            </a:r>
            <a:r>
              <a:rPr lang="en-US" sz="2000" i="1" smtClean="0">
                <a:latin typeface="Times New Roman" charset="0"/>
                <a:cs typeface="+mn-cs"/>
              </a:rPr>
              <a:t>x</a:t>
            </a:r>
            <a:r>
              <a:rPr lang="en-US" sz="2000" smtClean="0">
                <a:latin typeface="Times New Roman" charset="0"/>
                <a:cs typeface="+mn-cs"/>
              </a:rPr>
              <a:t> = 400.  To know exactly where this relative minimum is, we need to set the first derivative equal to zero and solve (since at this point, the function will have a slope of zero).</a:t>
            </a:r>
          </a:p>
        </p:txBody>
      </p:sp>
      <p:sp>
        <p:nvSpPr>
          <p:cNvPr id="577543" name="Text Box 7" descr="Blue tissue paper"/>
          <p:cNvSpPr txBox="1">
            <a:spLocks noChangeArrowheads="1"/>
          </p:cNvSpPr>
          <p:nvPr/>
        </p:nvSpPr>
        <p:spPr bwMode="auto">
          <a:xfrm>
            <a:off x="5565775" y="2971800"/>
            <a:ext cx="2892425"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This is the given equation.</a:t>
            </a:r>
          </a:p>
        </p:txBody>
      </p:sp>
      <p:sp>
        <p:nvSpPr>
          <p:cNvPr id="577544" name="Text Box 8" descr="Blue tissue paper"/>
          <p:cNvSpPr txBox="1">
            <a:spLocks noChangeArrowheads="1"/>
          </p:cNvSpPr>
          <p:nvPr/>
        </p:nvSpPr>
        <p:spPr bwMode="auto">
          <a:xfrm>
            <a:off x="5565775" y="3411538"/>
            <a:ext cx="1597025"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Differentiate.</a:t>
            </a:r>
          </a:p>
        </p:txBody>
      </p:sp>
      <p:sp>
        <p:nvSpPr>
          <p:cNvPr id="577545" name="Text Box 9" descr="Blue tissue paper"/>
          <p:cNvSpPr txBox="1">
            <a:spLocks noChangeArrowheads="1"/>
          </p:cNvSpPr>
          <p:nvPr/>
        </p:nvSpPr>
        <p:spPr bwMode="auto">
          <a:xfrm>
            <a:off x="5565775" y="3868738"/>
            <a:ext cx="2968625"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Set the function equal to 0.</a:t>
            </a:r>
          </a:p>
        </p:txBody>
      </p:sp>
      <p:sp>
        <p:nvSpPr>
          <p:cNvPr id="577546" name="Text Box 10" descr="Blue tissue paper"/>
          <p:cNvSpPr txBox="1">
            <a:spLocks noChangeArrowheads="1"/>
          </p:cNvSpPr>
          <p:nvPr/>
        </p:nvSpPr>
        <p:spPr bwMode="auto">
          <a:xfrm>
            <a:off x="776288" y="3865563"/>
            <a:ext cx="22098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-320,000/</a:t>
            </a:r>
            <a:r>
              <a:rPr lang="en-US" sz="2000" i="1" smtClean="0">
                <a:latin typeface="Times New Roman" charset="0"/>
                <a:cs typeface="+mn-cs"/>
              </a:rPr>
              <a:t>x</a:t>
            </a:r>
            <a:r>
              <a:rPr lang="en-US" sz="2000" baseline="30000" smtClean="0">
                <a:latin typeface="Times New Roman" charset="0"/>
                <a:cs typeface="+mn-cs"/>
              </a:rPr>
              <a:t>2</a:t>
            </a:r>
            <a:r>
              <a:rPr lang="en-US" sz="2000" smtClean="0">
                <a:latin typeface="Times New Roman" charset="0"/>
                <a:cs typeface="+mn-cs"/>
              </a:rPr>
              <a:t> + 2 = 0</a:t>
            </a:r>
          </a:p>
        </p:txBody>
      </p:sp>
      <p:sp>
        <p:nvSpPr>
          <p:cNvPr id="577547" name="Text Box 11" descr="Blue tissue paper"/>
          <p:cNvSpPr txBox="1">
            <a:spLocks noChangeArrowheads="1"/>
          </p:cNvSpPr>
          <p:nvPr/>
        </p:nvSpPr>
        <p:spPr bwMode="auto">
          <a:xfrm>
            <a:off x="5565775" y="4325938"/>
            <a:ext cx="758825"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Add.</a:t>
            </a:r>
          </a:p>
        </p:txBody>
      </p:sp>
      <p:sp>
        <p:nvSpPr>
          <p:cNvPr id="577548" name="Text Box 12" descr="Blue tissue paper"/>
          <p:cNvSpPr txBox="1">
            <a:spLocks noChangeArrowheads="1"/>
          </p:cNvSpPr>
          <p:nvPr/>
        </p:nvSpPr>
        <p:spPr bwMode="auto">
          <a:xfrm>
            <a:off x="2220913" y="4322763"/>
            <a:ext cx="18034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2 =</a:t>
            </a:r>
            <a:r>
              <a:rPr lang="en-US" sz="2000" i="1" smtClean="0">
                <a:latin typeface="Times New Roman" charset="0"/>
                <a:cs typeface="+mn-cs"/>
              </a:rPr>
              <a:t> </a:t>
            </a:r>
            <a:r>
              <a:rPr lang="en-US" sz="2000" smtClean="0">
                <a:latin typeface="Times New Roman" charset="0"/>
                <a:cs typeface="+mn-cs"/>
              </a:rPr>
              <a:t>320,000/</a:t>
            </a:r>
            <a:r>
              <a:rPr lang="en-US" sz="2000" i="1" smtClean="0">
                <a:latin typeface="Times New Roman" charset="0"/>
                <a:cs typeface="+mn-cs"/>
              </a:rPr>
              <a:t>x</a:t>
            </a:r>
            <a:r>
              <a:rPr lang="en-US" sz="2000" baseline="30000" smtClean="0">
                <a:latin typeface="Times New Roman" charset="0"/>
                <a:cs typeface="+mn-cs"/>
              </a:rPr>
              <a:t>2</a:t>
            </a:r>
            <a:endParaRPr lang="en-US" sz="2000" smtClean="0">
              <a:latin typeface="Times New Roman" charset="0"/>
              <a:cs typeface="+mn-cs"/>
            </a:endParaRPr>
          </a:p>
        </p:txBody>
      </p:sp>
      <p:sp>
        <p:nvSpPr>
          <p:cNvPr id="577549" name="Text Box 13" descr="Blue tissue paper"/>
          <p:cNvSpPr txBox="1">
            <a:spLocks noChangeArrowheads="1"/>
          </p:cNvSpPr>
          <p:nvPr/>
        </p:nvSpPr>
        <p:spPr bwMode="auto">
          <a:xfrm>
            <a:off x="5565775" y="4783138"/>
            <a:ext cx="1139825"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Multiply.</a:t>
            </a:r>
          </a:p>
        </p:txBody>
      </p:sp>
      <p:sp>
        <p:nvSpPr>
          <p:cNvPr id="577550" name="Text Box 14" descr="Blue tissue paper"/>
          <p:cNvSpPr txBox="1">
            <a:spLocks noChangeArrowheads="1"/>
          </p:cNvSpPr>
          <p:nvPr/>
        </p:nvSpPr>
        <p:spPr bwMode="auto">
          <a:xfrm>
            <a:off x="2038350" y="4779963"/>
            <a:ext cx="1647825"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2</a:t>
            </a:r>
            <a:r>
              <a:rPr lang="en-US" sz="2000" i="1" smtClean="0">
                <a:latin typeface="Times New Roman" charset="0"/>
                <a:cs typeface="+mn-cs"/>
              </a:rPr>
              <a:t>x</a:t>
            </a:r>
            <a:r>
              <a:rPr lang="en-US" sz="2000" baseline="30000" smtClean="0">
                <a:latin typeface="Times New Roman" charset="0"/>
                <a:cs typeface="+mn-cs"/>
              </a:rPr>
              <a:t>2</a:t>
            </a:r>
            <a:r>
              <a:rPr lang="en-US" sz="2000" smtClean="0">
                <a:latin typeface="Times New Roman" charset="0"/>
                <a:cs typeface="+mn-cs"/>
              </a:rPr>
              <a:t> =</a:t>
            </a:r>
            <a:r>
              <a:rPr lang="en-US" sz="2000" i="1" smtClean="0">
                <a:latin typeface="Times New Roman" charset="0"/>
                <a:cs typeface="+mn-cs"/>
              </a:rPr>
              <a:t> </a:t>
            </a:r>
            <a:r>
              <a:rPr lang="en-US" sz="2000" smtClean="0">
                <a:latin typeface="Times New Roman" charset="0"/>
                <a:cs typeface="+mn-cs"/>
              </a:rPr>
              <a:t>320,000</a:t>
            </a:r>
          </a:p>
        </p:txBody>
      </p:sp>
      <p:sp>
        <p:nvSpPr>
          <p:cNvPr id="577551" name="Text Box 15" descr="Blue tissue paper"/>
          <p:cNvSpPr txBox="1">
            <a:spLocks noChangeArrowheads="1"/>
          </p:cNvSpPr>
          <p:nvPr/>
        </p:nvSpPr>
        <p:spPr bwMode="auto">
          <a:xfrm>
            <a:off x="5565775" y="5240338"/>
            <a:ext cx="987425"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Divide.</a:t>
            </a:r>
          </a:p>
        </p:txBody>
      </p:sp>
      <p:sp>
        <p:nvSpPr>
          <p:cNvPr id="577552" name="Text Box 16" descr="Blue tissue paper"/>
          <p:cNvSpPr txBox="1">
            <a:spLocks noChangeArrowheads="1"/>
          </p:cNvSpPr>
          <p:nvPr/>
        </p:nvSpPr>
        <p:spPr bwMode="auto">
          <a:xfrm>
            <a:off x="2155825" y="5237163"/>
            <a:ext cx="1528763"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x</a:t>
            </a:r>
            <a:r>
              <a:rPr lang="en-US" sz="2000" baseline="30000" smtClean="0">
                <a:latin typeface="Times New Roman" charset="0"/>
                <a:cs typeface="+mn-cs"/>
              </a:rPr>
              <a:t>2</a:t>
            </a:r>
            <a:r>
              <a:rPr lang="en-US" sz="2000" smtClean="0">
                <a:latin typeface="Times New Roman" charset="0"/>
                <a:cs typeface="+mn-cs"/>
              </a:rPr>
              <a:t> =</a:t>
            </a:r>
            <a:r>
              <a:rPr lang="en-US" sz="2000" i="1" smtClean="0">
                <a:latin typeface="Times New Roman" charset="0"/>
                <a:cs typeface="+mn-cs"/>
              </a:rPr>
              <a:t> </a:t>
            </a:r>
            <a:r>
              <a:rPr lang="en-US" sz="2000" smtClean="0">
                <a:latin typeface="Times New Roman" charset="0"/>
                <a:cs typeface="+mn-cs"/>
              </a:rPr>
              <a:t>160,000</a:t>
            </a:r>
          </a:p>
        </p:txBody>
      </p:sp>
      <p:sp>
        <p:nvSpPr>
          <p:cNvPr id="577553" name="Text Box 17" descr="Blue tissue paper"/>
          <p:cNvSpPr txBox="1">
            <a:spLocks noChangeArrowheads="1"/>
          </p:cNvSpPr>
          <p:nvPr/>
        </p:nvSpPr>
        <p:spPr bwMode="auto">
          <a:xfrm>
            <a:off x="5565775" y="5697538"/>
            <a:ext cx="3349625" cy="7016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Take the positive square root of both sides.</a:t>
            </a:r>
          </a:p>
        </p:txBody>
      </p:sp>
      <p:sp>
        <p:nvSpPr>
          <p:cNvPr id="577554" name="Text Box 18" descr="Blue tissue paper"/>
          <p:cNvSpPr txBox="1">
            <a:spLocks noChangeArrowheads="1"/>
          </p:cNvSpPr>
          <p:nvPr/>
        </p:nvSpPr>
        <p:spPr bwMode="auto">
          <a:xfrm>
            <a:off x="2238375" y="5694363"/>
            <a:ext cx="9906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x</a:t>
            </a:r>
            <a:r>
              <a:rPr lang="en-US" sz="2000" smtClean="0">
                <a:latin typeface="Times New Roman" charset="0"/>
                <a:cs typeface="+mn-cs"/>
              </a:rPr>
              <a:t> = 400</a:t>
            </a:r>
          </a:p>
        </p:txBody>
      </p:sp>
      <p:sp>
        <p:nvSpPr>
          <p:cNvPr id="577555" name="Text Box 19" descr="Blue tissue paper"/>
          <p:cNvSpPr txBox="1">
            <a:spLocks noChangeArrowheads="1"/>
          </p:cNvSpPr>
          <p:nvPr/>
        </p:nvSpPr>
        <p:spPr bwMode="auto">
          <a:xfrm>
            <a:off x="2133600" y="2970213"/>
            <a:ext cx="22098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C =</a:t>
            </a:r>
            <a:r>
              <a:rPr lang="en-US" sz="2000" smtClean="0">
                <a:latin typeface="Times New Roman" charset="0"/>
                <a:cs typeface="+mn-cs"/>
              </a:rPr>
              <a:t> 320,000/</a:t>
            </a:r>
            <a:r>
              <a:rPr lang="en-US" sz="2000" i="1" smtClean="0">
                <a:latin typeface="Times New Roman" charset="0"/>
                <a:cs typeface="+mn-cs"/>
              </a:rPr>
              <a:t>x </a:t>
            </a:r>
            <a:r>
              <a:rPr lang="en-US" sz="2000" smtClean="0">
                <a:latin typeface="Times New Roman" charset="0"/>
                <a:cs typeface="+mn-cs"/>
              </a:rPr>
              <a:t>+ 2</a:t>
            </a:r>
            <a:r>
              <a:rPr lang="en-US" sz="2000" i="1" smtClean="0">
                <a:latin typeface="Times New Roman" charset="0"/>
                <a:cs typeface="+mn-cs"/>
              </a:rPr>
              <a:t>x</a:t>
            </a:r>
          </a:p>
        </p:txBody>
      </p:sp>
      <p:sp>
        <p:nvSpPr>
          <p:cNvPr id="577556" name="Text Box 20" descr="Blue tissue paper"/>
          <p:cNvSpPr txBox="1">
            <a:spLocks noChangeArrowheads="1"/>
          </p:cNvSpPr>
          <p:nvPr/>
        </p:nvSpPr>
        <p:spPr bwMode="auto">
          <a:xfrm>
            <a:off x="2074863" y="3408363"/>
            <a:ext cx="2344737"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C</a:t>
            </a:r>
            <a:r>
              <a:rPr lang="el-GR" sz="2000" i="1" smtClean="0">
                <a:latin typeface="Times New Roman" charset="0"/>
                <a:cs typeface="Times New Roman" charset="0"/>
              </a:rPr>
              <a:t>΄</a:t>
            </a:r>
            <a:r>
              <a:rPr lang="en-US" sz="2000" i="1" smtClean="0">
                <a:latin typeface="Times New Roman" charset="0"/>
                <a:cs typeface="+mn-cs"/>
              </a:rPr>
              <a:t> =</a:t>
            </a:r>
            <a:r>
              <a:rPr lang="en-US" sz="2000" smtClean="0">
                <a:latin typeface="Times New Roman" charset="0"/>
                <a:cs typeface="+mn-cs"/>
              </a:rPr>
              <a:t> -320,000/</a:t>
            </a:r>
            <a:r>
              <a:rPr lang="en-US" sz="2000" i="1" smtClean="0">
                <a:latin typeface="Times New Roman" charset="0"/>
                <a:cs typeface="+mn-cs"/>
              </a:rPr>
              <a:t>x</a:t>
            </a:r>
            <a:r>
              <a:rPr lang="en-US" sz="2000" baseline="30000" smtClean="0">
                <a:latin typeface="Times New Roman" charset="0"/>
                <a:cs typeface="+mn-cs"/>
              </a:rPr>
              <a:t>2</a:t>
            </a:r>
            <a:r>
              <a:rPr lang="en-US" sz="2000" smtClean="0">
                <a:latin typeface="Times New Roman" charset="0"/>
                <a:cs typeface="+mn-cs"/>
              </a:rPr>
              <a:t> + 2</a:t>
            </a:r>
            <a:endParaRPr lang="en-US" sz="2000" baseline="30000" smtClean="0">
              <a:latin typeface="Times New Roman"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77555"/>
                                        </p:tgtEl>
                                        <p:attrNameLst>
                                          <p:attrName>style.visibility</p:attrName>
                                        </p:attrNameLst>
                                      </p:cBhvr>
                                      <p:to>
                                        <p:strVal val="visible"/>
                                      </p:to>
                                    </p:set>
                                    <p:anim calcmode="lin" valueType="num">
                                      <p:cBhvr>
                                        <p:cTn id="7" dur="500" fill="hold"/>
                                        <p:tgtEl>
                                          <p:spTgt spid="577555"/>
                                        </p:tgtEl>
                                        <p:attrNameLst>
                                          <p:attrName>ppt_w</p:attrName>
                                        </p:attrNameLst>
                                      </p:cBhvr>
                                      <p:tavLst>
                                        <p:tav tm="0">
                                          <p:val>
                                            <p:strVal val="#ppt_w*0.05"/>
                                          </p:val>
                                        </p:tav>
                                        <p:tav tm="100000">
                                          <p:val>
                                            <p:strVal val="#ppt_w"/>
                                          </p:val>
                                        </p:tav>
                                      </p:tavLst>
                                    </p:anim>
                                    <p:anim calcmode="lin" valueType="num">
                                      <p:cBhvr>
                                        <p:cTn id="8" dur="500" fill="hold"/>
                                        <p:tgtEl>
                                          <p:spTgt spid="577555"/>
                                        </p:tgtEl>
                                        <p:attrNameLst>
                                          <p:attrName>ppt_h</p:attrName>
                                        </p:attrNameLst>
                                      </p:cBhvr>
                                      <p:tavLst>
                                        <p:tav tm="0">
                                          <p:val>
                                            <p:strVal val="#ppt_h"/>
                                          </p:val>
                                        </p:tav>
                                        <p:tav tm="100000">
                                          <p:val>
                                            <p:strVal val="#ppt_h"/>
                                          </p:val>
                                        </p:tav>
                                      </p:tavLst>
                                    </p:anim>
                                    <p:anim calcmode="lin" valueType="num">
                                      <p:cBhvr>
                                        <p:cTn id="9" dur="500" fill="hold"/>
                                        <p:tgtEl>
                                          <p:spTgt spid="577555"/>
                                        </p:tgtEl>
                                        <p:attrNameLst>
                                          <p:attrName>ppt_x</p:attrName>
                                        </p:attrNameLst>
                                      </p:cBhvr>
                                      <p:tavLst>
                                        <p:tav tm="0">
                                          <p:val>
                                            <p:strVal val="#ppt_x-.2"/>
                                          </p:val>
                                        </p:tav>
                                        <p:tav tm="100000">
                                          <p:val>
                                            <p:strVal val="#ppt_x"/>
                                          </p:val>
                                        </p:tav>
                                      </p:tavLst>
                                    </p:anim>
                                    <p:anim calcmode="lin" valueType="num">
                                      <p:cBhvr>
                                        <p:cTn id="10" dur="500" fill="hold"/>
                                        <p:tgtEl>
                                          <p:spTgt spid="577555"/>
                                        </p:tgtEl>
                                        <p:attrNameLst>
                                          <p:attrName>ppt_y</p:attrName>
                                        </p:attrNameLst>
                                      </p:cBhvr>
                                      <p:tavLst>
                                        <p:tav tm="0">
                                          <p:val>
                                            <p:strVal val="#ppt_y"/>
                                          </p:val>
                                        </p:tav>
                                        <p:tav tm="100000">
                                          <p:val>
                                            <p:strVal val="#ppt_y"/>
                                          </p:val>
                                        </p:tav>
                                      </p:tavLst>
                                    </p:anim>
                                    <p:animEffect transition="in" filter="fade">
                                      <p:cBhvr>
                                        <p:cTn id="11" dur="500"/>
                                        <p:tgtEl>
                                          <p:spTgt spid="577555"/>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577543"/>
                                        </p:tgtEl>
                                        <p:attrNameLst>
                                          <p:attrName>style.visibility</p:attrName>
                                        </p:attrNameLst>
                                      </p:cBhvr>
                                      <p:to>
                                        <p:strVal val="visible"/>
                                      </p:to>
                                    </p:set>
                                    <p:anim calcmode="lin" valueType="num">
                                      <p:cBhvr>
                                        <p:cTn id="14" dur="500" fill="hold"/>
                                        <p:tgtEl>
                                          <p:spTgt spid="577543"/>
                                        </p:tgtEl>
                                        <p:attrNameLst>
                                          <p:attrName>ppt_w</p:attrName>
                                        </p:attrNameLst>
                                      </p:cBhvr>
                                      <p:tavLst>
                                        <p:tav tm="0">
                                          <p:val>
                                            <p:strVal val="#ppt_w*0.05"/>
                                          </p:val>
                                        </p:tav>
                                        <p:tav tm="100000">
                                          <p:val>
                                            <p:strVal val="#ppt_w"/>
                                          </p:val>
                                        </p:tav>
                                      </p:tavLst>
                                    </p:anim>
                                    <p:anim calcmode="lin" valueType="num">
                                      <p:cBhvr>
                                        <p:cTn id="15" dur="500" fill="hold"/>
                                        <p:tgtEl>
                                          <p:spTgt spid="577543"/>
                                        </p:tgtEl>
                                        <p:attrNameLst>
                                          <p:attrName>ppt_h</p:attrName>
                                        </p:attrNameLst>
                                      </p:cBhvr>
                                      <p:tavLst>
                                        <p:tav tm="0">
                                          <p:val>
                                            <p:strVal val="#ppt_h"/>
                                          </p:val>
                                        </p:tav>
                                        <p:tav tm="100000">
                                          <p:val>
                                            <p:strVal val="#ppt_h"/>
                                          </p:val>
                                        </p:tav>
                                      </p:tavLst>
                                    </p:anim>
                                    <p:anim calcmode="lin" valueType="num">
                                      <p:cBhvr>
                                        <p:cTn id="16" dur="500" fill="hold"/>
                                        <p:tgtEl>
                                          <p:spTgt spid="577543"/>
                                        </p:tgtEl>
                                        <p:attrNameLst>
                                          <p:attrName>ppt_x</p:attrName>
                                        </p:attrNameLst>
                                      </p:cBhvr>
                                      <p:tavLst>
                                        <p:tav tm="0">
                                          <p:val>
                                            <p:strVal val="#ppt_x-.2"/>
                                          </p:val>
                                        </p:tav>
                                        <p:tav tm="100000">
                                          <p:val>
                                            <p:strVal val="#ppt_x"/>
                                          </p:val>
                                        </p:tav>
                                      </p:tavLst>
                                    </p:anim>
                                    <p:anim calcmode="lin" valueType="num">
                                      <p:cBhvr>
                                        <p:cTn id="17" dur="500" fill="hold"/>
                                        <p:tgtEl>
                                          <p:spTgt spid="577543"/>
                                        </p:tgtEl>
                                        <p:attrNameLst>
                                          <p:attrName>ppt_y</p:attrName>
                                        </p:attrNameLst>
                                      </p:cBhvr>
                                      <p:tavLst>
                                        <p:tav tm="0">
                                          <p:val>
                                            <p:strVal val="#ppt_y"/>
                                          </p:val>
                                        </p:tav>
                                        <p:tav tm="100000">
                                          <p:val>
                                            <p:strVal val="#ppt_y"/>
                                          </p:val>
                                        </p:tav>
                                      </p:tavLst>
                                    </p:anim>
                                    <p:animEffect transition="in" filter="fade">
                                      <p:cBhvr>
                                        <p:cTn id="18" dur="500"/>
                                        <p:tgtEl>
                                          <p:spTgt spid="57754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4" presetClass="entr" presetSubtype="0" accel="100000" fill="hold" grpId="0" nodeType="clickEffect">
                                  <p:stCondLst>
                                    <p:cond delay="0"/>
                                  </p:stCondLst>
                                  <p:childTnLst>
                                    <p:set>
                                      <p:cBhvr>
                                        <p:cTn id="22" dur="1" fill="hold">
                                          <p:stCondLst>
                                            <p:cond delay="0"/>
                                          </p:stCondLst>
                                        </p:cTn>
                                        <p:tgtEl>
                                          <p:spTgt spid="577556"/>
                                        </p:tgtEl>
                                        <p:attrNameLst>
                                          <p:attrName>style.visibility</p:attrName>
                                        </p:attrNameLst>
                                      </p:cBhvr>
                                      <p:to>
                                        <p:strVal val="visible"/>
                                      </p:to>
                                    </p:set>
                                    <p:anim calcmode="lin" valueType="num">
                                      <p:cBhvr>
                                        <p:cTn id="23" dur="500" fill="hold"/>
                                        <p:tgtEl>
                                          <p:spTgt spid="577556"/>
                                        </p:tgtEl>
                                        <p:attrNameLst>
                                          <p:attrName>ppt_w</p:attrName>
                                        </p:attrNameLst>
                                      </p:cBhvr>
                                      <p:tavLst>
                                        <p:tav tm="0">
                                          <p:val>
                                            <p:strVal val="#ppt_w*0.05"/>
                                          </p:val>
                                        </p:tav>
                                        <p:tav tm="100000">
                                          <p:val>
                                            <p:strVal val="#ppt_w"/>
                                          </p:val>
                                        </p:tav>
                                      </p:tavLst>
                                    </p:anim>
                                    <p:anim calcmode="lin" valueType="num">
                                      <p:cBhvr>
                                        <p:cTn id="24" dur="500" fill="hold"/>
                                        <p:tgtEl>
                                          <p:spTgt spid="577556"/>
                                        </p:tgtEl>
                                        <p:attrNameLst>
                                          <p:attrName>ppt_h</p:attrName>
                                        </p:attrNameLst>
                                      </p:cBhvr>
                                      <p:tavLst>
                                        <p:tav tm="0">
                                          <p:val>
                                            <p:strVal val="#ppt_h"/>
                                          </p:val>
                                        </p:tav>
                                        <p:tav tm="100000">
                                          <p:val>
                                            <p:strVal val="#ppt_h"/>
                                          </p:val>
                                        </p:tav>
                                      </p:tavLst>
                                    </p:anim>
                                    <p:anim calcmode="lin" valueType="num">
                                      <p:cBhvr>
                                        <p:cTn id="25" dur="500" fill="hold"/>
                                        <p:tgtEl>
                                          <p:spTgt spid="577556"/>
                                        </p:tgtEl>
                                        <p:attrNameLst>
                                          <p:attrName>ppt_x</p:attrName>
                                        </p:attrNameLst>
                                      </p:cBhvr>
                                      <p:tavLst>
                                        <p:tav tm="0">
                                          <p:val>
                                            <p:strVal val="#ppt_x-.2"/>
                                          </p:val>
                                        </p:tav>
                                        <p:tav tm="100000">
                                          <p:val>
                                            <p:strVal val="#ppt_x"/>
                                          </p:val>
                                        </p:tav>
                                      </p:tavLst>
                                    </p:anim>
                                    <p:anim calcmode="lin" valueType="num">
                                      <p:cBhvr>
                                        <p:cTn id="26" dur="500" fill="hold"/>
                                        <p:tgtEl>
                                          <p:spTgt spid="577556"/>
                                        </p:tgtEl>
                                        <p:attrNameLst>
                                          <p:attrName>ppt_y</p:attrName>
                                        </p:attrNameLst>
                                      </p:cBhvr>
                                      <p:tavLst>
                                        <p:tav tm="0">
                                          <p:val>
                                            <p:strVal val="#ppt_y"/>
                                          </p:val>
                                        </p:tav>
                                        <p:tav tm="100000">
                                          <p:val>
                                            <p:strVal val="#ppt_y"/>
                                          </p:val>
                                        </p:tav>
                                      </p:tavLst>
                                    </p:anim>
                                    <p:animEffect transition="in" filter="fade">
                                      <p:cBhvr>
                                        <p:cTn id="27" dur="500"/>
                                        <p:tgtEl>
                                          <p:spTgt spid="577556"/>
                                        </p:tgtEl>
                                      </p:cBhvr>
                                    </p:animEffect>
                                  </p:childTnLst>
                                </p:cTn>
                              </p:par>
                              <p:par>
                                <p:cTn id="28" presetID="54" presetClass="entr" presetSubtype="0" accel="100000" fill="hold" grpId="0" nodeType="withEffect">
                                  <p:stCondLst>
                                    <p:cond delay="0"/>
                                  </p:stCondLst>
                                  <p:childTnLst>
                                    <p:set>
                                      <p:cBhvr>
                                        <p:cTn id="29" dur="1" fill="hold">
                                          <p:stCondLst>
                                            <p:cond delay="0"/>
                                          </p:stCondLst>
                                        </p:cTn>
                                        <p:tgtEl>
                                          <p:spTgt spid="577544"/>
                                        </p:tgtEl>
                                        <p:attrNameLst>
                                          <p:attrName>style.visibility</p:attrName>
                                        </p:attrNameLst>
                                      </p:cBhvr>
                                      <p:to>
                                        <p:strVal val="visible"/>
                                      </p:to>
                                    </p:set>
                                    <p:anim calcmode="lin" valueType="num">
                                      <p:cBhvr>
                                        <p:cTn id="30" dur="500" fill="hold"/>
                                        <p:tgtEl>
                                          <p:spTgt spid="577544"/>
                                        </p:tgtEl>
                                        <p:attrNameLst>
                                          <p:attrName>ppt_w</p:attrName>
                                        </p:attrNameLst>
                                      </p:cBhvr>
                                      <p:tavLst>
                                        <p:tav tm="0">
                                          <p:val>
                                            <p:strVal val="#ppt_w*0.05"/>
                                          </p:val>
                                        </p:tav>
                                        <p:tav tm="100000">
                                          <p:val>
                                            <p:strVal val="#ppt_w"/>
                                          </p:val>
                                        </p:tav>
                                      </p:tavLst>
                                    </p:anim>
                                    <p:anim calcmode="lin" valueType="num">
                                      <p:cBhvr>
                                        <p:cTn id="31" dur="500" fill="hold"/>
                                        <p:tgtEl>
                                          <p:spTgt spid="577544"/>
                                        </p:tgtEl>
                                        <p:attrNameLst>
                                          <p:attrName>ppt_h</p:attrName>
                                        </p:attrNameLst>
                                      </p:cBhvr>
                                      <p:tavLst>
                                        <p:tav tm="0">
                                          <p:val>
                                            <p:strVal val="#ppt_h"/>
                                          </p:val>
                                        </p:tav>
                                        <p:tav tm="100000">
                                          <p:val>
                                            <p:strVal val="#ppt_h"/>
                                          </p:val>
                                        </p:tav>
                                      </p:tavLst>
                                    </p:anim>
                                    <p:anim calcmode="lin" valueType="num">
                                      <p:cBhvr>
                                        <p:cTn id="32" dur="500" fill="hold"/>
                                        <p:tgtEl>
                                          <p:spTgt spid="577544"/>
                                        </p:tgtEl>
                                        <p:attrNameLst>
                                          <p:attrName>ppt_x</p:attrName>
                                        </p:attrNameLst>
                                      </p:cBhvr>
                                      <p:tavLst>
                                        <p:tav tm="0">
                                          <p:val>
                                            <p:strVal val="#ppt_x-.2"/>
                                          </p:val>
                                        </p:tav>
                                        <p:tav tm="100000">
                                          <p:val>
                                            <p:strVal val="#ppt_x"/>
                                          </p:val>
                                        </p:tav>
                                      </p:tavLst>
                                    </p:anim>
                                    <p:anim calcmode="lin" valueType="num">
                                      <p:cBhvr>
                                        <p:cTn id="33" dur="500" fill="hold"/>
                                        <p:tgtEl>
                                          <p:spTgt spid="577544"/>
                                        </p:tgtEl>
                                        <p:attrNameLst>
                                          <p:attrName>ppt_y</p:attrName>
                                        </p:attrNameLst>
                                      </p:cBhvr>
                                      <p:tavLst>
                                        <p:tav tm="0">
                                          <p:val>
                                            <p:strVal val="#ppt_y"/>
                                          </p:val>
                                        </p:tav>
                                        <p:tav tm="100000">
                                          <p:val>
                                            <p:strVal val="#ppt_y"/>
                                          </p:val>
                                        </p:tav>
                                      </p:tavLst>
                                    </p:anim>
                                    <p:animEffect transition="in" filter="fade">
                                      <p:cBhvr>
                                        <p:cTn id="34" dur="500"/>
                                        <p:tgtEl>
                                          <p:spTgt spid="57754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4" presetClass="entr" presetSubtype="0" accel="100000" fill="hold" grpId="0" nodeType="clickEffect">
                                  <p:stCondLst>
                                    <p:cond delay="0"/>
                                  </p:stCondLst>
                                  <p:childTnLst>
                                    <p:set>
                                      <p:cBhvr>
                                        <p:cTn id="38" dur="1" fill="hold">
                                          <p:stCondLst>
                                            <p:cond delay="0"/>
                                          </p:stCondLst>
                                        </p:cTn>
                                        <p:tgtEl>
                                          <p:spTgt spid="577546"/>
                                        </p:tgtEl>
                                        <p:attrNameLst>
                                          <p:attrName>style.visibility</p:attrName>
                                        </p:attrNameLst>
                                      </p:cBhvr>
                                      <p:to>
                                        <p:strVal val="visible"/>
                                      </p:to>
                                    </p:set>
                                    <p:anim calcmode="lin" valueType="num">
                                      <p:cBhvr>
                                        <p:cTn id="39" dur="500" fill="hold"/>
                                        <p:tgtEl>
                                          <p:spTgt spid="577546"/>
                                        </p:tgtEl>
                                        <p:attrNameLst>
                                          <p:attrName>ppt_w</p:attrName>
                                        </p:attrNameLst>
                                      </p:cBhvr>
                                      <p:tavLst>
                                        <p:tav tm="0">
                                          <p:val>
                                            <p:strVal val="#ppt_w*0.05"/>
                                          </p:val>
                                        </p:tav>
                                        <p:tav tm="100000">
                                          <p:val>
                                            <p:strVal val="#ppt_w"/>
                                          </p:val>
                                        </p:tav>
                                      </p:tavLst>
                                    </p:anim>
                                    <p:anim calcmode="lin" valueType="num">
                                      <p:cBhvr>
                                        <p:cTn id="40" dur="500" fill="hold"/>
                                        <p:tgtEl>
                                          <p:spTgt spid="577546"/>
                                        </p:tgtEl>
                                        <p:attrNameLst>
                                          <p:attrName>ppt_h</p:attrName>
                                        </p:attrNameLst>
                                      </p:cBhvr>
                                      <p:tavLst>
                                        <p:tav tm="0">
                                          <p:val>
                                            <p:strVal val="#ppt_h"/>
                                          </p:val>
                                        </p:tav>
                                        <p:tav tm="100000">
                                          <p:val>
                                            <p:strVal val="#ppt_h"/>
                                          </p:val>
                                        </p:tav>
                                      </p:tavLst>
                                    </p:anim>
                                    <p:anim calcmode="lin" valueType="num">
                                      <p:cBhvr>
                                        <p:cTn id="41" dur="500" fill="hold"/>
                                        <p:tgtEl>
                                          <p:spTgt spid="577546"/>
                                        </p:tgtEl>
                                        <p:attrNameLst>
                                          <p:attrName>ppt_x</p:attrName>
                                        </p:attrNameLst>
                                      </p:cBhvr>
                                      <p:tavLst>
                                        <p:tav tm="0">
                                          <p:val>
                                            <p:strVal val="#ppt_x-.2"/>
                                          </p:val>
                                        </p:tav>
                                        <p:tav tm="100000">
                                          <p:val>
                                            <p:strVal val="#ppt_x"/>
                                          </p:val>
                                        </p:tav>
                                      </p:tavLst>
                                    </p:anim>
                                    <p:anim calcmode="lin" valueType="num">
                                      <p:cBhvr>
                                        <p:cTn id="42" dur="500" fill="hold"/>
                                        <p:tgtEl>
                                          <p:spTgt spid="577546"/>
                                        </p:tgtEl>
                                        <p:attrNameLst>
                                          <p:attrName>ppt_y</p:attrName>
                                        </p:attrNameLst>
                                      </p:cBhvr>
                                      <p:tavLst>
                                        <p:tav tm="0">
                                          <p:val>
                                            <p:strVal val="#ppt_y"/>
                                          </p:val>
                                        </p:tav>
                                        <p:tav tm="100000">
                                          <p:val>
                                            <p:strVal val="#ppt_y"/>
                                          </p:val>
                                        </p:tav>
                                      </p:tavLst>
                                    </p:anim>
                                    <p:animEffect transition="in" filter="fade">
                                      <p:cBhvr>
                                        <p:cTn id="43" dur="500"/>
                                        <p:tgtEl>
                                          <p:spTgt spid="577546"/>
                                        </p:tgtEl>
                                      </p:cBhvr>
                                    </p:animEffect>
                                  </p:childTnLst>
                                </p:cTn>
                              </p:par>
                              <p:par>
                                <p:cTn id="44" presetID="54" presetClass="entr" presetSubtype="0" accel="100000" fill="hold" grpId="0" nodeType="withEffect">
                                  <p:stCondLst>
                                    <p:cond delay="0"/>
                                  </p:stCondLst>
                                  <p:childTnLst>
                                    <p:set>
                                      <p:cBhvr>
                                        <p:cTn id="45" dur="1" fill="hold">
                                          <p:stCondLst>
                                            <p:cond delay="0"/>
                                          </p:stCondLst>
                                        </p:cTn>
                                        <p:tgtEl>
                                          <p:spTgt spid="577545"/>
                                        </p:tgtEl>
                                        <p:attrNameLst>
                                          <p:attrName>style.visibility</p:attrName>
                                        </p:attrNameLst>
                                      </p:cBhvr>
                                      <p:to>
                                        <p:strVal val="visible"/>
                                      </p:to>
                                    </p:set>
                                    <p:anim calcmode="lin" valueType="num">
                                      <p:cBhvr>
                                        <p:cTn id="46" dur="500" fill="hold"/>
                                        <p:tgtEl>
                                          <p:spTgt spid="577545"/>
                                        </p:tgtEl>
                                        <p:attrNameLst>
                                          <p:attrName>ppt_w</p:attrName>
                                        </p:attrNameLst>
                                      </p:cBhvr>
                                      <p:tavLst>
                                        <p:tav tm="0">
                                          <p:val>
                                            <p:strVal val="#ppt_w*0.05"/>
                                          </p:val>
                                        </p:tav>
                                        <p:tav tm="100000">
                                          <p:val>
                                            <p:strVal val="#ppt_w"/>
                                          </p:val>
                                        </p:tav>
                                      </p:tavLst>
                                    </p:anim>
                                    <p:anim calcmode="lin" valueType="num">
                                      <p:cBhvr>
                                        <p:cTn id="47" dur="500" fill="hold"/>
                                        <p:tgtEl>
                                          <p:spTgt spid="577545"/>
                                        </p:tgtEl>
                                        <p:attrNameLst>
                                          <p:attrName>ppt_h</p:attrName>
                                        </p:attrNameLst>
                                      </p:cBhvr>
                                      <p:tavLst>
                                        <p:tav tm="0">
                                          <p:val>
                                            <p:strVal val="#ppt_h"/>
                                          </p:val>
                                        </p:tav>
                                        <p:tav tm="100000">
                                          <p:val>
                                            <p:strVal val="#ppt_h"/>
                                          </p:val>
                                        </p:tav>
                                      </p:tavLst>
                                    </p:anim>
                                    <p:anim calcmode="lin" valueType="num">
                                      <p:cBhvr>
                                        <p:cTn id="48" dur="500" fill="hold"/>
                                        <p:tgtEl>
                                          <p:spTgt spid="577545"/>
                                        </p:tgtEl>
                                        <p:attrNameLst>
                                          <p:attrName>ppt_x</p:attrName>
                                        </p:attrNameLst>
                                      </p:cBhvr>
                                      <p:tavLst>
                                        <p:tav tm="0">
                                          <p:val>
                                            <p:strVal val="#ppt_x-.2"/>
                                          </p:val>
                                        </p:tav>
                                        <p:tav tm="100000">
                                          <p:val>
                                            <p:strVal val="#ppt_x"/>
                                          </p:val>
                                        </p:tav>
                                      </p:tavLst>
                                    </p:anim>
                                    <p:anim calcmode="lin" valueType="num">
                                      <p:cBhvr>
                                        <p:cTn id="49" dur="500" fill="hold"/>
                                        <p:tgtEl>
                                          <p:spTgt spid="577545"/>
                                        </p:tgtEl>
                                        <p:attrNameLst>
                                          <p:attrName>ppt_y</p:attrName>
                                        </p:attrNameLst>
                                      </p:cBhvr>
                                      <p:tavLst>
                                        <p:tav tm="0">
                                          <p:val>
                                            <p:strVal val="#ppt_y"/>
                                          </p:val>
                                        </p:tav>
                                        <p:tav tm="100000">
                                          <p:val>
                                            <p:strVal val="#ppt_y"/>
                                          </p:val>
                                        </p:tav>
                                      </p:tavLst>
                                    </p:anim>
                                    <p:animEffect transition="in" filter="fade">
                                      <p:cBhvr>
                                        <p:cTn id="50" dur="500"/>
                                        <p:tgtEl>
                                          <p:spTgt spid="57754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4" presetClass="entr" presetSubtype="0" accel="100000" fill="hold" grpId="0" nodeType="clickEffect">
                                  <p:stCondLst>
                                    <p:cond delay="0"/>
                                  </p:stCondLst>
                                  <p:childTnLst>
                                    <p:set>
                                      <p:cBhvr>
                                        <p:cTn id="54" dur="1" fill="hold">
                                          <p:stCondLst>
                                            <p:cond delay="0"/>
                                          </p:stCondLst>
                                        </p:cTn>
                                        <p:tgtEl>
                                          <p:spTgt spid="577548"/>
                                        </p:tgtEl>
                                        <p:attrNameLst>
                                          <p:attrName>style.visibility</p:attrName>
                                        </p:attrNameLst>
                                      </p:cBhvr>
                                      <p:to>
                                        <p:strVal val="visible"/>
                                      </p:to>
                                    </p:set>
                                    <p:anim calcmode="lin" valueType="num">
                                      <p:cBhvr>
                                        <p:cTn id="55" dur="500" fill="hold"/>
                                        <p:tgtEl>
                                          <p:spTgt spid="577548"/>
                                        </p:tgtEl>
                                        <p:attrNameLst>
                                          <p:attrName>ppt_w</p:attrName>
                                        </p:attrNameLst>
                                      </p:cBhvr>
                                      <p:tavLst>
                                        <p:tav tm="0">
                                          <p:val>
                                            <p:strVal val="#ppt_w*0.05"/>
                                          </p:val>
                                        </p:tav>
                                        <p:tav tm="100000">
                                          <p:val>
                                            <p:strVal val="#ppt_w"/>
                                          </p:val>
                                        </p:tav>
                                      </p:tavLst>
                                    </p:anim>
                                    <p:anim calcmode="lin" valueType="num">
                                      <p:cBhvr>
                                        <p:cTn id="56" dur="500" fill="hold"/>
                                        <p:tgtEl>
                                          <p:spTgt spid="577548"/>
                                        </p:tgtEl>
                                        <p:attrNameLst>
                                          <p:attrName>ppt_h</p:attrName>
                                        </p:attrNameLst>
                                      </p:cBhvr>
                                      <p:tavLst>
                                        <p:tav tm="0">
                                          <p:val>
                                            <p:strVal val="#ppt_h"/>
                                          </p:val>
                                        </p:tav>
                                        <p:tav tm="100000">
                                          <p:val>
                                            <p:strVal val="#ppt_h"/>
                                          </p:val>
                                        </p:tav>
                                      </p:tavLst>
                                    </p:anim>
                                    <p:anim calcmode="lin" valueType="num">
                                      <p:cBhvr>
                                        <p:cTn id="57" dur="500" fill="hold"/>
                                        <p:tgtEl>
                                          <p:spTgt spid="577548"/>
                                        </p:tgtEl>
                                        <p:attrNameLst>
                                          <p:attrName>ppt_x</p:attrName>
                                        </p:attrNameLst>
                                      </p:cBhvr>
                                      <p:tavLst>
                                        <p:tav tm="0">
                                          <p:val>
                                            <p:strVal val="#ppt_x-.2"/>
                                          </p:val>
                                        </p:tav>
                                        <p:tav tm="100000">
                                          <p:val>
                                            <p:strVal val="#ppt_x"/>
                                          </p:val>
                                        </p:tav>
                                      </p:tavLst>
                                    </p:anim>
                                    <p:anim calcmode="lin" valueType="num">
                                      <p:cBhvr>
                                        <p:cTn id="58" dur="500" fill="hold"/>
                                        <p:tgtEl>
                                          <p:spTgt spid="577548"/>
                                        </p:tgtEl>
                                        <p:attrNameLst>
                                          <p:attrName>ppt_y</p:attrName>
                                        </p:attrNameLst>
                                      </p:cBhvr>
                                      <p:tavLst>
                                        <p:tav tm="0">
                                          <p:val>
                                            <p:strVal val="#ppt_y"/>
                                          </p:val>
                                        </p:tav>
                                        <p:tav tm="100000">
                                          <p:val>
                                            <p:strVal val="#ppt_y"/>
                                          </p:val>
                                        </p:tav>
                                      </p:tavLst>
                                    </p:anim>
                                    <p:animEffect transition="in" filter="fade">
                                      <p:cBhvr>
                                        <p:cTn id="59" dur="500"/>
                                        <p:tgtEl>
                                          <p:spTgt spid="577548"/>
                                        </p:tgtEl>
                                      </p:cBhvr>
                                    </p:animEffect>
                                  </p:childTnLst>
                                </p:cTn>
                              </p:par>
                              <p:par>
                                <p:cTn id="60" presetID="54" presetClass="entr" presetSubtype="0" accel="100000" fill="hold" grpId="0" nodeType="withEffect">
                                  <p:stCondLst>
                                    <p:cond delay="0"/>
                                  </p:stCondLst>
                                  <p:childTnLst>
                                    <p:set>
                                      <p:cBhvr>
                                        <p:cTn id="61" dur="1" fill="hold">
                                          <p:stCondLst>
                                            <p:cond delay="0"/>
                                          </p:stCondLst>
                                        </p:cTn>
                                        <p:tgtEl>
                                          <p:spTgt spid="577547"/>
                                        </p:tgtEl>
                                        <p:attrNameLst>
                                          <p:attrName>style.visibility</p:attrName>
                                        </p:attrNameLst>
                                      </p:cBhvr>
                                      <p:to>
                                        <p:strVal val="visible"/>
                                      </p:to>
                                    </p:set>
                                    <p:anim calcmode="lin" valueType="num">
                                      <p:cBhvr>
                                        <p:cTn id="62" dur="500" fill="hold"/>
                                        <p:tgtEl>
                                          <p:spTgt spid="577547"/>
                                        </p:tgtEl>
                                        <p:attrNameLst>
                                          <p:attrName>ppt_w</p:attrName>
                                        </p:attrNameLst>
                                      </p:cBhvr>
                                      <p:tavLst>
                                        <p:tav tm="0">
                                          <p:val>
                                            <p:strVal val="#ppt_w*0.05"/>
                                          </p:val>
                                        </p:tav>
                                        <p:tav tm="100000">
                                          <p:val>
                                            <p:strVal val="#ppt_w"/>
                                          </p:val>
                                        </p:tav>
                                      </p:tavLst>
                                    </p:anim>
                                    <p:anim calcmode="lin" valueType="num">
                                      <p:cBhvr>
                                        <p:cTn id="63" dur="500" fill="hold"/>
                                        <p:tgtEl>
                                          <p:spTgt spid="577547"/>
                                        </p:tgtEl>
                                        <p:attrNameLst>
                                          <p:attrName>ppt_h</p:attrName>
                                        </p:attrNameLst>
                                      </p:cBhvr>
                                      <p:tavLst>
                                        <p:tav tm="0">
                                          <p:val>
                                            <p:strVal val="#ppt_h"/>
                                          </p:val>
                                        </p:tav>
                                        <p:tav tm="100000">
                                          <p:val>
                                            <p:strVal val="#ppt_h"/>
                                          </p:val>
                                        </p:tav>
                                      </p:tavLst>
                                    </p:anim>
                                    <p:anim calcmode="lin" valueType="num">
                                      <p:cBhvr>
                                        <p:cTn id="64" dur="500" fill="hold"/>
                                        <p:tgtEl>
                                          <p:spTgt spid="577547"/>
                                        </p:tgtEl>
                                        <p:attrNameLst>
                                          <p:attrName>ppt_x</p:attrName>
                                        </p:attrNameLst>
                                      </p:cBhvr>
                                      <p:tavLst>
                                        <p:tav tm="0">
                                          <p:val>
                                            <p:strVal val="#ppt_x-.2"/>
                                          </p:val>
                                        </p:tav>
                                        <p:tav tm="100000">
                                          <p:val>
                                            <p:strVal val="#ppt_x"/>
                                          </p:val>
                                        </p:tav>
                                      </p:tavLst>
                                    </p:anim>
                                    <p:anim calcmode="lin" valueType="num">
                                      <p:cBhvr>
                                        <p:cTn id="65" dur="500" fill="hold"/>
                                        <p:tgtEl>
                                          <p:spTgt spid="577547"/>
                                        </p:tgtEl>
                                        <p:attrNameLst>
                                          <p:attrName>ppt_y</p:attrName>
                                        </p:attrNameLst>
                                      </p:cBhvr>
                                      <p:tavLst>
                                        <p:tav tm="0">
                                          <p:val>
                                            <p:strVal val="#ppt_y"/>
                                          </p:val>
                                        </p:tav>
                                        <p:tav tm="100000">
                                          <p:val>
                                            <p:strVal val="#ppt_y"/>
                                          </p:val>
                                        </p:tav>
                                      </p:tavLst>
                                    </p:anim>
                                    <p:animEffect transition="in" filter="fade">
                                      <p:cBhvr>
                                        <p:cTn id="66" dur="500"/>
                                        <p:tgtEl>
                                          <p:spTgt spid="577547"/>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54" presetClass="entr" presetSubtype="0" accel="100000" fill="hold" grpId="0" nodeType="clickEffect">
                                  <p:stCondLst>
                                    <p:cond delay="0"/>
                                  </p:stCondLst>
                                  <p:childTnLst>
                                    <p:set>
                                      <p:cBhvr>
                                        <p:cTn id="70" dur="1" fill="hold">
                                          <p:stCondLst>
                                            <p:cond delay="0"/>
                                          </p:stCondLst>
                                        </p:cTn>
                                        <p:tgtEl>
                                          <p:spTgt spid="577550"/>
                                        </p:tgtEl>
                                        <p:attrNameLst>
                                          <p:attrName>style.visibility</p:attrName>
                                        </p:attrNameLst>
                                      </p:cBhvr>
                                      <p:to>
                                        <p:strVal val="visible"/>
                                      </p:to>
                                    </p:set>
                                    <p:anim calcmode="lin" valueType="num">
                                      <p:cBhvr>
                                        <p:cTn id="71" dur="500" fill="hold"/>
                                        <p:tgtEl>
                                          <p:spTgt spid="577550"/>
                                        </p:tgtEl>
                                        <p:attrNameLst>
                                          <p:attrName>ppt_w</p:attrName>
                                        </p:attrNameLst>
                                      </p:cBhvr>
                                      <p:tavLst>
                                        <p:tav tm="0">
                                          <p:val>
                                            <p:strVal val="#ppt_w*0.05"/>
                                          </p:val>
                                        </p:tav>
                                        <p:tav tm="100000">
                                          <p:val>
                                            <p:strVal val="#ppt_w"/>
                                          </p:val>
                                        </p:tav>
                                      </p:tavLst>
                                    </p:anim>
                                    <p:anim calcmode="lin" valueType="num">
                                      <p:cBhvr>
                                        <p:cTn id="72" dur="500" fill="hold"/>
                                        <p:tgtEl>
                                          <p:spTgt spid="577550"/>
                                        </p:tgtEl>
                                        <p:attrNameLst>
                                          <p:attrName>ppt_h</p:attrName>
                                        </p:attrNameLst>
                                      </p:cBhvr>
                                      <p:tavLst>
                                        <p:tav tm="0">
                                          <p:val>
                                            <p:strVal val="#ppt_h"/>
                                          </p:val>
                                        </p:tav>
                                        <p:tav tm="100000">
                                          <p:val>
                                            <p:strVal val="#ppt_h"/>
                                          </p:val>
                                        </p:tav>
                                      </p:tavLst>
                                    </p:anim>
                                    <p:anim calcmode="lin" valueType="num">
                                      <p:cBhvr>
                                        <p:cTn id="73" dur="500" fill="hold"/>
                                        <p:tgtEl>
                                          <p:spTgt spid="577550"/>
                                        </p:tgtEl>
                                        <p:attrNameLst>
                                          <p:attrName>ppt_x</p:attrName>
                                        </p:attrNameLst>
                                      </p:cBhvr>
                                      <p:tavLst>
                                        <p:tav tm="0">
                                          <p:val>
                                            <p:strVal val="#ppt_x-.2"/>
                                          </p:val>
                                        </p:tav>
                                        <p:tav tm="100000">
                                          <p:val>
                                            <p:strVal val="#ppt_x"/>
                                          </p:val>
                                        </p:tav>
                                      </p:tavLst>
                                    </p:anim>
                                    <p:anim calcmode="lin" valueType="num">
                                      <p:cBhvr>
                                        <p:cTn id="74" dur="500" fill="hold"/>
                                        <p:tgtEl>
                                          <p:spTgt spid="577550"/>
                                        </p:tgtEl>
                                        <p:attrNameLst>
                                          <p:attrName>ppt_y</p:attrName>
                                        </p:attrNameLst>
                                      </p:cBhvr>
                                      <p:tavLst>
                                        <p:tav tm="0">
                                          <p:val>
                                            <p:strVal val="#ppt_y"/>
                                          </p:val>
                                        </p:tav>
                                        <p:tav tm="100000">
                                          <p:val>
                                            <p:strVal val="#ppt_y"/>
                                          </p:val>
                                        </p:tav>
                                      </p:tavLst>
                                    </p:anim>
                                    <p:animEffect transition="in" filter="fade">
                                      <p:cBhvr>
                                        <p:cTn id="75" dur="500"/>
                                        <p:tgtEl>
                                          <p:spTgt spid="577550"/>
                                        </p:tgtEl>
                                      </p:cBhvr>
                                    </p:animEffect>
                                  </p:childTnLst>
                                </p:cTn>
                              </p:par>
                              <p:par>
                                <p:cTn id="76" presetID="54" presetClass="entr" presetSubtype="0" accel="100000" fill="hold" grpId="0" nodeType="withEffect">
                                  <p:stCondLst>
                                    <p:cond delay="0"/>
                                  </p:stCondLst>
                                  <p:childTnLst>
                                    <p:set>
                                      <p:cBhvr>
                                        <p:cTn id="77" dur="1" fill="hold">
                                          <p:stCondLst>
                                            <p:cond delay="0"/>
                                          </p:stCondLst>
                                        </p:cTn>
                                        <p:tgtEl>
                                          <p:spTgt spid="577549"/>
                                        </p:tgtEl>
                                        <p:attrNameLst>
                                          <p:attrName>style.visibility</p:attrName>
                                        </p:attrNameLst>
                                      </p:cBhvr>
                                      <p:to>
                                        <p:strVal val="visible"/>
                                      </p:to>
                                    </p:set>
                                    <p:anim calcmode="lin" valueType="num">
                                      <p:cBhvr>
                                        <p:cTn id="78" dur="500" fill="hold"/>
                                        <p:tgtEl>
                                          <p:spTgt spid="577549"/>
                                        </p:tgtEl>
                                        <p:attrNameLst>
                                          <p:attrName>ppt_w</p:attrName>
                                        </p:attrNameLst>
                                      </p:cBhvr>
                                      <p:tavLst>
                                        <p:tav tm="0">
                                          <p:val>
                                            <p:strVal val="#ppt_w*0.05"/>
                                          </p:val>
                                        </p:tav>
                                        <p:tav tm="100000">
                                          <p:val>
                                            <p:strVal val="#ppt_w"/>
                                          </p:val>
                                        </p:tav>
                                      </p:tavLst>
                                    </p:anim>
                                    <p:anim calcmode="lin" valueType="num">
                                      <p:cBhvr>
                                        <p:cTn id="79" dur="500" fill="hold"/>
                                        <p:tgtEl>
                                          <p:spTgt spid="577549"/>
                                        </p:tgtEl>
                                        <p:attrNameLst>
                                          <p:attrName>ppt_h</p:attrName>
                                        </p:attrNameLst>
                                      </p:cBhvr>
                                      <p:tavLst>
                                        <p:tav tm="0">
                                          <p:val>
                                            <p:strVal val="#ppt_h"/>
                                          </p:val>
                                        </p:tav>
                                        <p:tav tm="100000">
                                          <p:val>
                                            <p:strVal val="#ppt_h"/>
                                          </p:val>
                                        </p:tav>
                                      </p:tavLst>
                                    </p:anim>
                                    <p:anim calcmode="lin" valueType="num">
                                      <p:cBhvr>
                                        <p:cTn id="80" dur="500" fill="hold"/>
                                        <p:tgtEl>
                                          <p:spTgt spid="577549"/>
                                        </p:tgtEl>
                                        <p:attrNameLst>
                                          <p:attrName>ppt_x</p:attrName>
                                        </p:attrNameLst>
                                      </p:cBhvr>
                                      <p:tavLst>
                                        <p:tav tm="0">
                                          <p:val>
                                            <p:strVal val="#ppt_x-.2"/>
                                          </p:val>
                                        </p:tav>
                                        <p:tav tm="100000">
                                          <p:val>
                                            <p:strVal val="#ppt_x"/>
                                          </p:val>
                                        </p:tav>
                                      </p:tavLst>
                                    </p:anim>
                                    <p:anim calcmode="lin" valueType="num">
                                      <p:cBhvr>
                                        <p:cTn id="81" dur="500" fill="hold"/>
                                        <p:tgtEl>
                                          <p:spTgt spid="577549"/>
                                        </p:tgtEl>
                                        <p:attrNameLst>
                                          <p:attrName>ppt_y</p:attrName>
                                        </p:attrNameLst>
                                      </p:cBhvr>
                                      <p:tavLst>
                                        <p:tav tm="0">
                                          <p:val>
                                            <p:strVal val="#ppt_y"/>
                                          </p:val>
                                        </p:tav>
                                        <p:tav tm="100000">
                                          <p:val>
                                            <p:strVal val="#ppt_y"/>
                                          </p:val>
                                        </p:tav>
                                      </p:tavLst>
                                    </p:anim>
                                    <p:animEffect transition="in" filter="fade">
                                      <p:cBhvr>
                                        <p:cTn id="82" dur="500"/>
                                        <p:tgtEl>
                                          <p:spTgt spid="577549"/>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54" presetClass="entr" presetSubtype="0" accel="100000" fill="hold" grpId="0" nodeType="clickEffect">
                                  <p:stCondLst>
                                    <p:cond delay="0"/>
                                  </p:stCondLst>
                                  <p:childTnLst>
                                    <p:set>
                                      <p:cBhvr>
                                        <p:cTn id="86" dur="1" fill="hold">
                                          <p:stCondLst>
                                            <p:cond delay="0"/>
                                          </p:stCondLst>
                                        </p:cTn>
                                        <p:tgtEl>
                                          <p:spTgt spid="577552"/>
                                        </p:tgtEl>
                                        <p:attrNameLst>
                                          <p:attrName>style.visibility</p:attrName>
                                        </p:attrNameLst>
                                      </p:cBhvr>
                                      <p:to>
                                        <p:strVal val="visible"/>
                                      </p:to>
                                    </p:set>
                                    <p:anim calcmode="lin" valueType="num">
                                      <p:cBhvr>
                                        <p:cTn id="87" dur="500" fill="hold"/>
                                        <p:tgtEl>
                                          <p:spTgt spid="577552"/>
                                        </p:tgtEl>
                                        <p:attrNameLst>
                                          <p:attrName>ppt_w</p:attrName>
                                        </p:attrNameLst>
                                      </p:cBhvr>
                                      <p:tavLst>
                                        <p:tav tm="0">
                                          <p:val>
                                            <p:strVal val="#ppt_w*0.05"/>
                                          </p:val>
                                        </p:tav>
                                        <p:tav tm="100000">
                                          <p:val>
                                            <p:strVal val="#ppt_w"/>
                                          </p:val>
                                        </p:tav>
                                      </p:tavLst>
                                    </p:anim>
                                    <p:anim calcmode="lin" valueType="num">
                                      <p:cBhvr>
                                        <p:cTn id="88" dur="500" fill="hold"/>
                                        <p:tgtEl>
                                          <p:spTgt spid="577552"/>
                                        </p:tgtEl>
                                        <p:attrNameLst>
                                          <p:attrName>ppt_h</p:attrName>
                                        </p:attrNameLst>
                                      </p:cBhvr>
                                      <p:tavLst>
                                        <p:tav tm="0">
                                          <p:val>
                                            <p:strVal val="#ppt_h"/>
                                          </p:val>
                                        </p:tav>
                                        <p:tav tm="100000">
                                          <p:val>
                                            <p:strVal val="#ppt_h"/>
                                          </p:val>
                                        </p:tav>
                                      </p:tavLst>
                                    </p:anim>
                                    <p:anim calcmode="lin" valueType="num">
                                      <p:cBhvr>
                                        <p:cTn id="89" dur="500" fill="hold"/>
                                        <p:tgtEl>
                                          <p:spTgt spid="577552"/>
                                        </p:tgtEl>
                                        <p:attrNameLst>
                                          <p:attrName>ppt_x</p:attrName>
                                        </p:attrNameLst>
                                      </p:cBhvr>
                                      <p:tavLst>
                                        <p:tav tm="0">
                                          <p:val>
                                            <p:strVal val="#ppt_x-.2"/>
                                          </p:val>
                                        </p:tav>
                                        <p:tav tm="100000">
                                          <p:val>
                                            <p:strVal val="#ppt_x"/>
                                          </p:val>
                                        </p:tav>
                                      </p:tavLst>
                                    </p:anim>
                                    <p:anim calcmode="lin" valueType="num">
                                      <p:cBhvr>
                                        <p:cTn id="90" dur="500" fill="hold"/>
                                        <p:tgtEl>
                                          <p:spTgt spid="577552"/>
                                        </p:tgtEl>
                                        <p:attrNameLst>
                                          <p:attrName>ppt_y</p:attrName>
                                        </p:attrNameLst>
                                      </p:cBhvr>
                                      <p:tavLst>
                                        <p:tav tm="0">
                                          <p:val>
                                            <p:strVal val="#ppt_y"/>
                                          </p:val>
                                        </p:tav>
                                        <p:tav tm="100000">
                                          <p:val>
                                            <p:strVal val="#ppt_y"/>
                                          </p:val>
                                        </p:tav>
                                      </p:tavLst>
                                    </p:anim>
                                    <p:animEffect transition="in" filter="fade">
                                      <p:cBhvr>
                                        <p:cTn id="91" dur="500"/>
                                        <p:tgtEl>
                                          <p:spTgt spid="577552"/>
                                        </p:tgtEl>
                                      </p:cBhvr>
                                    </p:animEffect>
                                  </p:childTnLst>
                                </p:cTn>
                              </p:par>
                              <p:par>
                                <p:cTn id="92" presetID="54" presetClass="entr" presetSubtype="0" accel="100000" fill="hold" grpId="0" nodeType="withEffect">
                                  <p:stCondLst>
                                    <p:cond delay="0"/>
                                  </p:stCondLst>
                                  <p:childTnLst>
                                    <p:set>
                                      <p:cBhvr>
                                        <p:cTn id="93" dur="1" fill="hold">
                                          <p:stCondLst>
                                            <p:cond delay="0"/>
                                          </p:stCondLst>
                                        </p:cTn>
                                        <p:tgtEl>
                                          <p:spTgt spid="577551"/>
                                        </p:tgtEl>
                                        <p:attrNameLst>
                                          <p:attrName>style.visibility</p:attrName>
                                        </p:attrNameLst>
                                      </p:cBhvr>
                                      <p:to>
                                        <p:strVal val="visible"/>
                                      </p:to>
                                    </p:set>
                                    <p:anim calcmode="lin" valueType="num">
                                      <p:cBhvr>
                                        <p:cTn id="94" dur="500" fill="hold"/>
                                        <p:tgtEl>
                                          <p:spTgt spid="577551"/>
                                        </p:tgtEl>
                                        <p:attrNameLst>
                                          <p:attrName>ppt_w</p:attrName>
                                        </p:attrNameLst>
                                      </p:cBhvr>
                                      <p:tavLst>
                                        <p:tav tm="0">
                                          <p:val>
                                            <p:strVal val="#ppt_w*0.05"/>
                                          </p:val>
                                        </p:tav>
                                        <p:tav tm="100000">
                                          <p:val>
                                            <p:strVal val="#ppt_w"/>
                                          </p:val>
                                        </p:tav>
                                      </p:tavLst>
                                    </p:anim>
                                    <p:anim calcmode="lin" valueType="num">
                                      <p:cBhvr>
                                        <p:cTn id="95" dur="500" fill="hold"/>
                                        <p:tgtEl>
                                          <p:spTgt spid="577551"/>
                                        </p:tgtEl>
                                        <p:attrNameLst>
                                          <p:attrName>ppt_h</p:attrName>
                                        </p:attrNameLst>
                                      </p:cBhvr>
                                      <p:tavLst>
                                        <p:tav tm="0">
                                          <p:val>
                                            <p:strVal val="#ppt_h"/>
                                          </p:val>
                                        </p:tav>
                                        <p:tav tm="100000">
                                          <p:val>
                                            <p:strVal val="#ppt_h"/>
                                          </p:val>
                                        </p:tav>
                                      </p:tavLst>
                                    </p:anim>
                                    <p:anim calcmode="lin" valueType="num">
                                      <p:cBhvr>
                                        <p:cTn id="96" dur="500" fill="hold"/>
                                        <p:tgtEl>
                                          <p:spTgt spid="577551"/>
                                        </p:tgtEl>
                                        <p:attrNameLst>
                                          <p:attrName>ppt_x</p:attrName>
                                        </p:attrNameLst>
                                      </p:cBhvr>
                                      <p:tavLst>
                                        <p:tav tm="0">
                                          <p:val>
                                            <p:strVal val="#ppt_x-.2"/>
                                          </p:val>
                                        </p:tav>
                                        <p:tav tm="100000">
                                          <p:val>
                                            <p:strVal val="#ppt_x"/>
                                          </p:val>
                                        </p:tav>
                                      </p:tavLst>
                                    </p:anim>
                                    <p:anim calcmode="lin" valueType="num">
                                      <p:cBhvr>
                                        <p:cTn id="97" dur="500" fill="hold"/>
                                        <p:tgtEl>
                                          <p:spTgt spid="577551"/>
                                        </p:tgtEl>
                                        <p:attrNameLst>
                                          <p:attrName>ppt_y</p:attrName>
                                        </p:attrNameLst>
                                      </p:cBhvr>
                                      <p:tavLst>
                                        <p:tav tm="0">
                                          <p:val>
                                            <p:strVal val="#ppt_y"/>
                                          </p:val>
                                        </p:tav>
                                        <p:tav tm="100000">
                                          <p:val>
                                            <p:strVal val="#ppt_y"/>
                                          </p:val>
                                        </p:tav>
                                      </p:tavLst>
                                    </p:anim>
                                    <p:animEffect transition="in" filter="fade">
                                      <p:cBhvr>
                                        <p:cTn id="98" dur="500"/>
                                        <p:tgtEl>
                                          <p:spTgt spid="577551"/>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54" presetClass="entr" presetSubtype="0" accel="100000" fill="hold" grpId="0" nodeType="clickEffect">
                                  <p:stCondLst>
                                    <p:cond delay="0"/>
                                  </p:stCondLst>
                                  <p:childTnLst>
                                    <p:set>
                                      <p:cBhvr>
                                        <p:cTn id="102" dur="1" fill="hold">
                                          <p:stCondLst>
                                            <p:cond delay="0"/>
                                          </p:stCondLst>
                                        </p:cTn>
                                        <p:tgtEl>
                                          <p:spTgt spid="577554"/>
                                        </p:tgtEl>
                                        <p:attrNameLst>
                                          <p:attrName>style.visibility</p:attrName>
                                        </p:attrNameLst>
                                      </p:cBhvr>
                                      <p:to>
                                        <p:strVal val="visible"/>
                                      </p:to>
                                    </p:set>
                                    <p:anim calcmode="lin" valueType="num">
                                      <p:cBhvr>
                                        <p:cTn id="103" dur="500" fill="hold"/>
                                        <p:tgtEl>
                                          <p:spTgt spid="577554"/>
                                        </p:tgtEl>
                                        <p:attrNameLst>
                                          <p:attrName>ppt_w</p:attrName>
                                        </p:attrNameLst>
                                      </p:cBhvr>
                                      <p:tavLst>
                                        <p:tav tm="0">
                                          <p:val>
                                            <p:strVal val="#ppt_w*0.05"/>
                                          </p:val>
                                        </p:tav>
                                        <p:tav tm="100000">
                                          <p:val>
                                            <p:strVal val="#ppt_w"/>
                                          </p:val>
                                        </p:tav>
                                      </p:tavLst>
                                    </p:anim>
                                    <p:anim calcmode="lin" valueType="num">
                                      <p:cBhvr>
                                        <p:cTn id="104" dur="500" fill="hold"/>
                                        <p:tgtEl>
                                          <p:spTgt spid="577554"/>
                                        </p:tgtEl>
                                        <p:attrNameLst>
                                          <p:attrName>ppt_h</p:attrName>
                                        </p:attrNameLst>
                                      </p:cBhvr>
                                      <p:tavLst>
                                        <p:tav tm="0">
                                          <p:val>
                                            <p:strVal val="#ppt_h"/>
                                          </p:val>
                                        </p:tav>
                                        <p:tav tm="100000">
                                          <p:val>
                                            <p:strVal val="#ppt_h"/>
                                          </p:val>
                                        </p:tav>
                                      </p:tavLst>
                                    </p:anim>
                                    <p:anim calcmode="lin" valueType="num">
                                      <p:cBhvr>
                                        <p:cTn id="105" dur="500" fill="hold"/>
                                        <p:tgtEl>
                                          <p:spTgt spid="577554"/>
                                        </p:tgtEl>
                                        <p:attrNameLst>
                                          <p:attrName>ppt_x</p:attrName>
                                        </p:attrNameLst>
                                      </p:cBhvr>
                                      <p:tavLst>
                                        <p:tav tm="0">
                                          <p:val>
                                            <p:strVal val="#ppt_x-.2"/>
                                          </p:val>
                                        </p:tav>
                                        <p:tav tm="100000">
                                          <p:val>
                                            <p:strVal val="#ppt_x"/>
                                          </p:val>
                                        </p:tav>
                                      </p:tavLst>
                                    </p:anim>
                                    <p:anim calcmode="lin" valueType="num">
                                      <p:cBhvr>
                                        <p:cTn id="106" dur="500" fill="hold"/>
                                        <p:tgtEl>
                                          <p:spTgt spid="577554"/>
                                        </p:tgtEl>
                                        <p:attrNameLst>
                                          <p:attrName>ppt_y</p:attrName>
                                        </p:attrNameLst>
                                      </p:cBhvr>
                                      <p:tavLst>
                                        <p:tav tm="0">
                                          <p:val>
                                            <p:strVal val="#ppt_y"/>
                                          </p:val>
                                        </p:tav>
                                        <p:tav tm="100000">
                                          <p:val>
                                            <p:strVal val="#ppt_y"/>
                                          </p:val>
                                        </p:tav>
                                      </p:tavLst>
                                    </p:anim>
                                    <p:animEffect transition="in" filter="fade">
                                      <p:cBhvr>
                                        <p:cTn id="107" dur="500"/>
                                        <p:tgtEl>
                                          <p:spTgt spid="577554"/>
                                        </p:tgtEl>
                                      </p:cBhvr>
                                    </p:animEffect>
                                  </p:childTnLst>
                                </p:cTn>
                              </p:par>
                              <p:par>
                                <p:cTn id="108" presetID="54" presetClass="entr" presetSubtype="0" accel="100000" fill="hold" grpId="0" nodeType="withEffect">
                                  <p:stCondLst>
                                    <p:cond delay="0"/>
                                  </p:stCondLst>
                                  <p:childTnLst>
                                    <p:set>
                                      <p:cBhvr>
                                        <p:cTn id="109" dur="1" fill="hold">
                                          <p:stCondLst>
                                            <p:cond delay="0"/>
                                          </p:stCondLst>
                                        </p:cTn>
                                        <p:tgtEl>
                                          <p:spTgt spid="577553"/>
                                        </p:tgtEl>
                                        <p:attrNameLst>
                                          <p:attrName>style.visibility</p:attrName>
                                        </p:attrNameLst>
                                      </p:cBhvr>
                                      <p:to>
                                        <p:strVal val="visible"/>
                                      </p:to>
                                    </p:set>
                                    <p:anim calcmode="lin" valueType="num">
                                      <p:cBhvr>
                                        <p:cTn id="110" dur="500" fill="hold"/>
                                        <p:tgtEl>
                                          <p:spTgt spid="577553"/>
                                        </p:tgtEl>
                                        <p:attrNameLst>
                                          <p:attrName>ppt_w</p:attrName>
                                        </p:attrNameLst>
                                      </p:cBhvr>
                                      <p:tavLst>
                                        <p:tav tm="0">
                                          <p:val>
                                            <p:strVal val="#ppt_w*0.05"/>
                                          </p:val>
                                        </p:tav>
                                        <p:tav tm="100000">
                                          <p:val>
                                            <p:strVal val="#ppt_w"/>
                                          </p:val>
                                        </p:tav>
                                      </p:tavLst>
                                    </p:anim>
                                    <p:anim calcmode="lin" valueType="num">
                                      <p:cBhvr>
                                        <p:cTn id="111" dur="500" fill="hold"/>
                                        <p:tgtEl>
                                          <p:spTgt spid="577553"/>
                                        </p:tgtEl>
                                        <p:attrNameLst>
                                          <p:attrName>ppt_h</p:attrName>
                                        </p:attrNameLst>
                                      </p:cBhvr>
                                      <p:tavLst>
                                        <p:tav tm="0">
                                          <p:val>
                                            <p:strVal val="#ppt_h"/>
                                          </p:val>
                                        </p:tav>
                                        <p:tav tm="100000">
                                          <p:val>
                                            <p:strVal val="#ppt_h"/>
                                          </p:val>
                                        </p:tav>
                                      </p:tavLst>
                                    </p:anim>
                                    <p:anim calcmode="lin" valueType="num">
                                      <p:cBhvr>
                                        <p:cTn id="112" dur="500" fill="hold"/>
                                        <p:tgtEl>
                                          <p:spTgt spid="577553"/>
                                        </p:tgtEl>
                                        <p:attrNameLst>
                                          <p:attrName>ppt_x</p:attrName>
                                        </p:attrNameLst>
                                      </p:cBhvr>
                                      <p:tavLst>
                                        <p:tav tm="0">
                                          <p:val>
                                            <p:strVal val="#ppt_x-.2"/>
                                          </p:val>
                                        </p:tav>
                                        <p:tav tm="100000">
                                          <p:val>
                                            <p:strVal val="#ppt_x"/>
                                          </p:val>
                                        </p:tav>
                                      </p:tavLst>
                                    </p:anim>
                                    <p:anim calcmode="lin" valueType="num">
                                      <p:cBhvr>
                                        <p:cTn id="113" dur="500" fill="hold"/>
                                        <p:tgtEl>
                                          <p:spTgt spid="577553"/>
                                        </p:tgtEl>
                                        <p:attrNameLst>
                                          <p:attrName>ppt_y</p:attrName>
                                        </p:attrNameLst>
                                      </p:cBhvr>
                                      <p:tavLst>
                                        <p:tav tm="0">
                                          <p:val>
                                            <p:strVal val="#ppt_y"/>
                                          </p:val>
                                        </p:tav>
                                        <p:tav tm="100000">
                                          <p:val>
                                            <p:strVal val="#ppt_y"/>
                                          </p:val>
                                        </p:tav>
                                      </p:tavLst>
                                    </p:anim>
                                    <p:animEffect transition="in" filter="fade">
                                      <p:cBhvr>
                                        <p:cTn id="114" dur="500"/>
                                        <p:tgtEl>
                                          <p:spTgt spid="5775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7543" grpId="0"/>
      <p:bldP spid="577544" grpId="0"/>
      <p:bldP spid="577545" grpId="0"/>
      <p:bldP spid="577546" grpId="0"/>
      <p:bldP spid="577547" grpId="0"/>
      <p:bldP spid="577548" grpId="0"/>
      <p:bldP spid="577549" grpId="0"/>
      <p:bldP spid="577550" grpId="0"/>
      <p:bldP spid="577551" grpId="0"/>
      <p:bldP spid="577552" grpId="0"/>
      <p:bldP spid="577553" grpId="0"/>
      <p:bldP spid="577554" grpId="0"/>
      <p:bldP spid="577555" grpId="0"/>
      <p:bldP spid="577556" grpId="0"/>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8562"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Economic Order Quantity</a:t>
            </a:r>
          </a:p>
        </p:txBody>
      </p:sp>
      <p:sp>
        <p:nvSpPr>
          <p:cNvPr id="578563" name="Text Box 3"/>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78565" name="Text Box 5" descr="Blue tissue paper"/>
          <p:cNvSpPr txBox="1">
            <a:spLocks noChangeArrowheads="1"/>
          </p:cNvSpPr>
          <p:nvPr/>
        </p:nvSpPr>
        <p:spPr bwMode="auto">
          <a:xfrm>
            <a:off x="152400" y="1219200"/>
            <a:ext cx="1600200" cy="366713"/>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smtClean="0">
                <a:effectLst>
                  <a:outerShdw blurRad="38100" dist="38100" dir="2700000" algn="tl">
                    <a:srgbClr val="DDDDDD"/>
                  </a:outerShdw>
                </a:effectLst>
                <a:latin typeface="Batang" charset="0"/>
                <a:cs typeface="+mn-cs"/>
              </a:rPr>
              <a:t>CONTINUED</a:t>
            </a:r>
          </a:p>
        </p:txBody>
      </p:sp>
      <p:sp>
        <p:nvSpPr>
          <p:cNvPr id="578566" name="Text Box 6" descr="Blue tissue paper"/>
          <p:cNvSpPr txBox="1">
            <a:spLocks noChangeArrowheads="1"/>
          </p:cNvSpPr>
          <p:nvPr/>
        </p:nvSpPr>
        <p:spPr bwMode="auto">
          <a:xfrm>
            <a:off x="609600" y="1600200"/>
            <a:ext cx="8229600" cy="7016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Therefore, we know that cost will be minimized when </a:t>
            </a:r>
            <a:r>
              <a:rPr lang="en-US" sz="2000" i="1" smtClean="0">
                <a:latin typeface="Times New Roman" charset="0"/>
                <a:cs typeface="+mn-cs"/>
              </a:rPr>
              <a:t>x</a:t>
            </a:r>
            <a:r>
              <a:rPr lang="en-US" sz="2000" smtClean="0">
                <a:latin typeface="Times New Roman" charset="0"/>
                <a:cs typeface="+mn-cs"/>
              </a:rPr>
              <a:t> = 400.  Now we will use the constraint equation to determine the corresponding value for </a:t>
            </a:r>
            <a:r>
              <a:rPr lang="en-US" sz="2000" i="1" smtClean="0">
                <a:latin typeface="Times New Roman" charset="0"/>
                <a:cs typeface="+mn-cs"/>
              </a:rPr>
              <a:t>r</a:t>
            </a:r>
            <a:r>
              <a:rPr lang="en-US" sz="2000" smtClean="0">
                <a:latin typeface="Times New Roman" charset="0"/>
                <a:cs typeface="+mn-cs"/>
              </a:rPr>
              <a:t>.</a:t>
            </a:r>
          </a:p>
        </p:txBody>
      </p:sp>
      <p:sp>
        <p:nvSpPr>
          <p:cNvPr id="578567" name="Text Box 7" descr="Blue tissue paper"/>
          <p:cNvSpPr txBox="1">
            <a:spLocks noChangeArrowheads="1"/>
          </p:cNvSpPr>
          <p:nvPr/>
        </p:nvSpPr>
        <p:spPr bwMode="auto">
          <a:xfrm>
            <a:off x="1371600" y="2438400"/>
            <a:ext cx="12192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8000 =</a:t>
            </a:r>
            <a:r>
              <a:rPr lang="en-US" sz="2000" i="1" smtClean="0">
                <a:latin typeface="Times New Roman" charset="0"/>
                <a:cs typeface="+mn-cs"/>
              </a:rPr>
              <a:t> rx</a:t>
            </a:r>
          </a:p>
        </p:txBody>
      </p:sp>
      <p:sp>
        <p:nvSpPr>
          <p:cNvPr id="578568" name="Text Box 8" descr="Blue tissue paper"/>
          <p:cNvSpPr txBox="1">
            <a:spLocks noChangeArrowheads="1"/>
          </p:cNvSpPr>
          <p:nvPr/>
        </p:nvSpPr>
        <p:spPr bwMode="auto">
          <a:xfrm>
            <a:off x="5565775" y="2439988"/>
            <a:ext cx="3349625"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This is the constraint equation.</a:t>
            </a:r>
          </a:p>
        </p:txBody>
      </p:sp>
      <p:sp>
        <p:nvSpPr>
          <p:cNvPr id="578569" name="Text Box 9" descr="Blue tissue paper"/>
          <p:cNvSpPr txBox="1">
            <a:spLocks noChangeArrowheads="1"/>
          </p:cNvSpPr>
          <p:nvPr/>
        </p:nvSpPr>
        <p:spPr bwMode="auto">
          <a:xfrm>
            <a:off x="1371600" y="2803525"/>
            <a:ext cx="16764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8000 =</a:t>
            </a:r>
            <a:r>
              <a:rPr lang="en-US" sz="2000" i="1" smtClean="0">
                <a:latin typeface="Times New Roman" charset="0"/>
                <a:cs typeface="+mn-cs"/>
              </a:rPr>
              <a:t> r</a:t>
            </a:r>
            <a:r>
              <a:rPr lang="en-US" sz="2000" smtClean="0">
                <a:latin typeface="Times New Roman" charset="0"/>
                <a:cs typeface="+mn-cs"/>
              </a:rPr>
              <a:t>(400)</a:t>
            </a:r>
            <a:endParaRPr lang="en-US" sz="2000" i="1" smtClean="0">
              <a:latin typeface="Times New Roman" charset="0"/>
              <a:cs typeface="+mn-cs"/>
            </a:endParaRPr>
          </a:p>
        </p:txBody>
      </p:sp>
      <p:sp>
        <p:nvSpPr>
          <p:cNvPr id="578570" name="Text Box 10" descr="Blue tissue paper"/>
          <p:cNvSpPr txBox="1">
            <a:spLocks noChangeArrowheads="1"/>
          </p:cNvSpPr>
          <p:nvPr/>
        </p:nvSpPr>
        <p:spPr bwMode="auto">
          <a:xfrm>
            <a:off x="5565775" y="2803525"/>
            <a:ext cx="2206625"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Replace </a:t>
            </a:r>
            <a:r>
              <a:rPr lang="en-US" sz="2000" i="1" smtClean="0">
                <a:latin typeface="Times New Roman" charset="0"/>
                <a:cs typeface="+mn-cs"/>
              </a:rPr>
              <a:t>x</a:t>
            </a:r>
            <a:r>
              <a:rPr lang="en-US" sz="2000" smtClean="0">
                <a:latin typeface="Times New Roman" charset="0"/>
                <a:cs typeface="+mn-cs"/>
              </a:rPr>
              <a:t> with 400.</a:t>
            </a:r>
          </a:p>
        </p:txBody>
      </p:sp>
      <p:sp>
        <p:nvSpPr>
          <p:cNvPr id="578571" name="Text Box 11" descr="Blue tissue paper"/>
          <p:cNvSpPr txBox="1">
            <a:spLocks noChangeArrowheads="1"/>
          </p:cNvSpPr>
          <p:nvPr/>
        </p:nvSpPr>
        <p:spPr bwMode="auto">
          <a:xfrm>
            <a:off x="1635125" y="3179763"/>
            <a:ext cx="9144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20 =</a:t>
            </a:r>
            <a:r>
              <a:rPr lang="en-US" sz="2000" i="1" smtClean="0">
                <a:latin typeface="Times New Roman" charset="0"/>
                <a:cs typeface="+mn-cs"/>
              </a:rPr>
              <a:t> r</a:t>
            </a:r>
            <a:endParaRPr lang="en-US" sz="2000" smtClean="0">
              <a:latin typeface="Times New Roman" charset="0"/>
              <a:cs typeface="+mn-cs"/>
            </a:endParaRPr>
          </a:p>
        </p:txBody>
      </p:sp>
      <p:sp>
        <p:nvSpPr>
          <p:cNvPr id="578572" name="Text Box 12" descr="Blue tissue paper"/>
          <p:cNvSpPr txBox="1">
            <a:spLocks noChangeArrowheads="1"/>
          </p:cNvSpPr>
          <p:nvPr/>
        </p:nvSpPr>
        <p:spPr bwMode="auto">
          <a:xfrm>
            <a:off x="5565775" y="3184525"/>
            <a:ext cx="1368425"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Solve for </a:t>
            </a:r>
            <a:r>
              <a:rPr lang="en-US" sz="2000" i="1" smtClean="0">
                <a:latin typeface="Times New Roman" charset="0"/>
                <a:cs typeface="+mn-cs"/>
              </a:rPr>
              <a:t>r</a:t>
            </a:r>
            <a:r>
              <a:rPr lang="en-US" sz="2000" smtClean="0">
                <a:latin typeface="Times New Roman" charset="0"/>
                <a:cs typeface="+mn-cs"/>
              </a:rPr>
              <a:t>.</a:t>
            </a:r>
          </a:p>
        </p:txBody>
      </p:sp>
      <p:sp>
        <p:nvSpPr>
          <p:cNvPr id="578573" name="Text Box 13" descr="Blue tissue paper"/>
          <p:cNvSpPr txBox="1">
            <a:spLocks noChangeArrowheads="1"/>
          </p:cNvSpPr>
          <p:nvPr/>
        </p:nvSpPr>
        <p:spPr bwMode="auto">
          <a:xfrm>
            <a:off x="609600" y="3717925"/>
            <a:ext cx="8001000" cy="7016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So the values that will minimize cost, are </a:t>
            </a:r>
            <a:r>
              <a:rPr lang="en-US" sz="2000" i="1" smtClean="0">
                <a:latin typeface="Times New Roman" charset="0"/>
                <a:cs typeface="+mn-cs"/>
              </a:rPr>
              <a:t>x</a:t>
            </a:r>
            <a:r>
              <a:rPr lang="en-US" sz="2000" smtClean="0">
                <a:latin typeface="Times New Roman" charset="0"/>
                <a:cs typeface="+mn-cs"/>
              </a:rPr>
              <a:t> = 400 books per order and </a:t>
            </a:r>
            <a:r>
              <a:rPr lang="en-US" sz="2000" i="1" smtClean="0">
                <a:latin typeface="Times New Roman" charset="0"/>
                <a:cs typeface="+mn-cs"/>
              </a:rPr>
              <a:t>r</a:t>
            </a:r>
            <a:r>
              <a:rPr lang="en-US" sz="2000" smtClean="0">
                <a:latin typeface="Times New Roman" charset="0"/>
                <a:cs typeface="+mn-cs"/>
              </a:rPr>
              <a:t> = 20 shipments of books per year.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78567"/>
                                        </p:tgtEl>
                                        <p:attrNameLst>
                                          <p:attrName>style.visibility</p:attrName>
                                        </p:attrNameLst>
                                      </p:cBhvr>
                                      <p:to>
                                        <p:strVal val="visible"/>
                                      </p:to>
                                    </p:set>
                                    <p:anim calcmode="lin" valueType="num">
                                      <p:cBhvr>
                                        <p:cTn id="7" dur="500" fill="hold"/>
                                        <p:tgtEl>
                                          <p:spTgt spid="578567"/>
                                        </p:tgtEl>
                                        <p:attrNameLst>
                                          <p:attrName>ppt_w</p:attrName>
                                        </p:attrNameLst>
                                      </p:cBhvr>
                                      <p:tavLst>
                                        <p:tav tm="0">
                                          <p:val>
                                            <p:strVal val="#ppt_w*0.05"/>
                                          </p:val>
                                        </p:tav>
                                        <p:tav tm="100000">
                                          <p:val>
                                            <p:strVal val="#ppt_w"/>
                                          </p:val>
                                        </p:tav>
                                      </p:tavLst>
                                    </p:anim>
                                    <p:anim calcmode="lin" valueType="num">
                                      <p:cBhvr>
                                        <p:cTn id="8" dur="500" fill="hold"/>
                                        <p:tgtEl>
                                          <p:spTgt spid="578567"/>
                                        </p:tgtEl>
                                        <p:attrNameLst>
                                          <p:attrName>ppt_h</p:attrName>
                                        </p:attrNameLst>
                                      </p:cBhvr>
                                      <p:tavLst>
                                        <p:tav tm="0">
                                          <p:val>
                                            <p:strVal val="#ppt_h"/>
                                          </p:val>
                                        </p:tav>
                                        <p:tav tm="100000">
                                          <p:val>
                                            <p:strVal val="#ppt_h"/>
                                          </p:val>
                                        </p:tav>
                                      </p:tavLst>
                                    </p:anim>
                                    <p:anim calcmode="lin" valueType="num">
                                      <p:cBhvr>
                                        <p:cTn id="9" dur="500" fill="hold"/>
                                        <p:tgtEl>
                                          <p:spTgt spid="578567"/>
                                        </p:tgtEl>
                                        <p:attrNameLst>
                                          <p:attrName>ppt_x</p:attrName>
                                        </p:attrNameLst>
                                      </p:cBhvr>
                                      <p:tavLst>
                                        <p:tav tm="0">
                                          <p:val>
                                            <p:strVal val="#ppt_x-.2"/>
                                          </p:val>
                                        </p:tav>
                                        <p:tav tm="100000">
                                          <p:val>
                                            <p:strVal val="#ppt_x"/>
                                          </p:val>
                                        </p:tav>
                                      </p:tavLst>
                                    </p:anim>
                                    <p:anim calcmode="lin" valueType="num">
                                      <p:cBhvr>
                                        <p:cTn id="10" dur="500" fill="hold"/>
                                        <p:tgtEl>
                                          <p:spTgt spid="578567"/>
                                        </p:tgtEl>
                                        <p:attrNameLst>
                                          <p:attrName>ppt_y</p:attrName>
                                        </p:attrNameLst>
                                      </p:cBhvr>
                                      <p:tavLst>
                                        <p:tav tm="0">
                                          <p:val>
                                            <p:strVal val="#ppt_y"/>
                                          </p:val>
                                        </p:tav>
                                        <p:tav tm="100000">
                                          <p:val>
                                            <p:strVal val="#ppt_y"/>
                                          </p:val>
                                        </p:tav>
                                      </p:tavLst>
                                    </p:anim>
                                    <p:animEffect transition="in" filter="fade">
                                      <p:cBhvr>
                                        <p:cTn id="11" dur="500"/>
                                        <p:tgtEl>
                                          <p:spTgt spid="578567"/>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578568"/>
                                        </p:tgtEl>
                                        <p:attrNameLst>
                                          <p:attrName>style.visibility</p:attrName>
                                        </p:attrNameLst>
                                      </p:cBhvr>
                                      <p:to>
                                        <p:strVal val="visible"/>
                                      </p:to>
                                    </p:set>
                                    <p:anim calcmode="lin" valueType="num">
                                      <p:cBhvr>
                                        <p:cTn id="14" dur="500" fill="hold"/>
                                        <p:tgtEl>
                                          <p:spTgt spid="578568"/>
                                        </p:tgtEl>
                                        <p:attrNameLst>
                                          <p:attrName>ppt_w</p:attrName>
                                        </p:attrNameLst>
                                      </p:cBhvr>
                                      <p:tavLst>
                                        <p:tav tm="0">
                                          <p:val>
                                            <p:strVal val="#ppt_w*0.05"/>
                                          </p:val>
                                        </p:tav>
                                        <p:tav tm="100000">
                                          <p:val>
                                            <p:strVal val="#ppt_w"/>
                                          </p:val>
                                        </p:tav>
                                      </p:tavLst>
                                    </p:anim>
                                    <p:anim calcmode="lin" valueType="num">
                                      <p:cBhvr>
                                        <p:cTn id="15" dur="500" fill="hold"/>
                                        <p:tgtEl>
                                          <p:spTgt spid="578568"/>
                                        </p:tgtEl>
                                        <p:attrNameLst>
                                          <p:attrName>ppt_h</p:attrName>
                                        </p:attrNameLst>
                                      </p:cBhvr>
                                      <p:tavLst>
                                        <p:tav tm="0">
                                          <p:val>
                                            <p:strVal val="#ppt_h"/>
                                          </p:val>
                                        </p:tav>
                                        <p:tav tm="100000">
                                          <p:val>
                                            <p:strVal val="#ppt_h"/>
                                          </p:val>
                                        </p:tav>
                                      </p:tavLst>
                                    </p:anim>
                                    <p:anim calcmode="lin" valueType="num">
                                      <p:cBhvr>
                                        <p:cTn id="16" dur="500" fill="hold"/>
                                        <p:tgtEl>
                                          <p:spTgt spid="578568"/>
                                        </p:tgtEl>
                                        <p:attrNameLst>
                                          <p:attrName>ppt_x</p:attrName>
                                        </p:attrNameLst>
                                      </p:cBhvr>
                                      <p:tavLst>
                                        <p:tav tm="0">
                                          <p:val>
                                            <p:strVal val="#ppt_x-.2"/>
                                          </p:val>
                                        </p:tav>
                                        <p:tav tm="100000">
                                          <p:val>
                                            <p:strVal val="#ppt_x"/>
                                          </p:val>
                                        </p:tav>
                                      </p:tavLst>
                                    </p:anim>
                                    <p:anim calcmode="lin" valueType="num">
                                      <p:cBhvr>
                                        <p:cTn id="17" dur="500" fill="hold"/>
                                        <p:tgtEl>
                                          <p:spTgt spid="578568"/>
                                        </p:tgtEl>
                                        <p:attrNameLst>
                                          <p:attrName>ppt_y</p:attrName>
                                        </p:attrNameLst>
                                      </p:cBhvr>
                                      <p:tavLst>
                                        <p:tav tm="0">
                                          <p:val>
                                            <p:strVal val="#ppt_y"/>
                                          </p:val>
                                        </p:tav>
                                        <p:tav tm="100000">
                                          <p:val>
                                            <p:strVal val="#ppt_y"/>
                                          </p:val>
                                        </p:tav>
                                      </p:tavLst>
                                    </p:anim>
                                    <p:animEffect transition="in" filter="fade">
                                      <p:cBhvr>
                                        <p:cTn id="18" dur="500"/>
                                        <p:tgtEl>
                                          <p:spTgt spid="57856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4" presetClass="entr" presetSubtype="0" accel="100000" fill="hold" grpId="0" nodeType="clickEffect">
                                  <p:stCondLst>
                                    <p:cond delay="0"/>
                                  </p:stCondLst>
                                  <p:childTnLst>
                                    <p:set>
                                      <p:cBhvr>
                                        <p:cTn id="22" dur="1" fill="hold">
                                          <p:stCondLst>
                                            <p:cond delay="0"/>
                                          </p:stCondLst>
                                        </p:cTn>
                                        <p:tgtEl>
                                          <p:spTgt spid="578569"/>
                                        </p:tgtEl>
                                        <p:attrNameLst>
                                          <p:attrName>style.visibility</p:attrName>
                                        </p:attrNameLst>
                                      </p:cBhvr>
                                      <p:to>
                                        <p:strVal val="visible"/>
                                      </p:to>
                                    </p:set>
                                    <p:anim calcmode="lin" valueType="num">
                                      <p:cBhvr>
                                        <p:cTn id="23" dur="500" fill="hold"/>
                                        <p:tgtEl>
                                          <p:spTgt spid="578569"/>
                                        </p:tgtEl>
                                        <p:attrNameLst>
                                          <p:attrName>ppt_w</p:attrName>
                                        </p:attrNameLst>
                                      </p:cBhvr>
                                      <p:tavLst>
                                        <p:tav tm="0">
                                          <p:val>
                                            <p:strVal val="#ppt_w*0.05"/>
                                          </p:val>
                                        </p:tav>
                                        <p:tav tm="100000">
                                          <p:val>
                                            <p:strVal val="#ppt_w"/>
                                          </p:val>
                                        </p:tav>
                                      </p:tavLst>
                                    </p:anim>
                                    <p:anim calcmode="lin" valueType="num">
                                      <p:cBhvr>
                                        <p:cTn id="24" dur="500" fill="hold"/>
                                        <p:tgtEl>
                                          <p:spTgt spid="578569"/>
                                        </p:tgtEl>
                                        <p:attrNameLst>
                                          <p:attrName>ppt_h</p:attrName>
                                        </p:attrNameLst>
                                      </p:cBhvr>
                                      <p:tavLst>
                                        <p:tav tm="0">
                                          <p:val>
                                            <p:strVal val="#ppt_h"/>
                                          </p:val>
                                        </p:tav>
                                        <p:tav tm="100000">
                                          <p:val>
                                            <p:strVal val="#ppt_h"/>
                                          </p:val>
                                        </p:tav>
                                      </p:tavLst>
                                    </p:anim>
                                    <p:anim calcmode="lin" valueType="num">
                                      <p:cBhvr>
                                        <p:cTn id="25" dur="500" fill="hold"/>
                                        <p:tgtEl>
                                          <p:spTgt spid="578569"/>
                                        </p:tgtEl>
                                        <p:attrNameLst>
                                          <p:attrName>ppt_x</p:attrName>
                                        </p:attrNameLst>
                                      </p:cBhvr>
                                      <p:tavLst>
                                        <p:tav tm="0">
                                          <p:val>
                                            <p:strVal val="#ppt_x-.2"/>
                                          </p:val>
                                        </p:tav>
                                        <p:tav tm="100000">
                                          <p:val>
                                            <p:strVal val="#ppt_x"/>
                                          </p:val>
                                        </p:tav>
                                      </p:tavLst>
                                    </p:anim>
                                    <p:anim calcmode="lin" valueType="num">
                                      <p:cBhvr>
                                        <p:cTn id="26" dur="500" fill="hold"/>
                                        <p:tgtEl>
                                          <p:spTgt spid="578569"/>
                                        </p:tgtEl>
                                        <p:attrNameLst>
                                          <p:attrName>ppt_y</p:attrName>
                                        </p:attrNameLst>
                                      </p:cBhvr>
                                      <p:tavLst>
                                        <p:tav tm="0">
                                          <p:val>
                                            <p:strVal val="#ppt_y"/>
                                          </p:val>
                                        </p:tav>
                                        <p:tav tm="100000">
                                          <p:val>
                                            <p:strVal val="#ppt_y"/>
                                          </p:val>
                                        </p:tav>
                                      </p:tavLst>
                                    </p:anim>
                                    <p:animEffect transition="in" filter="fade">
                                      <p:cBhvr>
                                        <p:cTn id="27" dur="500"/>
                                        <p:tgtEl>
                                          <p:spTgt spid="578569"/>
                                        </p:tgtEl>
                                      </p:cBhvr>
                                    </p:animEffect>
                                  </p:childTnLst>
                                </p:cTn>
                              </p:par>
                              <p:par>
                                <p:cTn id="28" presetID="54" presetClass="entr" presetSubtype="0" accel="100000" fill="hold" grpId="0" nodeType="withEffect">
                                  <p:stCondLst>
                                    <p:cond delay="0"/>
                                  </p:stCondLst>
                                  <p:childTnLst>
                                    <p:set>
                                      <p:cBhvr>
                                        <p:cTn id="29" dur="1" fill="hold">
                                          <p:stCondLst>
                                            <p:cond delay="0"/>
                                          </p:stCondLst>
                                        </p:cTn>
                                        <p:tgtEl>
                                          <p:spTgt spid="578570"/>
                                        </p:tgtEl>
                                        <p:attrNameLst>
                                          <p:attrName>style.visibility</p:attrName>
                                        </p:attrNameLst>
                                      </p:cBhvr>
                                      <p:to>
                                        <p:strVal val="visible"/>
                                      </p:to>
                                    </p:set>
                                    <p:anim calcmode="lin" valueType="num">
                                      <p:cBhvr>
                                        <p:cTn id="30" dur="500" fill="hold"/>
                                        <p:tgtEl>
                                          <p:spTgt spid="578570"/>
                                        </p:tgtEl>
                                        <p:attrNameLst>
                                          <p:attrName>ppt_w</p:attrName>
                                        </p:attrNameLst>
                                      </p:cBhvr>
                                      <p:tavLst>
                                        <p:tav tm="0">
                                          <p:val>
                                            <p:strVal val="#ppt_w*0.05"/>
                                          </p:val>
                                        </p:tav>
                                        <p:tav tm="100000">
                                          <p:val>
                                            <p:strVal val="#ppt_w"/>
                                          </p:val>
                                        </p:tav>
                                      </p:tavLst>
                                    </p:anim>
                                    <p:anim calcmode="lin" valueType="num">
                                      <p:cBhvr>
                                        <p:cTn id="31" dur="500" fill="hold"/>
                                        <p:tgtEl>
                                          <p:spTgt spid="578570"/>
                                        </p:tgtEl>
                                        <p:attrNameLst>
                                          <p:attrName>ppt_h</p:attrName>
                                        </p:attrNameLst>
                                      </p:cBhvr>
                                      <p:tavLst>
                                        <p:tav tm="0">
                                          <p:val>
                                            <p:strVal val="#ppt_h"/>
                                          </p:val>
                                        </p:tav>
                                        <p:tav tm="100000">
                                          <p:val>
                                            <p:strVal val="#ppt_h"/>
                                          </p:val>
                                        </p:tav>
                                      </p:tavLst>
                                    </p:anim>
                                    <p:anim calcmode="lin" valueType="num">
                                      <p:cBhvr>
                                        <p:cTn id="32" dur="500" fill="hold"/>
                                        <p:tgtEl>
                                          <p:spTgt spid="578570"/>
                                        </p:tgtEl>
                                        <p:attrNameLst>
                                          <p:attrName>ppt_x</p:attrName>
                                        </p:attrNameLst>
                                      </p:cBhvr>
                                      <p:tavLst>
                                        <p:tav tm="0">
                                          <p:val>
                                            <p:strVal val="#ppt_x-.2"/>
                                          </p:val>
                                        </p:tav>
                                        <p:tav tm="100000">
                                          <p:val>
                                            <p:strVal val="#ppt_x"/>
                                          </p:val>
                                        </p:tav>
                                      </p:tavLst>
                                    </p:anim>
                                    <p:anim calcmode="lin" valueType="num">
                                      <p:cBhvr>
                                        <p:cTn id="33" dur="500" fill="hold"/>
                                        <p:tgtEl>
                                          <p:spTgt spid="578570"/>
                                        </p:tgtEl>
                                        <p:attrNameLst>
                                          <p:attrName>ppt_y</p:attrName>
                                        </p:attrNameLst>
                                      </p:cBhvr>
                                      <p:tavLst>
                                        <p:tav tm="0">
                                          <p:val>
                                            <p:strVal val="#ppt_y"/>
                                          </p:val>
                                        </p:tav>
                                        <p:tav tm="100000">
                                          <p:val>
                                            <p:strVal val="#ppt_y"/>
                                          </p:val>
                                        </p:tav>
                                      </p:tavLst>
                                    </p:anim>
                                    <p:animEffect transition="in" filter="fade">
                                      <p:cBhvr>
                                        <p:cTn id="34" dur="500"/>
                                        <p:tgtEl>
                                          <p:spTgt spid="57857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4" presetClass="entr" presetSubtype="0" accel="100000" fill="hold" grpId="0" nodeType="clickEffect">
                                  <p:stCondLst>
                                    <p:cond delay="0"/>
                                  </p:stCondLst>
                                  <p:childTnLst>
                                    <p:set>
                                      <p:cBhvr>
                                        <p:cTn id="38" dur="1" fill="hold">
                                          <p:stCondLst>
                                            <p:cond delay="0"/>
                                          </p:stCondLst>
                                        </p:cTn>
                                        <p:tgtEl>
                                          <p:spTgt spid="578571"/>
                                        </p:tgtEl>
                                        <p:attrNameLst>
                                          <p:attrName>style.visibility</p:attrName>
                                        </p:attrNameLst>
                                      </p:cBhvr>
                                      <p:to>
                                        <p:strVal val="visible"/>
                                      </p:to>
                                    </p:set>
                                    <p:anim calcmode="lin" valueType="num">
                                      <p:cBhvr>
                                        <p:cTn id="39" dur="500" fill="hold"/>
                                        <p:tgtEl>
                                          <p:spTgt spid="578571"/>
                                        </p:tgtEl>
                                        <p:attrNameLst>
                                          <p:attrName>ppt_w</p:attrName>
                                        </p:attrNameLst>
                                      </p:cBhvr>
                                      <p:tavLst>
                                        <p:tav tm="0">
                                          <p:val>
                                            <p:strVal val="#ppt_w*0.05"/>
                                          </p:val>
                                        </p:tav>
                                        <p:tav tm="100000">
                                          <p:val>
                                            <p:strVal val="#ppt_w"/>
                                          </p:val>
                                        </p:tav>
                                      </p:tavLst>
                                    </p:anim>
                                    <p:anim calcmode="lin" valueType="num">
                                      <p:cBhvr>
                                        <p:cTn id="40" dur="500" fill="hold"/>
                                        <p:tgtEl>
                                          <p:spTgt spid="578571"/>
                                        </p:tgtEl>
                                        <p:attrNameLst>
                                          <p:attrName>ppt_h</p:attrName>
                                        </p:attrNameLst>
                                      </p:cBhvr>
                                      <p:tavLst>
                                        <p:tav tm="0">
                                          <p:val>
                                            <p:strVal val="#ppt_h"/>
                                          </p:val>
                                        </p:tav>
                                        <p:tav tm="100000">
                                          <p:val>
                                            <p:strVal val="#ppt_h"/>
                                          </p:val>
                                        </p:tav>
                                      </p:tavLst>
                                    </p:anim>
                                    <p:anim calcmode="lin" valueType="num">
                                      <p:cBhvr>
                                        <p:cTn id="41" dur="500" fill="hold"/>
                                        <p:tgtEl>
                                          <p:spTgt spid="578571"/>
                                        </p:tgtEl>
                                        <p:attrNameLst>
                                          <p:attrName>ppt_x</p:attrName>
                                        </p:attrNameLst>
                                      </p:cBhvr>
                                      <p:tavLst>
                                        <p:tav tm="0">
                                          <p:val>
                                            <p:strVal val="#ppt_x-.2"/>
                                          </p:val>
                                        </p:tav>
                                        <p:tav tm="100000">
                                          <p:val>
                                            <p:strVal val="#ppt_x"/>
                                          </p:val>
                                        </p:tav>
                                      </p:tavLst>
                                    </p:anim>
                                    <p:anim calcmode="lin" valueType="num">
                                      <p:cBhvr>
                                        <p:cTn id="42" dur="500" fill="hold"/>
                                        <p:tgtEl>
                                          <p:spTgt spid="578571"/>
                                        </p:tgtEl>
                                        <p:attrNameLst>
                                          <p:attrName>ppt_y</p:attrName>
                                        </p:attrNameLst>
                                      </p:cBhvr>
                                      <p:tavLst>
                                        <p:tav tm="0">
                                          <p:val>
                                            <p:strVal val="#ppt_y"/>
                                          </p:val>
                                        </p:tav>
                                        <p:tav tm="100000">
                                          <p:val>
                                            <p:strVal val="#ppt_y"/>
                                          </p:val>
                                        </p:tav>
                                      </p:tavLst>
                                    </p:anim>
                                    <p:animEffect transition="in" filter="fade">
                                      <p:cBhvr>
                                        <p:cTn id="43" dur="500"/>
                                        <p:tgtEl>
                                          <p:spTgt spid="578571"/>
                                        </p:tgtEl>
                                      </p:cBhvr>
                                    </p:animEffect>
                                  </p:childTnLst>
                                </p:cTn>
                              </p:par>
                              <p:par>
                                <p:cTn id="44" presetID="54" presetClass="entr" presetSubtype="0" accel="100000" fill="hold" grpId="0" nodeType="withEffect">
                                  <p:stCondLst>
                                    <p:cond delay="0"/>
                                  </p:stCondLst>
                                  <p:childTnLst>
                                    <p:set>
                                      <p:cBhvr>
                                        <p:cTn id="45" dur="1" fill="hold">
                                          <p:stCondLst>
                                            <p:cond delay="0"/>
                                          </p:stCondLst>
                                        </p:cTn>
                                        <p:tgtEl>
                                          <p:spTgt spid="578572"/>
                                        </p:tgtEl>
                                        <p:attrNameLst>
                                          <p:attrName>style.visibility</p:attrName>
                                        </p:attrNameLst>
                                      </p:cBhvr>
                                      <p:to>
                                        <p:strVal val="visible"/>
                                      </p:to>
                                    </p:set>
                                    <p:anim calcmode="lin" valueType="num">
                                      <p:cBhvr>
                                        <p:cTn id="46" dur="500" fill="hold"/>
                                        <p:tgtEl>
                                          <p:spTgt spid="578572"/>
                                        </p:tgtEl>
                                        <p:attrNameLst>
                                          <p:attrName>ppt_w</p:attrName>
                                        </p:attrNameLst>
                                      </p:cBhvr>
                                      <p:tavLst>
                                        <p:tav tm="0">
                                          <p:val>
                                            <p:strVal val="#ppt_w*0.05"/>
                                          </p:val>
                                        </p:tav>
                                        <p:tav tm="100000">
                                          <p:val>
                                            <p:strVal val="#ppt_w"/>
                                          </p:val>
                                        </p:tav>
                                      </p:tavLst>
                                    </p:anim>
                                    <p:anim calcmode="lin" valueType="num">
                                      <p:cBhvr>
                                        <p:cTn id="47" dur="500" fill="hold"/>
                                        <p:tgtEl>
                                          <p:spTgt spid="578572"/>
                                        </p:tgtEl>
                                        <p:attrNameLst>
                                          <p:attrName>ppt_h</p:attrName>
                                        </p:attrNameLst>
                                      </p:cBhvr>
                                      <p:tavLst>
                                        <p:tav tm="0">
                                          <p:val>
                                            <p:strVal val="#ppt_h"/>
                                          </p:val>
                                        </p:tav>
                                        <p:tav tm="100000">
                                          <p:val>
                                            <p:strVal val="#ppt_h"/>
                                          </p:val>
                                        </p:tav>
                                      </p:tavLst>
                                    </p:anim>
                                    <p:anim calcmode="lin" valueType="num">
                                      <p:cBhvr>
                                        <p:cTn id="48" dur="500" fill="hold"/>
                                        <p:tgtEl>
                                          <p:spTgt spid="578572"/>
                                        </p:tgtEl>
                                        <p:attrNameLst>
                                          <p:attrName>ppt_x</p:attrName>
                                        </p:attrNameLst>
                                      </p:cBhvr>
                                      <p:tavLst>
                                        <p:tav tm="0">
                                          <p:val>
                                            <p:strVal val="#ppt_x-.2"/>
                                          </p:val>
                                        </p:tav>
                                        <p:tav tm="100000">
                                          <p:val>
                                            <p:strVal val="#ppt_x"/>
                                          </p:val>
                                        </p:tav>
                                      </p:tavLst>
                                    </p:anim>
                                    <p:anim calcmode="lin" valueType="num">
                                      <p:cBhvr>
                                        <p:cTn id="49" dur="500" fill="hold"/>
                                        <p:tgtEl>
                                          <p:spTgt spid="578572"/>
                                        </p:tgtEl>
                                        <p:attrNameLst>
                                          <p:attrName>ppt_y</p:attrName>
                                        </p:attrNameLst>
                                      </p:cBhvr>
                                      <p:tavLst>
                                        <p:tav tm="0">
                                          <p:val>
                                            <p:strVal val="#ppt_y"/>
                                          </p:val>
                                        </p:tav>
                                        <p:tav tm="100000">
                                          <p:val>
                                            <p:strVal val="#ppt_y"/>
                                          </p:val>
                                        </p:tav>
                                      </p:tavLst>
                                    </p:anim>
                                    <p:animEffect transition="in" filter="fade">
                                      <p:cBhvr>
                                        <p:cTn id="50" dur="500"/>
                                        <p:tgtEl>
                                          <p:spTgt spid="578572"/>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4" presetClass="entr" presetSubtype="0" accel="100000" fill="hold" grpId="0" nodeType="clickEffect">
                                  <p:stCondLst>
                                    <p:cond delay="0"/>
                                  </p:stCondLst>
                                  <p:childTnLst>
                                    <p:set>
                                      <p:cBhvr>
                                        <p:cTn id="54" dur="1" fill="hold">
                                          <p:stCondLst>
                                            <p:cond delay="0"/>
                                          </p:stCondLst>
                                        </p:cTn>
                                        <p:tgtEl>
                                          <p:spTgt spid="578573"/>
                                        </p:tgtEl>
                                        <p:attrNameLst>
                                          <p:attrName>style.visibility</p:attrName>
                                        </p:attrNameLst>
                                      </p:cBhvr>
                                      <p:to>
                                        <p:strVal val="visible"/>
                                      </p:to>
                                    </p:set>
                                    <p:anim calcmode="lin" valueType="num">
                                      <p:cBhvr>
                                        <p:cTn id="55" dur="500" fill="hold"/>
                                        <p:tgtEl>
                                          <p:spTgt spid="578573"/>
                                        </p:tgtEl>
                                        <p:attrNameLst>
                                          <p:attrName>ppt_w</p:attrName>
                                        </p:attrNameLst>
                                      </p:cBhvr>
                                      <p:tavLst>
                                        <p:tav tm="0">
                                          <p:val>
                                            <p:strVal val="#ppt_w*0.05"/>
                                          </p:val>
                                        </p:tav>
                                        <p:tav tm="100000">
                                          <p:val>
                                            <p:strVal val="#ppt_w"/>
                                          </p:val>
                                        </p:tav>
                                      </p:tavLst>
                                    </p:anim>
                                    <p:anim calcmode="lin" valueType="num">
                                      <p:cBhvr>
                                        <p:cTn id="56" dur="500" fill="hold"/>
                                        <p:tgtEl>
                                          <p:spTgt spid="578573"/>
                                        </p:tgtEl>
                                        <p:attrNameLst>
                                          <p:attrName>ppt_h</p:attrName>
                                        </p:attrNameLst>
                                      </p:cBhvr>
                                      <p:tavLst>
                                        <p:tav tm="0">
                                          <p:val>
                                            <p:strVal val="#ppt_h"/>
                                          </p:val>
                                        </p:tav>
                                        <p:tav tm="100000">
                                          <p:val>
                                            <p:strVal val="#ppt_h"/>
                                          </p:val>
                                        </p:tav>
                                      </p:tavLst>
                                    </p:anim>
                                    <p:anim calcmode="lin" valueType="num">
                                      <p:cBhvr>
                                        <p:cTn id="57" dur="500" fill="hold"/>
                                        <p:tgtEl>
                                          <p:spTgt spid="578573"/>
                                        </p:tgtEl>
                                        <p:attrNameLst>
                                          <p:attrName>ppt_x</p:attrName>
                                        </p:attrNameLst>
                                      </p:cBhvr>
                                      <p:tavLst>
                                        <p:tav tm="0">
                                          <p:val>
                                            <p:strVal val="#ppt_x-.2"/>
                                          </p:val>
                                        </p:tav>
                                        <p:tav tm="100000">
                                          <p:val>
                                            <p:strVal val="#ppt_x"/>
                                          </p:val>
                                        </p:tav>
                                      </p:tavLst>
                                    </p:anim>
                                    <p:anim calcmode="lin" valueType="num">
                                      <p:cBhvr>
                                        <p:cTn id="58" dur="500" fill="hold"/>
                                        <p:tgtEl>
                                          <p:spTgt spid="578573"/>
                                        </p:tgtEl>
                                        <p:attrNameLst>
                                          <p:attrName>ppt_y</p:attrName>
                                        </p:attrNameLst>
                                      </p:cBhvr>
                                      <p:tavLst>
                                        <p:tav tm="0">
                                          <p:val>
                                            <p:strVal val="#ppt_y"/>
                                          </p:val>
                                        </p:tav>
                                        <p:tav tm="100000">
                                          <p:val>
                                            <p:strVal val="#ppt_y"/>
                                          </p:val>
                                        </p:tav>
                                      </p:tavLst>
                                    </p:anim>
                                    <p:animEffect transition="in" filter="fade">
                                      <p:cBhvr>
                                        <p:cTn id="59" dur="500"/>
                                        <p:tgtEl>
                                          <p:spTgt spid="578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567" grpId="0"/>
      <p:bldP spid="578568" grpId="0"/>
      <p:bldP spid="578569" grpId="0"/>
      <p:bldP spid="578570" grpId="0"/>
      <p:bldP spid="578571" grpId="0"/>
      <p:bldP spid="578572" grpId="0"/>
      <p:bldP spid="578573" grpId="0"/>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9586"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Maximizing Revenue</a:t>
            </a:r>
          </a:p>
        </p:txBody>
      </p:sp>
      <p:sp>
        <p:nvSpPr>
          <p:cNvPr id="579587" name="Text Box 3" descr="Blue tissue paper"/>
          <p:cNvSpPr txBox="1">
            <a:spLocks noChangeArrowheads="1"/>
          </p:cNvSpPr>
          <p:nvPr/>
        </p:nvSpPr>
        <p:spPr bwMode="auto">
          <a:xfrm>
            <a:off x="152400" y="1066800"/>
            <a:ext cx="1447800" cy="366713"/>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smtClean="0">
                <a:effectLst>
                  <a:outerShdw blurRad="38100" dist="38100" dir="2700000" algn="tl">
                    <a:srgbClr val="DDDDDD"/>
                  </a:outerShdw>
                </a:effectLst>
                <a:latin typeface="Batang" charset="0"/>
                <a:cs typeface="+mn-cs"/>
              </a:rPr>
              <a:t>EXAMPLE</a:t>
            </a:r>
          </a:p>
        </p:txBody>
      </p:sp>
      <p:sp>
        <p:nvSpPr>
          <p:cNvPr id="579588" name="Text Box 4" descr="Blue tissue paper"/>
          <p:cNvSpPr txBox="1">
            <a:spLocks noChangeArrowheads="1"/>
          </p:cNvSpPr>
          <p:nvPr/>
        </p:nvSpPr>
        <p:spPr bwMode="auto">
          <a:xfrm>
            <a:off x="152400" y="3657600"/>
            <a:ext cx="1524000" cy="366713"/>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smtClean="0">
                <a:effectLst>
                  <a:outerShdw blurRad="38100" dist="38100" dir="2700000" algn="tl">
                    <a:srgbClr val="DDDDDD"/>
                  </a:outerShdw>
                </a:effectLst>
                <a:latin typeface="Batang" charset="0"/>
                <a:cs typeface="+mn-cs"/>
              </a:rPr>
              <a:t>SOLUTION</a:t>
            </a:r>
          </a:p>
        </p:txBody>
      </p:sp>
      <p:sp>
        <p:nvSpPr>
          <p:cNvPr id="579589" name="Text Box 5" descr="Blue tissue paper"/>
          <p:cNvSpPr txBox="1">
            <a:spLocks noChangeArrowheads="1"/>
          </p:cNvSpPr>
          <p:nvPr/>
        </p:nvSpPr>
        <p:spPr bwMode="auto">
          <a:xfrm>
            <a:off x="609600" y="1524000"/>
            <a:ext cx="8305800" cy="7016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a:t>
            </a:r>
            <a:r>
              <a:rPr lang="en-US" sz="2000" i="1" smtClean="0">
                <a:latin typeface="Times New Roman" charset="0"/>
                <a:cs typeface="+mn-cs"/>
              </a:rPr>
              <a:t>Revenue</a:t>
            </a:r>
            <a:r>
              <a:rPr lang="en-US" sz="2000" smtClean="0">
                <a:latin typeface="Times New Roman" charset="0"/>
                <a:cs typeface="+mn-cs"/>
              </a:rPr>
              <a:t>) Shakespear</a:t>
            </a:r>
            <a:r>
              <a:rPr lang="ja-JP" altLang="en-US" sz="2000" smtClean="0">
                <a:latin typeface="Arial"/>
                <a:cs typeface="+mn-cs"/>
              </a:rPr>
              <a:t>’</a:t>
            </a:r>
            <a:r>
              <a:rPr lang="en-US" sz="2000" smtClean="0">
                <a:latin typeface="Times New Roman" charset="0"/>
                <a:cs typeface="+mn-cs"/>
              </a:rPr>
              <a:t>s Pizza sells 1000 large Vegi Pizzas per week for $18 a pizza.  When the owner offers a $5 discount, the weekly sales increase to 1500.</a:t>
            </a:r>
          </a:p>
        </p:txBody>
      </p:sp>
      <p:sp>
        <p:nvSpPr>
          <p:cNvPr id="579590" name="Text Box 6"/>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79592" name="Text Box 8" descr="Blue tissue paper"/>
          <p:cNvSpPr txBox="1">
            <a:spLocks noChangeArrowheads="1"/>
          </p:cNvSpPr>
          <p:nvPr/>
        </p:nvSpPr>
        <p:spPr bwMode="auto">
          <a:xfrm>
            <a:off x="609600" y="4038600"/>
            <a:ext cx="8305800" cy="7016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(a) Since </a:t>
            </a:r>
            <a:r>
              <a:rPr lang="en-US" sz="2000" i="1" smtClean="0">
                <a:latin typeface="Times New Roman" charset="0"/>
                <a:cs typeface="+mn-cs"/>
              </a:rPr>
              <a:t>A</a:t>
            </a:r>
            <a:r>
              <a:rPr lang="en-US" sz="2000" smtClean="0">
                <a:latin typeface="Times New Roman" charset="0"/>
                <a:cs typeface="+mn-cs"/>
              </a:rPr>
              <a:t>(</a:t>
            </a:r>
            <a:r>
              <a:rPr lang="en-US" sz="2000" i="1" smtClean="0">
                <a:latin typeface="Times New Roman" charset="0"/>
                <a:cs typeface="+mn-cs"/>
              </a:rPr>
              <a:t>x</a:t>
            </a:r>
            <a:r>
              <a:rPr lang="en-US" sz="2000" smtClean="0">
                <a:latin typeface="Times New Roman" charset="0"/>
                <a:cs typeface="+mn-cs"/>
              </a:rPr>
              <a:t>) represents the number of weekly sales and </a:t>
            </a:r>
            <a:r>
              <a:rPr lang="en-US" sz="2000" i="1" smtClean="0">
                <a:latin typeface="Times New Roman" charset="0"/>
                <a:cs typeface="+mn-cs"/>
              </a:rPr>
              <a:t>x</a:t>
            </a:r>
            <a:r>
              <a:rPr lang="en-US" sz="2000" smtClean="0">
                <a:latin typeface="Times New Roman" charset="0"/>
                <a:cs typeface="+mn-cs"/>
              </a:rPr>
              <a:t> represents the discount, the formula for </a:t>
            </a:r>
            <a:r>
              <a:rPr lang="en-US" sz="2000" i="1" smtClean="0">
                <a:latin typeface="Times New Roman" charset="0"/>
                <a:cs typeface="+mn-cs"/>
              </a:rPr>
              <a:t>A</a:t>
            </a:r>
            <a:r>
              <a:rPr lang="en-US" sz="2000" smtClean="0">
                <a:latin typeface="Times New Roman" charset="0"/>
                <a:cs typeface="+mn-cs"/>
              </a:rPr>
              <a:t>(</a:t>
            </a:r>
            <a:r>
              <a:rPr lang="en-US" sz="2000" i="1" smtClean="0">
                <a:latin typeface="Times New Roman" charset="0"/>
                <a:cs typeface="+mn-cs"/>
              </a:rPr>
              <a:t>x</a:t>
            </a:r>
            <a:r>
              <a:rPr lang="en-US" sz="2000" smtClean="0">
                <a:latin typeface="Times New Roman" charset="0"/>
                <a:cs typeface="+mn-cs"/>
              </a:rPr>
              <a:t>) will be determined doing the following.</a:t>
            </a:r>
          </a:p>
        </p:txBody>
      </p:sp>
      <p:sp>
        <p:nvSpPr>
          <p:cNvPr id="579593" name="Text Box 9" descr="Blue tissue paper"/>
          <p:cNvSpPr txBox="1">
            <a:spLocks noChangeArrowheads="1"/>
          </p:cNvSpPr>
          <p:nvPr/>
        </p:nvSpPr>
        <p:spPr bwMode="auto">
          <a:xfrm>
            <a:off x="609600" y="2193925"/>
            <a:ext cx="8305800" cy="7016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(a) Assume a linear relation between the weekly sales </a:t>
            </a:r>
            <a:r>
              <a:rPr lang="en-US" sz="2000" i="1" smtClean="0">
                <a:latin typeface="Times New Roman" charset="0"/>
                <a:cs typeface="+mn-cs"/>
              </a:rPr>
              <a:t>A</a:t>
            </a:r>
            <a:r>
              <a:rPr lang="en-US" sz="2000" smtClean="0">
                <a:latin typeface="Times New Roman" charset="0"/>
                <a:cs typeface="+mn-cs"/>
              </a:rPr>
              <a:t>(</a:t>
            </a:r>
            <a:r>
              <a:rPr lang="en-US" sz="2000" i="1" smtClean="0">
                <a:latin typeface="Times New Roman" charset="0"/>
                <a:cs typeface="+mn-cs"/>
              </a:rPr>
              <a:t>x</a:t>
            </a:r>
            <a:r>
              <a:rPr lang="en-US" sz="2000" smtClean="0">
                <a:latin typeface="Times New Roman" charset="0"/>
                <a:cs typeface="+mn-cs"/>
              </a:rPr>
              <a:t>) and the discount </a:t>
            </a:r>
            <a:r>
              <a:rPr lang="en-US" sz="2000" i="1" smtClean="0">
                <a:latin typeface="Times New Roman" charset="0"/>
                <a:cs typeface="+mn-cs"/>
              </a:rPr>
              <a:t>x</a:t>
            </a:r>
            <a:r>
              <a:rPr lang="en-US" sz="2000" smtClean="0">
                <a:latin typeface="Times New Roman" charset="0"/>
                <a:cs typeface="+mn-cs"/>
              </a:rPr>
              <a:t>.  Find </a:t>
            </a:r>
            <a:r>
              <a:rPr lang="en-US" sz="2000" i="1" smtClean="0">
                <a:latin typeface="Times New Roman" charset="0"/>
                <a:cs typeface="+mn-cs"/>
              </a:rPr>
              <a:t>A</a:t>
            </a:r>
            <a:r>
              <a:rPr lang="en-US" sz="2000" smtClean="0">
                <a:latin typeface="Times New Roman" charset="0"/>
                <a:cs typeface="+mn-cs"/>
              </a:rPr>
              <a:t>(</a:t>
            </a:r>
            <a:r>
              <a:rPr lang="en-US" sz="2000" i="1" smtClean="0">
                <a:latin typeface="Times New Roman" charset="0"/>
                <a:cs typeface="+mn-cs"/>
              </a:rPr>
              <a:t>x</a:t>
            </a:r>
            <a:r>
              <a:rPr lang="en-US" sz="2000" smtClean="0">
                <a:latin typeface="Times New Roman" charset="0"/>
                <a:cs typeface="+mn-cs"/>
              </a:rPr>
              <a:t>).</a:t>
            </a:r>
          </a:p>
        </p:txBody>
      </p:sp>
      <p:sp>
        <p:nvSpPr>
          <p:cNvPr id="579594" name="Text Box 10" descr="Blue tissue paper"/>
          <p:cNvSpPr txBox="1">
            <a:spLocks noChangeArrowheads="1"/>
          </p:cNvSpPr>
          <p:nvPr/>
        </p:nvSpPr>
        <p:spPr bwMode="auto">
          <a:xfrm>
            <a:off x="609600" y="2879725"/>
            <a:ext cx="8305800" cy="7016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(b) Find the value of </a:t>
            </a:r>
            <a:r>
              <a:rPr lang="en-US" sz="2000" i="1" smtClean="0">
                <a:latin typeface="Times New Roman" charset="0"/>
                <a:cs typeface="+mn-cs"/>
              </a:rPr>
              <a:t>x</a:t>
            </a:r>
            <a:r>
              <a:rPr lang="en-US" sz="2000" smtClean="0">
                <a:latin typeface="Times New Roman" charset="0"/>
                <a:cs typeface="+mn-cs"/>
              </a:rPr>
              <a:t> that maximizes the weekly revenue.  [Hint:  Revenue = </a:t>
            </a:r>
            <a:r>
              <a:rPr lang="en-US" sz="2000" i="1" smtClean="0">
                <a:latin typeface="Times New Roman" charset="0"/>
                <a:cs typeface="+mn-cs"/>
              </a:rPr>
              <a:t>A</a:t>
            </a:r>
            <a:r>
              <a:rPr lang="en-US" sz="2000" smtClean="0">
                <a:latin typeface="Times New Roman" charset="0"/>
                <a:cs typeface="+mn-cs"/>
              </a:rPr>
              <a:t>(</a:t>
            </a:r>
            <a:r>
              <a:rPr lang="en-US" sz="2000" i="1" smtClean="0">
                <a:latin typeface="Times New Roman" charset="0"/>
                <a:cs typeface="+mn-cs"/>
              </a:rPr>
              <a:t>x</a:t>
            </a:r>
            <a:r>
              <a:rPr lang="en-US" sz="2000" smtClean="0">
                <a:latin typeface="Times New Roman" charset="0"/>
                <a:cs typeface="+mn-cs"/>
              </a:rPr>
              <a:t>)</a:t>
            </a:r>
            <a:r>
              <a:rPr lang="en-US" sz="2000" smtClean="0">
                <a:latin typeface="Times New Roman" charset="0"/>
                <a:cs typeface="Times New Roman" charset="0"/>
              </a:rPr>
              <a:t>·</a:t>
            </a:r>
            <a:r>
              <a:rPr lang="en-US" sz="2000" smtClean="0">
                <a:latin typeface="Times New Roman" charset="0"/>
                <a:cs typeface="+mn-cs"/>
              </a:rPr>
              <a:t>(Price).]</a:t>
            </a:r>
          </a:p>
        </p:txBody>
      </p:sp>
      <p:sp>
        <p:nvSpPr>
          <p:cNvPr id="579595" name="Text Box 11" descr="Blue tissue paper"/>
          <p:cNvSpPr txBox="1">
            <a:spLocks noChangeArrowheads="1"/>
          </p:cNvSpPr>
          <p:nvPr/>
        </p:nvSpPr>
        <p:spPr bwMode="auto">
          <a:xfrm>
            <a:off x="609600" y="4708525"/>
            <a:ext cx="8305800" cy="10064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First, we notice that as </a:t>
            </a:r>
            <a:r>
              <a:rPr lang="en-US" sz="2000" i="1" smtClean="0">
                <a:latin typeface="Times New Roman" charset="0"/>
                <a:cs typeface="+mn-cs"/>
              </a:rPr>
              <a:t>x</a:t>
            </a:r>
            <a:r>
              <a:rPr lang="en-US" sz="2000" smtClean="0">
                <a:latin typeface="Times New Roman" charset="0"/>
                <a:cs typeface="+mn-cs"/>
              </a:rPr>
              <a:t> increases, so does </a:t>
            </a:r>
            <a:r>
              <a:rPr lang="en-US" sz="2000" i="1" smtClean="0">
                <a:latin typeface="Times New Roman" charset="0"/>
                <a:cs typeface="+mn-cs"/>
              </a:rPr>
              <a:t>A</a:t>
            </a:r>
            <a:r>
              <a:rPr lang="en-US" sz="2000" smtClean="0">
                <a:latin typeface="Times New Roman" charset="0"/>
                <a:cs typeface="+mn-cs"/>
              </a:rPr>
              <a:t>(</a:t>
            </a:r>
            <a:r>
              <a:rPr lang="en-US" sz="2000" i="1" smtClean="0">
                <a:latin typeface="Times New Roman" charset="0"/>
                <a:cs typeface="+mn-cs"/>
              </a:rPr>
              <a:t>x</a:t>
            </a:r>
            <a:r>
              <a:rPr lang="en-US" sz="2000" smtClean="0">
                <a:latin typeface="Times New Roman" charset="0"/>
                <a:cs typeface="+mn-cs"/>
              </a:rPr>
              <a:t>).  Also, we notice that the basic number of weekly sales is 1000 and that when the discount increases to $5, the number of sales increases to 500.  Therefore, the desired function is</a:t>
            </a:r>
          </a:p>
        </p:txBody>
      </p:sp>
      <p:sp>
        <p:nvSpPr>
          <p:cNvPr id="579596" name="Text Box 12" descr="Blue tissue paper"/>
          <p:cNvSpPr txBox="1">
            <a:spLocks noChangeArrowheads="1"/>
          </p:cNvSpPr>
          <p:nvPr/>
        </p:nvSpPr>
        <p:spPr bwMode="auto">
          <a:xfrm>
            <a:off x="3429000" y="5851525"/>
            <a:ext cx="22860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A</a:t>
            </a:r>
            <a:r>
              <a:rPr lang="en-US" sz="2000" smtClean="0">
                <a:latin typeface="Times New Roman" charset="0"/>
                <a:cs typeface="+mn-cs"/>
              </a:rPr>
              <a:t>(</a:t>
            </a:r>
            <a:r>
              <a:rPr lang="en-US" sz="2000" i="1" smtClean="0">
                <a:latin typeface="Times New Roman" charset="0"/>
                <a:cs typeface="+mn-cs"/>
              </a:rPr>
              <a:t>x</a:t>
            </a:r>
            <a:r>
              <a:rPr lang="en-US" sz="2000" smtClean="0">
                <a:latin typeface="Times New Roman" charset="0"/>
                <a:cs typeface="+mn-cs"/>
              </a:rPr>
              <a:t>) = 1000 + 100</a:t>
            </a:r>
            <a:r>
              <a:rPr lang="en-US" sz="2000" i="1" smtClean="0">
                <a:latin typeface="Times New Roman" charset="0"/>
                <a:cs typeface="+mn-cs"/>
              </a:rPr>
              <a:t>x.</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79592"/>
                                        </p:tgtEl>
                                        <p:attrNameLst>
                                          <p:attrName>style.visibility</p:attrName>
                                        </p:attrNameLst>
                                      </p:cBhvr>
                                      <p:to>
                                        <p:strVal val="visible"/>
                                      </p:to>
                                    </p:set>
                                    <p:anim calcmode="lin" valueType="num">
                                      <p:cBhvr>
                                        <p:cTn id="7" dur="500" fill="hold"/>
                                        <p:tgtEl>
                                          <p:spTgt spid="579592"/>
                                        </p:tgtEl>
                                        <p:attrNameLst>
                                          <p:attrName>ppt_w</p:attrName>
                                        </p:attrNameLst>
                                      </p:cBhvr>
                                      <p:tavLst>
                                        <p:tav tm="0">
                                          <p:val>
                                            <p:strVal val="#ppt_w*0.05"/>
                                          </p:val>
                                        </p:tav>
                                        <p:tav tm="100000">
                                          <p:val>
                                            <p:strVal val="#ppt_w"/>
                                          </p:val>
                                        </p:tav>
                                      </p:tavLst>
                                    </p:anim>
                                    <p:anim calcmode="lin" valueType="num">
                                      <p:cBhvr>
                                        <p:cTn id="8" dur="500" fill="hold"/>
                                        <p:tgtEl>
                                          <p:spTgt spid="579592"/>
                                        </p:tgtEl>
                                        <p:attrNameLst>
                                          <p:attrName>ppt_h</p:attrName>
                                        </p:attrNameLst>
                                      </p:cBhvr>
                                      <p:tavLst>
                                        <p:tav tm="0">
                                          <p:val>
                                            <p:strVal val="#ppt_h"/>
                                          </p:val>
                                        </p:tav>
                                        <p:tav tm="100000">
                                          <p:val>
                                            <p:strVal val="#ppt_h"/>
                                          </p:val>
                                        </p:tav>
                                      </p:tavLst>
                                    </p:anim>
                                    <p:anim calcmode="lin" valueType="num">
                                      <p:cBhvr>
                                        <p:cTn id="9" dur="500" fill="hold"/>
                                        <p:tgtEl>
                                          <p:spTgt spid="579592"/>
                                        </p:tgtEl>
                                        <p:attrNameLst>
                                          <p:attrName>ppt_x</p:attrName>
                                        </p:attrNameLst>
                                      </p:cBhvr>
                                      <p:tavLst>
                                        <p:tav tm="0">
                                          <p:val>
                                            <p:strVal val="#ppt_x-.2"/>
                                          </p:val>
                                        </p:tav>
                                        <p:tav tm="100000">
                                          <p:val>
                                            <p:strVal val="#ppt_x"/>
                                          </p:val>
                                        </p:tav>
                                      </p:tavLst>
                                    </p:anim>
                                    <p:anim calcmode="lin" valueType="num">
                                      <p:cBhvr>
                                        <p:cTn id="10" dur="500" fill="hold"/>
                                        <p:tgtEl>
                                          <p:spTgt spid="579592"/>
                                        </p:tgtEl>
                                        <p:attrNameLst>
                                          <p:attrName>ppt_y</p:attrName>
                                        </p:attrNameLst>
                                      </p:cBhvr>
                                      <p:tavLst>
                                        <p:tav tm="0">
                                          <p:val>
                                            <p:strVal val="#ppt_y"/>
                                          </p:val>
                                        </p:tav>
                                        <p:tav tm="100000">
                                          <p:val>
                                            <p:strVal val="#ppt_y"/>
                                          </p:val>
                                        </p:tav>
                                      </p:tavLst>
                                    </p:anim>
                                    <p:animEffect transition="in" filter="fade">
                                      <p:cBhvr>
                                        <p:cTn id="11" dur="500"/>
                                        <p:tgtEl>
                                          <p:spTgt spid="57959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579595"/>
                                        </p:tgtEl>
                                        <p:attrNameLst>
                                          <p:attrName>style.visibility</p:attrName>
                                        </p:attrNameLst>
                                      </p:cBhvr>
                                      <p:to>
                                        <p:strVal val="visible"/>
                                      </p:to>
                                    </p:set>
                                    <p:anim calcmode="lin" valueType="num">
                                      <p:cBhvr>
                                        <p:cTn id="16" dur="500" fill="hold"/>
                                        <p:tgtEl>
                                          <p:spTgt spid="579595"/>
                                        </p:tgtEl>
                                        <p:attrNameLst>
                                          <p:attrName>ppt_w</p:attrName>
                                        </p:attrNameLst>
                                      </p:cBhvr>
                                      <p:tavLst>
                                        <p:tav tm="0">
                                          <p:val>
                                            <p:strVal val="#ppt_w*0.05"/>
                                          </p:val>
                                        </p:tav>
                                        <p:tav tm="100000">
                                          <p:val>
                                            <p:strVal val="#ppt_w"/>
                                          </p:val>
                                        </p:tav>
                                      </p:tavLst>
                                    </p:anim>
                                    <p:anim calcmode="lin" valueType="num">
                                      <p:cBhvr>
                                        <p:cTn id="17" dur="500" fill="hold"/>
                                        <p:tgtEl>
                                          <p:spTgt spid="579595"/>
                                        </p:tgtEl>
                                        <p:attrNameLst>
                                          <p:attrName>ppt_h</p:attrName>
                                        </p:attrNameLst>
                                      </p:cBhvr>
                                      <p:tavLst>
                                        <p:tav tm="0">
                                          <p:val>
                                            <p:strVal val="#ppt_h"/>
                                          </p:val>
                                        </p:tav>
                                        <p:tav tm="100000">
                                          <p:val>
                                            <p:strVal val="#ppt_h"/>
                                          </p:val>
                                        </p:tav>
                                      </p:tavLst>
                                    </p:anim>
                                    <p:anim calcmode="lin" valueType="num">
                                      <p:cBhvr>
                                        <p:cTn id="18" dur="500" fill="hold"/>
                                        <p:tgtEl>
                                          <p:spTgt spid="579595"/>
                                        </p:tgtEl>
                                        <p:attrNameLst>
                                          <p:attrName>ppt_x</p:attrName>
                                        </p:attrNameLst>
                                      </p:cBhvr>
                                      <p:tavLst>
                                        <p:tav tm="0">
                                          <p:val>
                                            <p:strVal val="#ppt_x-.2"/>
                                          </p:val>
                                        </p:tav>
                                        <p:tav tm="100000">
                                          <p:val>
                                            <p:strVal val="#ppt_x"/>
                                          </p:val>
                                        </p:tav>
                                      </p:tavLst>
                                    </p:anim>
                                    <p:anim calcmode="lin" valueType="num">
                                      <p:cBhvr>
                                        <p:cTn id="19" dur="500" fill="hold"/>
                                        <p:tgtEl>
                                          <p:spTgt spid="579595"/>
                                        </p:tgtEl>
                                        <p:attrNameLst>
                                          <p:attrName>ppt_y</p:attrName>
                                        </p:attrNameLst>
                                      </p:cBhvr>
                                      <p:tavLst>
                                        <p:tav tm="0">
                                          <p:val>
                                            <p:strVal val="#ppt_y"/>
                                          </p:val>
                                        </p:tav>
                                        <p:tav tm="100000">
                                          <p:val>
                                            <p:strVal val="#ppt_y"/>
                                          </p:val>
                                        </p:tav>
                                      </p:tavLst>
                                    </p:anim>
                                    <p:animEffect transition="in" filter="fade">
                                      <p:cBhvr>
                                        <p:cTn id="20" dur="500"/>
                                        <p:tgtEl>
                                          <p:spTgt spid="57959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579596"/>
                                        </p:tgtEl>
                                        <p:attrNameLst>
                                          <p:attrName>style.visibility</p:attrName>
                                        </p:attrNameLst>
                                      </p:cBhvr>
                                      <p:to>
                                        <p:strVal val="visible"/>
                                      </p:to>
                                    </p:set>
                                    <p:anim calcmode="lin" valueType="num">
                                      <p:cBhvr>
                                        <p:cTn id="25" dur="500" fill="hold"/>
                                        <p:tgtEl>
                                          <p:spTgt spid="579596"/>
                                        </p:tgtEl>
                                        <p:attrNameLst>
                                          <p:attrName>ppt_w</p:attrName>
                                        </p:attrNameLst>
                                      </p:cBhvr>
                                      <p:tavLst>
                                        <p:tav tm="0">
                                          <p:val>
                                            <p:strVal val="#ppt_w*0.05"/>
                                          </p:val>
                                        </p:tav>
                                        <p:tav tm="100000">
                                          <p:val>
                                            <p:strVal val="#ppt_w"/>
                                          </p:val>
                                        </p:tav>
                                      </p:tavLst>
                                    </p:anim>
                                    <p:anim calcmode="lin" valueType="num">
                                      <p:cBhvr>
                                        <p:cTn id="26" dur="500" fill="hold"/>
                                        <p:tgtEl>
                                          <p:spTgt spid="579596"/>
                                        </p:tgtEl>
                                        <p:attrNameLst>
                                          <p:attrName>ppt_h</p:attrName>
                                        </p:attrNameLst>
                                      </p:cBhvr>
                                      <p:tavLst>
                                        <p:tav tm="0">
                                          <p:val>
                                            <p:strVal val="#ppt_h"/>
                                          </p:val>
                                        </p:tav>
                                        <p:tav tm="100000">
                                          <p:val>
                                            <p:strVal val="#ppt_h"/>
                                          </p:val>
                                        </p:tav>
                                      </p:tavLst>
                                    </p:anim>
                                    <p:anim calcmode="lin" valueType="num">
                                      <p:cBhvr>
                                        <p:cTn id="27" dur="500" fill="hold"/>
                                        <p:tgtEl>
                                          <p:spTgt spid="579596"/>
                                        </p:tgtEl>
                                        <p:attrNameLst>
                                          <p:attrName>ppt_x</p:attrName>
                                        </p:attrNameLst>
                                      </p:cBhvr>
                                      <p:tavLst>
                                        <p:tav tm="0">
                                          <p:val>
                                            <p:strVal val="#ppt_x-.2"/>
                                          </p:val>
                                        </p:tav>
                                        <p:tav tm="100000">
                                          <p:val>
                                            <p:strVal val="#ppt_x"/>
                                          </p:val>
                                        </p:tav>
                                      </p:tavLst>
                                    </p:anim>
                                    <p:anim calcmode="lin" valueType="num">
                                      <p:cBhvr>
                                        <p:cTn id="28" dur="500" fill="hold"/>
                                        <p:tgtEl>
                                          <p:spTgt spid="579596"/>
                                        </p:tgtEl>
                                        <p:attrNameLst>
                                          <p:attrName>ppt_y</p:attrName>
                                        </p:attrNameLst>
                                      </p:cBhvr>
                                      <p:tavLst>
                                        <p:tav tm="0">
                                          <p:val>
                                            <p:strVal val="#ppt_y"/>
                                          </p:val>
                                        </p:tav>
                                        <p:tav tm="100000">
                                          <p:val>
                                            <p:strVal val="#ppt_y"/>
                                          </p:val>
                                        </p:tav>
                                      </p:tavLst>
                                    </p:anim>
                                    <p:animEffect transition="in" filter="fade">
                                      <p:cBhvr>
                                        <p:cTn id="29" dur="500"/>
                                        <p:tgtEl>
                                          <p:spTgt spid="579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592" grpId="0"/>
      <p:bldP spid="579595" grpId="0"/>
      <p:bldP spid="579596" grpId="0"/>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0610"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Maximizing Revenue</a:t>
            </a:r>
          </a:p>
        </p:txBody>
      </p:sp>
      <p:sp>
        <p:nvSpPr>
          <p:cNvPr id="580611" name="Text Box 3"/>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80613" name="Text Box 5" descr="Blue tissue paper"/>
          <p:cNvSpPr txBox="1">
            <a:spLocks noChangeArrowheads="1"/>
          </p:cNvSpPr>
          <p:nvPr/>
        </p:nvSpPr>
        <p:spPr bwMode="auto">
          <a:xfrm>
            <a:off x="609600" y="1660525"/>
            <a:ext cx="8305800" cy="7016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(b) To find the value of </a:t>
            </a:r>
            <a:r>
              <a:rPr lang="en-US" sz="2000" i="1" smtClean="0">
                <a:latin typeface="Times New Roman" charset="0"/>
                <a:cs typeface="+mn-cs"/>
              </a:rPr>
              <a:t>x</a:t>
            </a:r>
            <a:r>
              <a:rPr lang="en-US" sz="2000" smtClean="0">
                <a:latin typeface="Times New Roman" charset="0"/>
                <a:cs typeface="+mn-cs"/>
              </a:rPr>
              <a:t> that maximizes the weekly revenue, we must first determine a function for revenue.  This is the following.</a:t>
            </a:r>
          </a:p>
        </p:txBody>
      </p:sp>
      <p:sp>
        <p:nvSpPr>
          <p:cNvPr id="580614" name="Text Box 6" descr="Blue tissue paper"/>
          <p:cNvSpPr txBox="1">
            <a:spLocks noChangeArrowheads="1"/>
          </p:cNvSpPr>
          <p:nvPr/>
        </p:nvSpPr>
        <p:spPr bwMode="auto">
          <a:xfrm>
            <a:off x="152400" y="1219200"/>
            <a:ext cx="1600200" cy="366713"/>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smtClean="0">
                <a:effectLst>
                  <a:outerShdw blurRad="38100" dist="38100" dir="2700000" algn="tl">
                    <a:srgbClr val="DDDDDD"/>
                  </a:outerShdw>
                </a:effectLst>
                <a:latin typeface="Batang" charset="0"/>
                <a:cs typeface="+mn-cs"/>
              </a:rPr>
              <a:t>CONTINUED</a:t>
            </a:r>
          </a:p>
        </p:txBody>
      </p:sp>
      <p:sp>
        <p:nvSpPr>
          <p:cNvPr id="580615" name="Text Box 7" descr="Blue tissue paper"/>
          <p:cNvSpPr txBox="1">
            <a:spLocks noChangeArrowheads="1"/>
          </p:cNvSpPr>
          <p:nvPr/>
        </p:nvSpPr>
        <p:spPr bwMode="auto">
          <a:xfrm>
            <a:off x="2057400" y="2362200"/>
            <a:ext cx="25908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Revenue = </a:t>
            </a:r>
            <a:r>
              <a:rPr lang="en-US" sz="2000" i="1" smtClean="0">
                <a:latin typeface="Times New Roman" charset="0"/>
                <a:cs typeface="+mn-cs"/>
              </a:rPr>
              <a:t>A</a:t>
            </a:r>
            <a:r>
              <a:rPr lang="en-US" sz="2000" smtClean="0">
                <a:latin typeface="Times New Roman" charset="0"/>
                <a:cs typeface="+mn-cs"/>
              </a:rPr>
              <a:t>(</a:t>
            </a:r>
            <a:r>
              <a:rPr lang="en-US" sz="2000" i="1" smtClean="0">
                <a:latin typeface="Times New Roman" charset="0"/>
                <a:cs typeface="+mn-cs"/>
              </a:rPr>
              <a:t>x</a:t>
            </a:r>
            <a:r>
              <a:rPr lang="en-US" sz="2000" smtClean="0">
                <a:latin typeface="Times New Roman" charset="0"/>
                <a:cs typeface="+mn-cs"/>
              </a:rPr>
              <a:t>)</a:t>
            </a:r>
            <a:r>
              <a:rPr lang="en-US" sz="2000" smtClean="0">
                <a:latin typeface="Times New Roman" charset="0"/>
                <a:cs typeface="Times New Roman" charset="0"/>
              </a:rPr>
              <a:t>·</a:t>
            </a:r>
            <a:r>
              <a:rPr lang="en-US" sz="2000" smtClean="0">
                <a:latin typeface="Times New Roman" charset="0"/>
                <a:cs typeface="+mn-cs"/>
              </a:rPr>
              <a:t>(Price)</a:t>
            </a:r>
          </a:p>
        </p:txBody>
      </p:sp>
      <p:sp>
        <p:nvSpPr>
          <p:cNvPr id="580616" name="Text Box 8"/>
          <p:cNvSpPr txBox="1">
            <a:spLocks noChangeArrowheads="1"/>
          </p:cNvSpPr>
          <p:nvPr/>
        </p:nvSpPr>
        <p:spPr bwMode="auto">
          <a:xfrm>
            <a:off x="2774950" y="2803525"/>
            <a:ext cx="2286000" cy="396875"/>
          </a:xfrm>
          <a:prstGeom prst="rect">
            <a:avLst/>
          </a:prstGeom>
          <a:noFill/>
          <a:ln>
            <a:noFill/>
          </a:ln>
          <a:effectLst/>
          <a:extLst>
            <a:ext uri="{909E8E84-426E-40dd-AFC4-6F175D3DCCD1}">
              <a14:hiddenFill xmlns="" xmlns:a14="http://schemas.microsoft.com/office/drawing/2010/main">
                <a:solidFill>
                  <a:srgbClr val="CCEC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R</a:t>
            </a:r>
            <a:r>
              <a:rPr lang="en-US" sz="2000" smtClean="0">
                <a:latin typeface="Times New Roman" charset="0"/>
                <a:cs typeface="+mn-cs"/>
              </a:rPr>
              <a:t> = (1000 + 100</a:t>
            </a:r>
            <a:r>
              <a:rPr lang="en-US" sz="2000" i="1" smtClean="0">
                <a:latin typeface="Times New Roman" charset="0"/>
                <a:cs typeface="+mn-cs"/>
              </a:rPr>
              <a:t>x</a:t>
            </a:r>
            <a:r>
              <a:rPr lang="en-US" sz="2000" smtClean="0">
                <a:latin typeface="Times New Roman" charset="0"/>
                <a:cs typeface="+mn-cs"/>
              </a:rPr>
              <a:t>)</a:t>
            </a:r>
            <a:r>
              <a:rPr lang="en-US" sz="2000" smtClean="0">
                <a:latin typeface="Times New Roman" charset="0"/>
                <a:cs typeface="Times New Roman" charset="0"/>
              </a:rPr>
              <a:t>·</a:t>
            </a:r>
            <a:r>
              <a:rPr lang="en-US" sz="2000" i="1" smtClean="0">
                <a:latin typeface="Times New Roman" charset="0"/>
                <a:cs typeface="+mn-cs"/>
              </a:rPr>
              <a:t>P</a:t>
            </a:r>
          </a:p>
        </p:txBody>
      </p:sp>
      <p:sp>
        <p:nvSpPr>
          <p:cNvPr id="580617" name="Text Box 9"/>
          <p:cNvSpPr txBox="1">
            <a:spLocks noChangeArrowheads="1"/>
          </p:cNvSpPr>
          <p:nvPr/>
        </p:nvSpPr>
        <p:spPr bwMode="auto">
          <a:xfrm>
            <a:off x="6397625" y="2805113"/>
            <a:ext cx="2362200" cy="396875"/>
          </a:xfrm>
          <a:prstGeom prst="rect">
            <a:avLst/>
          </a:prstGeom>
          <a:noFill/>
          <a:ln>
            <a:noFill/>
          </a:ln>
          <a:effectLst/>
          <a:extLst>
            <a:ext uri="{909E8E84-426E-40dd-AFC4-6F175D3DCCD1}">
              <a14:hiddenFill xmlns="" xmlns:a14="http://schemas.microsoft.com/office/drawing/2010/main">
                <a:solidFill>
                  <a:srgbClr val="CCEC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(Objective Equation)</a:t>
            </a:r>
          </a:p>
        </p:txBody>
      </p:sp>
      <p:sp>
        <p:nvSpPr>
          <p:cNvPr id="580618" name="Text Box 10" descr="Blue tissue paper"/>
          <p:cNvSpPr txBox="1">
            <a:spLocks noChangeArrowheads="1"/>
          </p:cNvSpPr>
          <p:nvPr/>
        </p:nvSpPr>
        <p:spPr bwMode="auto">
          <a:xfrm>
            <a:off x="609600" y="3335338"/>
            <a:ext cx="8305800" cy="10064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Now we will determine the constraint equation.  The only piece of information we have not yet used in some way is that the </a:t>
            </a:r>
            <a:r>
              <a:rPr lang="en-US" sz="2000" i="1" smtClean="0">
                <a:latin typeface="Times New Roman" charset="0"/>
                <a:cs typeface="+mn-cs"/>
              </a:rPr>
              <a:t>nondiscounted</a:t>
            </a:r>
            <a:r>
              <a:rPr lang="en-US" sz="2000" smtClean="0">
                <a:latin typeface="Times New Roman" charset="0"/>
                <a:cs typeface="+mn-cs"/>
              </a:rPr>
              <a:t> price of the pizzas is $18.  Using this, we create a constraint equation as follows.</a:t>
            </a:r>
          </a:p>
        </p:txBody>
      </p:sp>
      <p:sp>
        <p:nvSpPr>
          <p:cNvPr id="580619" name="Text Box 11" descr="Blue tissue paper"/>
          <p:cNvSpPr txBox="1">
            <a:spLocks noChangeArrowheads="1"/>
          </p:cNvSpPr>
          <p:nvPr/>
        </p:nvSpPr>
        <p:spPr bwMode="auto">
          <a:xfrm>
            <a:off x="2057400" y="4419600"/>
            <a:ext cx="12446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P</a:t>
            </a:r>
            <a:r>
              <a:rPr lang="en-US" sz="2000" smtClean="0">
                <a:latin typeface="Times New Roman" charset="0"/>
                <a:cs typeface="+mn-cs"/>
              </a:rPr>
              <a:t> =</a:t>
            </a:r>
            <a:r>
              <a:rPr lang="en-US" sz="2000" i="1" smtClean="0">
                <a:latin typeface="Times New Roman" charset="0"/>
                <a:cs typeface="+mn-cs"/>
              </a:rPr>
              <a:t> </a:t>
            </a:r>
            <a:r>
              <a:rPr lang="en-US" sz="2000" smtClean="0">
                <a:latin typeface="Times New Roman" charset="0"/>
                <a:cs typeface="+mn-cs"/>
              </a:rPr>
              <a:t>18 -</a:t>
            </a:r>
            <a:r>
              <a:rPr lang="en-US" sz="2000" i="1" smtClean="0">
                <a:latin typeface="Times New Roman" charset="0"/>
                <a:cs typeface="+mn-cs"/>
              </a:rPr>
              <a:t> x</a:t>
            </a:r>
            <a:endParaRPr lang="en-US" sz="2000" baseline="30000" smtClean="0">
              <a:latin typeface="Times New Roman" charset="0"/>
              <a:cs typeface="+mn-cs"/>
            </a:endParaRPr>
          </a:p>
        </p:txBody>
      </p:sp>
      <p:sp>
        <p:nvSpPr>
          <p:cNvPr id="580620" name="Text Box 12" descr="Blue tissue paper"/>
          <p:cNvSpPr txBox="1">
            <a:spLocks noChangeArrowheads="1"/>
          </p:cNvSpPr>
          <p:nvPr/>
        </p:nvSpPr>
        <p:spPr bwMode="auto">
          <a:xfrm>
            <a:off x="6400800" y="4421188"/>
            <a:ext cx="24384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(Constraint Equation)</a:t>
            </a:r>
          </a:p>
        </p:txBody>
      </p:sp>
      <p:sp>
        <p:nvSpPr>
          <p:cNvPr id="580621" name="Text Box 13" descr="Blue tissue paper"/>
          <p:cNvSpPr txBox="1">
            <a:spLocks noChangeArrowheads="1"/>
          </p:cNvSpPr>
          <p:nvPr/>
        </p:nvSpPr>
        <p:spPr bwMode="auto">
          <a:xfrm>
            <a:off x="609600" y="4860925"/>
            <a:ext cx="8229600" cy="7016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Now we rewrite the objective equation using the substitution we just acquired from the constraint equation.</a:t>
            </a:r>
          </a:p>
        </p:txBody>
      </p:sp>
      <p:sp>
        <p:nvSpPr>
          <p:cNvPr id="580622" name="Text Box 14" descr="Blue tissue paper"/>
          <p:cNvSpPr txBox="1">
            <a:spLocks noChangeArrowheads="1"/>
          </p:cNvSpPr>
          <p:nvPr/>
        </p:nvSpPr>
        <p:spPr bwMode="auto">
          <a:xfrm>
            <a:off x="5565775" y="5695950"/>
            <a:ext cx="3273425"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This is the objective equation.</a:t>
            </a:r>
          </a:p>
        </p:txBody>
      </p:sp>
      <p:sp>
        <p:nvSpPr>
          <p:cNvPr id="580623" name="Text Box 15"/>
          <p:cNvSpPr txBox="1">
            <a:spLocks noChangeArrowheads="1"/>
          </p:cNvSpPr>
          <p:nvPr/>
        </p:nvSpPr>
        <p:spPr bwMode="auto">
          <a:xfrm>
            <a:off x="1676400" y="5699125"/>
            <a:ext cx="2286000" cy="396875"/>
          </a:xfrm>
          <a:prstGeom prst="rect">
            <a:avLst/>
          </a:prstGeom>
          <a:noFill/>
          <a:ln>
            <a:noFill/>
          </a:ln>
          <a:effectLst/>
          <a:extLst>
            <a:ext uri="{909E8E84-426E-40dd-AFC4-6F175D3DCCD1}">
              <a14:hiddenFill xmlns="" xmlns:a14="http://schemas.microsoft.com/office/drawing/2010/main">
                <a:solidFill>
                  <a:srgbClr val="CCEC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R</a:t>
            </a:r>
            <a:r>
              <a:rPr lang="en-US" sz="2000" smtClean="0">
                <a:latin typeface="Times New Roman" charset="0"/>
                <a:cs typeface="+mn-cs"/>
              </a:rPr>
              <a:t> = (1000 + 100</a:t>
            </a:r>
            <a:r>
              <a:rPr lang="en-US" sz="2000" i="1" smtClean="0">
                <a:latin typeface="Times New Roman" charset="0"/>
                <a:cs typeface="+mn-cs"/>
              </a:rPr>
              <a:t>x</a:t>
            </a:r>
            <a:r>
              <a:rPr lang="en-US" sz="2000" smtClean="0">
                <a:latin typeface="Times New Roman" charset="0"/>
                <a:cs typeface="+mn-cs"/>
              </a:rPr>
              <a:t>)</a:t>
            </a:r>
            <a:r>
              <a:rPr lang="en-US" sz="2000" smtClean="0">
                <a:latin typeface="Times New Roman" charset="0"/>
                <a:cs typeface="Times New Roman" charset="0"/>
              </a:rPr>
              <a:t>·</a:t>
            </a:r>
            <a:r>
              <a:rPr lang="en-US" sz="2000" i="1" smtClean="0">
                <a:latin typeface="Times New Roman" charset="0"/>
                <a:cs typeface="+mn-cs"/>
              </a:rPr>
              <a:t>P</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80615"/>
                                        </p:tgtEl>
                                        <p:attrNameLst>
                                          <p:attrName>style.visibility</p:attrName>
                                        </p:attrNameLst>
                                      </p:cBhvr>
                                      <p:to>
                                        <p:strVal val="visible"/>
                                      </p:to>
                                    </p:set>
                                    <p:anim calcmode="lin" valueType="num">
                                      <p:cBhvr>
                                        <p:cTn id="7" dur="500" fill="hold"/>
                                        <p:tgtEl>
                                          <p:spTgt spid="580615"/>
                                        </p:tgtEl>
                                        <p:attrNameLst>
                                          <p:attrName>ppt_w</p:attrName>
                                        </p:attrNameLst>
                                      </p:cBhvr>
                                      <p:tavLst>
                                        <p:tav tm="0">
                                          <p:val>
                                            <p:strVal val="#ppt_w*0.05"/>
                                          </p:val>
                                        </p:tav>
                                        <p:tav tm="100000">
                                          <p:val>
                                            <p:strVal val="#ppt_w"/>
                                          </p:val>
                                        </p:tav>
                                      </p:tavLst>
                                    </p:anim>
                                    <p:anim calcmode="lin" valueType="num">
                                      <p:cBhvr>
                                        <p:cTn id="8" dur="500" fill="hold"/>
                                        <p:tgtEl>
                                          <p:spTgt spid="580615"/>
                                        </p:tgtEl>
                                        <p:attrNameLst>
                                          <p:attrName>ppt_h</p:attrName>
                                        </p:attrNameLst>
                                      </p:cBhvr>
                                      <p:tavLst>
                                        <p:tav tm="0">
                                          <p:val>
                                            <p:strVal val="#ppt_h"/>
                                          </p:val>
                                        </p:tav>
                                        <p:tav tm="100000">
                                          <p:val>
                                            <p:strVal val="#ppt_h"/>
                                          </p:val>
                                        </p:tav>
                                      </p:tavLst>
                                    </p:anim>
                                    <p:anim calcmode="lin" valueType="num">
                                      <p:cBhvr>
                                        <p:cTn id="9" dur="500" fill="hold"/>
                                        <p:tgtEl>
                                          <p:spTgt spid="580615"/>
                                        </p:tgtEl>
                                        <p:attrNameLst>
                                          <p:attrName>ppt_x</p:attrName>
                                        </p:attrNameLst>
                                      </p:cBhvr>
                                      <p:tavLst>
                                        <p:tav tm="0">
                                          <p:val>
                                            <p:strVal val="#ppt_x-.2"/>
                                          </p:val>
                                        </p:tav>
                                        <p:tav tm="100000">
                                          <p:val>
                                            <p:strVal val="#ppt_x"/>
                                          </p:val>
                                        </p:tav>
                                      </p:tavLst>
                                    </p:anim>
                                    <p:anim calcmode="lin" valueType="num">
                                      <p:cBhvr>
                                        <p:cTn id="10" dur="500" fill="hold"/>
                                        <p:tgtEl>
                                          <p:spTgt spid="580615"/>
                                        </p:tgtEl>
                                        <p:attrNameLst>
                                          <p:attrName>ppt_y</p:attrName>
                                        </p:attrNameLst>
                                      </p:cBhvr>
                                      <p:tavLst>
                                        <p:tav tm="0">
                                          <p:val>
                                            <p:strVal val="#ppt_y"/>
                                          </p:val>
                                        </p:tav>
                                        <p:tav tm="100000">
                                          <p:val>
                                            <p:strVal val="#ppt_y"/>
                                          </p:val>
                                        </p:tav>
                                      </p:tavLst>
                                    </p:anim>
                                    <p:animEffect transition="in" filter="fade">
                                      <p:cBhvr>
                                        <p:cTn id="11" dur="500"/>
                                        <p:tgtEl>
                                          <p:spTgt spid="580615"/>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580616"/>
                                        </p:tgtEl>
                                        <p:attrNameLst>
                                          <p:attrName>style.visibility</p:attrName>
                                        </p:attrNameLst>
                                      </p:cBhvr>
                                      <p:to>
                                        <p:strVal val="visible"/>
                                      </p:to>
                                    </p:set>
                                    <p:anim calcmode="lin" valueType="num">
                                      <p:cBhvr>
                                        <p:cTn id="14" dur="500" fill="hold"/>
                                        <p:tgtEl>
                                          <p:spTgt spid="580616"/>
                                        </p:tgtEl>
                                        <p:attrNameLst>
                                          <p:attrName>ppt_w</p:attrName>
                                        </p:attrNameLst>
                                      </p:cBhvr>
                                      <p:tavLst>
                                        <p:tav tm="0">
                                          <p:val>
                                            <p:strVal val="#ppt_w*0.05"/>
                                          </p:val>
                                        </p:tav>
                                        <p:tav tm="100000">
                                          <p:val>
                                            <p:strVal val="#ppt_w"/>
                                          </p:val>
                                        </p:tav>
                                      </p:tavLst>
                                    </p:anim>
                                    <p:anim calcmode="lin" valueType="num">
                                      <p:cBhvr>
                                        <p:cTn id="15" dur="500" fill="hold"/>
                                        <p:tgtEl>
                                          <p:spTgt spid="580616"/>
                                        </p:tgtEl>
                                        <p:attrNameLst>
                                          <p:attrName>ppt_h</p:attrName>
                                        </p:attrNameLst>
                                      </p:cBhvr>
                                      <p:tavLst>
                                        <p:tav tm="0">
                                          <p:val>
                                            <p:strVal val="#ppt_h"/>
                                          </p:val>
                                        </p:tav>
                                        <p:tav tm="100000">
                                          <p:val>
                                            <p:strVal val="#ppt_h"/>
                                          </p:val>
                                        </p:tav>
                                      </p:tavLst>
                                    </p:anim>
                                    <p:anim calcmode="lin" valueType="num">
                                      <p:cBhvr>
                                        <p:cTn id="16" dur="500" fill="hold"/>
                                        <p:tgtEl>
                                          <p:spTgt spid="580616"/>
                                        </p:tgtEl>
                                        <p:attrNameLst>
                                          <p:attrName>ppt_x</p:attrName>
                                        </p:attrNameLst>
                                      </p:cBhvr>
                                      <p:tavLst>
                                        <p:tav tm="0">
                                          <p:val>
                                            <p:strVal val="#ppt_x-.2"/>
                                          </p:val>
                                        </p:tav>
                                        <p:tav tm="100000">
                                          <p:val>
                                            <p:strVal val="#ppt_x"/>
                                          </p:val>
                                        </p:tav>
                                      </p:tavLst>
                                    </p:anim>
                                    <p:anim calcmode="lin" valueType="num">
                                      <p:cBhvr>
                                        <p:cTn id="17" dur="500" fill="hold"/>
                                        <p:tgtEl>
                                          <p:spTgt spid="580616"/>
                                        </p:tgtEl>
                                        <p:attrNameLst>
                                          <p:attrName>ppt_y</p:attrName>
                                        </p:attrNameLst>
                                      </p:cBhvr>
                                      <p:tavLst>
                                        <p:tav tm="0">
                                          <p:val>
                                            <p:strVal val="#ppt_y"/>
                                          </p:val>
                                        </p:tav>
                                        <p:tav tm="100000">
                                          <p:val>
                                            <p:strVal val="#ppt_y"/>
                                          </p:val>
                                        </p:tav>
                                      </p:tavLst>
                                    </p:anim>
                                    <p:animEffect transition="in" filter="fade">
                                      <p:cBhvr>
                                        <p:cTn id="18" dur="500"/>
                                        <p:tgtEl>
                                          <p:spTgt spid="580616"/>
                                        </p:tgtEl>
                                      </p:cBhvr>
                                    </p:animEffect>
                                  </p:childTnLst>
                                </p:cTn>
                              </p:par>
                              <p:par>
                                <p:cTn id="19" presetID="54" presetClass="entr" presetSubtype="0" accel="100000" fill="hold" grpId="0" nodeType="withEffect">
                                  <p:stCondLst>
                                    <p:cond delay="0"/>
                                  </p:stCondLst>
                                  <p:childTnLst>
                                    <p:set>
                                      <p:cBhvr>
                                        <p:cTn id="20" dur="1" fill="hold">
                                          <p:stCondLst>
                                            <p:cond delay="0"/>
                                          </p:stCondLst>
                                        </p:cTn>
                                        <p:tgtEl>
                                          <p:spTgt spid="580617"/>
                                        </p:tgtEl>
                                        <p:attrNameLst>
                                          <p:attrName>style.visibility</p:attrName>
                                        </p:attrNameLst>
                                      </p:cBhvr>
                                      <p:to>
                                        <p:strVal val="visible"/>
                                      </p:to>
                                    </p:set>
                                    <p:anim calcmode="lin" valueType="num">
                                      <p:cBhvr>
                                        <p:cTn id="21" dur="500" fill="hold"/>
                                        <p:tgtEl>
                                          <p:spTgt spid="580617"/>
                                        </p:tgtEl>
                                        <p:attrNameLst>
                                          <p:attrName>ppt_w</p:attrName>
                                        </p:attrNameLst>
                                      </p:cBhvr>
                                      <p:tavLst>
                                        <p:tav tm="0">
                                          <p:val>
                                            <p:strVal val="#ppt_w*0.05"/>
                                          </p:val>
                                        </p:tav>
                                        <p:tav tm="100000">
                                          <p:val>
                                            <p:strVal val="#ppt_w"/>
                                          </p:val>
                                        </p:tav>
                                      </p:tavLst>
                                    </p:anim>
                                    <p:anim calcmode="lin" valueType="num">
                                      <p:cBhvr>
                                        <p:cTn id="22" dur="500" fill="hold"/>
                                        <p:tgtEl>
                                          <p:spTgt spid="580617"/>
                                        </p:tgtEl>
                                        <p:attrNameLst>
                                          <p:attrName>ppt_h</p:attrName>
                                        </p:attrNameLst>
                                      </p:cBhvr>
                                      <p:tavLst>
                                        <p:tav tm="0">
                                          <p:val>
                                            <p:strVal val="#ppt_h"/>
                                          </p:val>
                                        </p:tav>
                                        <p:tav tm="100000">
                                          <p:val>
                                            <p:strVal val="#ppt_h"/>
                                          </p:val>
                                        </p:tav>
                                      </p:tavLst>
                                    </p:anim>
                                    <p:anim calcmode="lin" valueType="num">
                                      <p:cBhvr>
                                        <p:cTn id="23" dur="500" fill="hold"/>
                                        <p:tgtEl>
                                          <p:spTgt spid="580617"/>
                                        </p:tgtEl>
                                        <p:attrNameLst>
                                          <p:attrName>ppt_x</p:attrName>
                                        </p:attrNameLst>
                                      </p:cBhvr>
                                      <p:tavLst>
                                        <p:tav tm="0">
                                          <p:val>
                                            <p:strVal val="#ppt_x-.2"/>
                                          </p:val>
                                        </p:tav>
                                        <p:tav tm="100000">
                                          <p:val>
                                            <p:strVal val="#ppt_x"/>
                                          </p:val>
                                        </p:tav>
                                      </p:tavLst>
                                    </p:anim>
                                    <p:anim calcmode="lin" valueType="num">
                                      <p:cBhvr>
                                        <p:cTn id="24" dur="500" fill="hold"/>
                                        <p:tgtEl>
                                          <p:spTgt spid="580617"/>
                                        </p:tgtEl>
                                        <p:attrNameLst>
                                          <p:attrName>ppt_y</p:attrName>
                                        </p:attrNameLst>
                                      </p:cBhvr>
                                      <p:tavLst>
                                        <p:tav tm="0">
                                          <p:val>
                                            <p:strVal val="#ppt_y"/>
                                          </p:val>
                                        </p:tav>
                                        <p:tav tm="100000">
                                          <p:val>
                                            <p:strVal val="#ppt_y"/>
                                          </p:val>
                                        </p:tav>
                                      </p:tavLst>
                                    </p:anim>
                                    <p:animEffect transition="in" filter="fade">
                                      <p:cBhvr>
                                        <p:cTn id="25" dur="500"/>
                                        <p:tgtEl>
                                          <p:spTgt spid="58061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4" presetClass="entr" presetSubtype="0" accel="100000" fill="hold" grpId="0" nodeType="clickEffect">
                                  <p:stCondLst>
                                    <p:cond delay="0"/>
                                  </p:stCondLst>
                                  <p:childTnLst>
                                    <p:set>
                                      <p:cBhvr>
                                        <p:cTn id="29" dur="1" fill="hold">
                                          <p:stCondLst>
                                            <p:cond delay="0"/>
                                          </p:stCondLst>
                                        </p:cTn>
                                        <p:tgtEl>
                                          <p:spTgt spid="580618"/>
                                        </p:tgtEl>
                                        <p:attrNameLst>
                                          <p:attrName>style.visibility</p:attrName>
                                        </p:attrNameLst>
                                      </p:cBhvr>
                                      <p:to>
                                        <p:strVal val="visible"/>
                                      </p:to>
                                    </p:set>
                                    <p:anim calcmode="lin" valueType="num">
                                      <p:cBhvr>
                                        <p:cTn id="30" dur="500" fill="hold"/>
                                        <p:tgtEl>
                                          <p:spTgt spid="580618"/>
                                        </p:tgtEl>
                                        <p:attrNameLst>
                                          <p:attrName>ppt_w</p:attrName>
                                        </p:attrNameLst>
                                      </p:cBhvr>
                                      <p:tavLst>
                                        <p:tav tm="0">
                                          <p:val>
                                            <p:strVal val="#ppt_w*0.05"/>
                                          </p:val>
                                        </p:tav>
                                        <p:tav tm="100000">
                                          <p:val>
                                            <p:strVal val="#ppt_w"/>
                                          </p:val>
                                        </p:tav>
                                      </p:tavLst>
                                    </p:anim>
                                    <p:anim calcmode="lin" valueType="num">
                                      <p:cBhvr>
                                        <p:cTn id="31" dur="500" fill="hold"/>
                                        <p:tgtEl>
                                          <p:spTgt spid="580618"/>
                                        </p:tgtEl>
                                        <p:attrNameLst>
                                          <p:attrName>ppt_h</p:attrName>
                                        </p:attrNameLst>
                                      </p:cBhvr>
                                      <p:tavLst>
                                        <p:tav tm="0">
                                          <p:val>
                                            <p:strVal val="#ppt_h"/>
                                          </p:val>
                                        </p:tav>
                                        <p:tav tm="100000">
                                          <p:val>
                                            <p:strVal val="#ppt_h"/>
                                          </p:val>
                                        </p:tav>
                                      </p:tavLst>
                                    </p:anim>
                                    <p:anim calcmode="lin" valueType="num">
                                      <p:cBhvr>
                                        <p:cTn id="32" dur="500" fill="hold"/>
                                        <p:tgtEl>
                                          <p:spTgt spid="580618"/>
                                        </p:tgtEl>
                                        <p:attrNameLst>
                                          <p:attrName>ppt_x</p:attrName>
                                        </p:attrNameLst>
                                      </p:cBhvr>
                                      <p:tavLst>
                                        <p:tav tm="0">
                                          <p:val>
                                            <p:strVal val="#ppt_x-.2"/>
                                          </p:val>
                                        </p:tav>
                                        <p:tav tm="100000">
                                          <p:val>
                                            <p:strVal val="#ppt_x"/>
                                          </p:val>
                                        </p:tav>
                                      </p:tavLst>
                                    </p:anim>
                                    <p:anim calcmode="lin" valueType="num">
                                      <p:cBhvr>
                                        <p:cTn id="33" dur="500" fill="hold"/>
                                        <p:tgtEl>
                                          <p:spTgt spid="580618"/>
                                        </p:tgtEl>
                                        <p:attrNameLst>
                                          <p:attrName>ppt_y</p:attrName>
                                        </p:attrNameLst>
                                      </p:cBhvr>
                                      <p:tavLst>
                                        <p:tav tm="0">
                                          <p:val>
                                            <p:strVal val="#ppt_y"/>
                                          </p:val>
                                        </p:tav>
                                        <p:tav tm="100000">
                                          <p:val>
                                            <p:strVal val="#ppt_y"/>
                                          </p:val>
                                        </p:tav>
                                      </p:tavLst>
                                    </p:anim>
                                    <p:animEffect transition="in" filter="fade">
                                      <p:cBhvr>
                                        <p:cTn id="34" dur="500"/>
                                        <p:tgtEl>
                                          <p:spTgt spid="580618"/>
                                        </p:tgtEl>
                                      </p:cBhvr>
                                    </p:animEffect>
                                  </p:childTnLst>
                                </p:cTn>
                              </p:par>
                              <p:par>
                                <p:cTn id="35" presetID="54" presetClass="entr" presetSubtype="0" accel="100000" fill="hold" grpId="0" nodeType="withEffect">
                                  <p:stCondLst>
                                    <p:cond delay="0"/>
                                  </p:stCondLst>
                                  <p:childTnLst>
                                    <p:set>
                                      <p:cBhvr>
                                        <p:cTn id="36" dur="1" fill="hold">
                                          <p:stCondLst>
                                            <p:cond delay="0"/>
                                          </p:stCondLst>
                                        </p:cTn>
                                        <p:tgtEl>
                                          <p:spTgt spid="580619"/>
                                        </p:tgtEl>
                                        <p:attrNameLst>
                                          <p:attrName>style.visibility</p:attrName>
                                        </p:attrNameLst>
                                      </p:cBhvr>
                                      <p:to>
                                        <p:strVal val="visible"/>
                                      </p:to>
                                    </p:set>
                                    <p:anim calcmode="lin" valueType="num">
                                      <p:cBhvr>
                                        <p:cTn id="37" dur="500" fill="hold"/>
                                        <p:tgtEl>
                                          <p:spTgt spid="580619"/>
                                        </p:tgtEl>
                                        <p:attrNameLst>
                                          <p:attrName>ppt_w</p:attrName>
                                        </p:attrNameLst>
                                      </p:cBhvr>
                                      <p:tavLst>
                                        <p:tav tm="0">
                                          <p:val>
                                            <p:strVal val="#ppt_w*0.05"/>
                                          </p:val>
                                        </p:tav>
                                        <p:tav tm="100000">
                                          <p:val>
                                            <p:strVal val="#ppt_w"/>
                                          </p:val>
                                        </p:tav>
                                      </p:tavLst>
                                    </p:anim>
                                    <p:anim calcmode="lin" valueType="num">
                                      <p:cBhvr>
                                        <p:cTn id="38" dur="500" fill="hold"/>
                                        <p:tgtEl>
                                          <p:spTgt spid="580619"/>
                                        </p:tgtEl>
                                        <p:attrNameLst>
                                          <p:attrName>ppt_h</p:attrName>
                                        </p:attrNameLst>
                                      </p:cBhvr>
                                      <p:tavLst>
                                        <p:tav tm="0">
                                          <p:val>
                                            <p:strVal val="#ppt_h"/>
                                          </p:val>
                                        </p:tav>
                                        <p:tav tm="100000">
                                          <p:val>
                                            <p:strVal val="#ppt_h"/>
                                          </p:val>
                                        </p:tav>
                                      </p:tavLst>
                                    </p:anim>
                                    <p:anim calcmode="lin" valueType="num">
                                      <p:cBhvr>
                                        <p:cTn id="39" dur="500" fill="hold"/>
                                        <p:tgtEl>
                                          <p:spTgt spid="580619"/>
                                        </p:tgtEl>
                                        <p:attrNameLst>
                                          <p:attrName>ppt_x</p:attrName>
                                        </p:attrNameLst>
                                      </p:cBhvr>
                                      <p:tavLst>
                                        <p:tav tm="0">
                                          <p:val>
                                            <p:strVal val="#ppt_x-.2"/>
                                          </p:val>
                                        </p:tav>
                                        <p:tav tm="100000">
                                          <p:val>
                                            <p:strVal val="#ppt_x"/>
                                          </p:val>
                                        </p:tav>
                                      </p:tavLst>
                                    </p:anim>
                                    <p:anim calcmode="lin" valueType="num">
                                      <p:cBhvr>
                                        <p:cTn id="40" dur="500" fill="hold"/>
                                        <p:tgtEl>
                                          <p:spTgt spid="580619"/>
                                        </p:tgtEl>
                                        <p:attrNameLst>
                                          <p:attrName>ppt_y</p:attrName>
                                        </p:attrNameLst>
                                      </p:cBhvr>
                                      <p:tavLst>
                                        <p:tav tm="0">
                                          <p:val>
                                            <p:strVal val="#ppt_y"/>
                                          </p:val>
                                        </p:tav>
                                        <p:tav tm="100000">
                                          <p:val>
                                            <p:strVal val="#ppt_y"/>
                                          </p:val>
                                        </p:tav>
                                      </p:tavLst>
                                    </p:anim>
                                    <p:animEffect transition="in" filter="fade">
                                      <p:cBhvr>
                                        <p:cTn id="41" dur="500"/>
                                        <p:tgtEl>
                                          <p:spTgt spid="580619"/>
                                        </p:tgtEl>
                                      </p:cBhvr>
                                    </p:animEffect>
                                  </p:childTnLst>
                                </p:cTn>
                              </p:par>
                              <p:par>
                                <p:cTn id="42" presetID="54" presetClass="entr" presetSubtype="0" accel="100000" fill="hold" grpId="0" nodeType="withEffect">
                                  <p:stCondLst>
                                    <p:cond delay="0"/>
                                  </p:stCondLst>
                                  <p:childTnLst>
                                    <p:set>
                                      <p:cBhvr>
                                        <p:cTn id="43" dur="1" fill="hold">
                                          <p:stCondLst>
                                            <p:cond delay="0"/>
                                          </p:stCondLst>
                                        </p:cTn>
                                        <p:tgtEl>
                                          <p:spTgt spid="580620"/>
                                        </p:tgtEl>
                                        <p:attrNameLst>
                                          <p:attrName>style.visibility</p:attrName>
                                        </p:attrNameLst>
                                      </p:cBhvr>
                                      <p:to>
                                        <p:strVal val="visible"/>
                                      </p:to>
                                    </p:set>
                                    <p:anim calcmode="lin" valueType="num">
                                      <p:cBhvr>
                                        <p:cTn id="44" dur="500" fill="hold"/>
                                        <p:tgtEl>
                                          <p:spTgt spid="580620"/>
                                        </p:tgtEl>
                                        <p:attrNameLst>
                                          <p:attrName>ppt_w</p:attrName>
                                        </p:attrNameLst>
                                      </p:cBhvr>
                                      <p:tavLst>
                                        <p:tav tm="0">
                                          <p:val>
                                            <p:strVal val="#ppt_w*0.05"/>
                                          </p:val>
                                        </p:tav>
                                        <p:tav tm="100000">
                                          <p:val>
                                            <p:strVal val="#ppt_w"/>
                                          </p:val>
                                        </p:tav>
                                      </p:tavLst>
                                    </p:anim>
                                    <p:anim calcmode="lin" valueType="num">
                                      <p:cBhvr>
                                        <p:cTn id="45" dur="500" fill="hold"/>
                                        <p:tgtEl>
                                          <p:spTgt spid="580620"/>
                                        </p:tgtEl>
                                        <p:attrNameLst>
                                          <p:attrName>ppt_h</p:attrName>
                                        </p:attrNameLst>
                                      </p:cBhvr>
                                      <p:tavLst>
                                        <p:tav tm="0">
                                          <p:val>
                                            <p:strVal val="#ppt_h"/>
                                          </p:val>
                                        </p:tav>
                                        <p:tav tm="100000">
                                          <p:val>
                                            <p:strVal val="#ppt_h"/>
                                          </p:val>
                                        </p:tav>
                                      </p:tavLst>
                                    </p:anim>
                                    <p:anim calcmode="lin" valueType="num">
                                      <p:cBhvr>
                                        <p:cTn id="46" dur="500" fill="hold"/>
                                        <p:tgtEl>
                                          <p:spTgt spid="580620"/>
                                        </p:tgtEl>
                                        <p:attrNameLst>
                                          <p:attrName>ppt_x</p:attrName>
                                        </p:attrNameLst>
                                      </p:cBhvr>
                                      <p:tavLst>
                                        <p:tav tm="0">
                                          <p:val>
                                            <p:strVal val="#ppt_x-.2"/>
                                          </p:val>
                                        </p:tav>
                                        <p:tav tm="100000">
                                          <p:val>
                                            <p:strVal val="#ppt_x"/>
                                          </p:val>
                                        </p:tav>
                                      </p:tavLst>
                                    </p:anim>
                                    <p:anim calcmode="lin" valueType="num">
                                      <p:cBhvr>
                                        <p:cTn id="47" dur="500" fill="hold"/>
                                        <p:tgtEl>
                                          <p:spTgt spid="580620"/>
                                        </p:tgtEl>
                                        <p:attrNameLst>
                                          <p:attrName>ppt_y</p:attrName>
                                        </p:attrNameLst>
                                      </p:cBhvr>
                                      <p:tavLst>
                                        <p:tav tm="0">
                                          <p:val>
                                            <p:strVal val="#ppt_y"/>
                                          </p:val>
                                        </p:tav>
                                        <p:tav tm="100000">
                                          <p:val>
                                            <p:strVal val="#ppt_y"/>
                                          </p:val>
                                        </p:tav>
                                      </p:tavLst>
                                    </p:anim>
                                    <p:animEffect transition="in" filter="fade">
                                      <p:cBhvr>
                                        <p:cTn id="48" dur="500"/>
                                        <p:tgtEl>
                                          <p:spTgt spid="580620"/>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4" presetClass="entr" presetSubtype="0" accel="100000" fill="hold" grpId="0" nodeType="clickEffect">
                                  <p:stCondLst>
                                    <p:cond delay="0"/>
                                  </p:stCondLst>
                                  <p:childTnLst>
                                    <p:set>
                                      <p:cBhvr>
                                        <p:cTn id="52" dur="1" fill="hold">
                                          <p:stCondLst>
                                            <p:cond delay="0"/>
                                          </p:stCondLst>
                                        </p:cTn>
                                        <p:tgtEl>
                                          <p:spTgt spid="580621"/>
                                        </p:tgtEl>
                                        <p:attrNameLst>
                                          <p:attrName>style.visibility</p:attrName>
                                        </p:attrNameLst>
                                      </p:cBhvr>
                                      <p:to>
                                        <p:strVal val="visible"/>
                                      </p:to>
                                    </p:set>
                                    <p:anim calcmode="lin" valueType="num">
                                      <p:cBhvr>
                                        <p:cTn id="53" dur="500" fill="hold"/>
                                        <p:tgtEl>
                                          <p:spTgt spid="580621"/>
                                        </p:tgtEl>
                                        <p:attrNameLst>
                                          <p:attrName>ppt_w</p:attrName>
                                        </p:attrNameLst>
                                      </p:cBhvr>
                                      <p:tavLst>
                                        <p:tav tm="0">
                                          <p:val>
                                            <p:strVal val="#ppt_w*0.05"/>
                                          </p:val>
                                        </p:tav>
                                        <p:tav tm="100000">
                                          <p:val>
                                            <p:strVal val="#ppt_w"/>
                                          </p:val>
                                        </p:tav>
                                      </p:tavLst>
                                    </p:anim>
                                    <p:anim calcmode="lin" valueType="num">
                                      <p:cBhvr>
                                        <p:cTn id="54" dur="500" fill="hold"/>
                                        <p:tgtEl>
                                          <p:spTgt spid="580621"/>
                                        </p:tgtEl>
                                        <p:attrNameLst>
                                          <p:attrName>ppt_h</p:attrName>
                                        </p:attrNameLst>
                                      </p:cBhvr>
                                      <p:tavLst>
                                        <p:tav tm="0">
                                          <p:val>
                                            <p:strVal val="#ppt_h"/>
                                          </p:val>
                                        </p:tav>
                                        <p:tav tm="100000">
                                          <p:val>
                                            <p:strVal val="#ppt_h"/>
                                          </p:val>
                                        </p:tav>
                                      </p:tavLst>
                                    </p:anim>
                                    <p:anim calcmode="lin" valueType="num">
                                      <p:cBhvr>
                                        <p:cTn id="55" dur="500" fill="hold"/>
                                        <p:tgtEl>
                                          <p:spTgt spid="580621"/>
                                        </p:tgtEl>
                                        <p:attrNameLst>
                                          <p:attrName>ppt_x</p:attrName>
                                        </p:attrNameLst>
                                      </p:cBhvr>
                                      <p:tavLst>
                                        <p:tav tm="0">
                                          <p:val>
                                            <p:strVal val="#ppt_x-.2"/>
                                          </p:val>
                                        </p:tav>
                                        <p:tav tm="100000">
                                          <p:val>
                                            <p:strVal val="#ppt_x"/>
                                          </p:val>
                                        </p:tav>
                                      </p:tavLst>
                                    </p:anim>
                                    <p:anim calcmode="lin" valueType="num">
                                      <p:cBhvr>
                                        <p:cTn id="56" dur="500" fill="hold"/>
                                        <p:tgtEl>
                                          <p:spTgt spid="580621"/>
                                        </p:tgtEl>
                                        <p:attrNameLst>
                                          <p:attrName>ppt_y</p:attrName>
                                        </p:attrNameLst>
                                      </p:cBhvr>
                                      <p:tavLst>
                                        <p:tav tm="0">
                                          <p:val>
                                            <p:strVal val="#ppt_y"/>
                                          </p:val>
                                        </p:tav>
                                        <p:tav tm="100000">
                                          <p:val>
                                            <p:strVal val="#ppt_y"/>
                                          </p:val>
                                        </p:tav>
                                      </p:tavLst>
                                    </p:anim>
                                    <p:animEffect transition="in" filter="fade">
                                      <p:cBhvr>
                                        <p:cTn id="57" dur="500"/>
                                        <p:tgtEl>
                                          <p:spTgt spid="58062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4" presetClass="entr" presetSubtype="0" accel="100000" fill="hold" grpId="0" nodeType="clickEffect">
                                  <p:stCondLst>
                                    <p:cond delay="0"/>
                                  </p:stCondLst>
                                  <p:childTnLst>
                                    <p:set>
                                      <p:cBhvr>
                                        <p:cTn id="61" dur="1" fill="hold">
                                          <p:stCondLst>
                                            <p:cond delay="0"/>
                                          </p:stCondLst>
                                        </p:cTn>
                                        <p:tgtEl>
                                          <p:spTgt spid="580623"/>
                                        </p:tgtEl>
                                        <p:attrNameLst>
                                          <p:attrName>style.visibility</p:attrName>
                                        </p:attrNameLst>
                                      </p:cBhvr>
                                      <p:to>
                                        <p:strVal val="visible"/>
                                      </p:to>
                                    </p:set>
                                    <p:anim calcmode="lin" valueType="num">
                                      <p:cBhvr>
                                        <p:cTn id="62" dur="500" fill="hold"/>
                                        <p:tgtEl>
                                          <p:spTgt spid="580623"/>
                                        </p:tgtEl>
                                        <p:attrNameLst>
                                          <p:attrName>ppt_w</p:attrName>
                                        </p:attrNameLst>
                                      </p:cBhvr>
                                      <p:tavLst>
                                        <p:tav tm="0">
                                          <p:val>
                                            <p:strVal val="#ppt_w*0.05"/>
                                          </p:val>
                                        </p:tav>
                                        <p:tav tm="100000">
                                          <p:val>
                                            <p:strVal val="#ppt_w"/>
                                          </p:val>
                                        </p:tav>
                                      </p:tavLst>
                                    </p:anim>
                                    <p:anim calcmode="lin" valueType="num">
                                      <p:cBhvr>
                                        <p:cTn id="63" dur="500" fill="hold"/>
                                        <p:tgtEl>
                                          <p:spTgt spid="580623"/>
                                        </p:tgtEl>
                                        <p:attrNameLst>
                                          <p:attrName>ppt_h</p:attrName>
                                        </p:attrNameLst>
                                      </p:cBhvr>
                                      <p:tavLst>
                                        <p:tav tm="0">
                                          <p:val>
                                            <p:strVal val="#ppt_h"/>
                                          </p:val>
                                        </p:tav>
                                        <p:tav tm="100000">
                                          <p:val>
                                            <p:strVal val="#ppt_h"/>
                                          </p:val>
                                        </p:tav>
                                      </p:tavLst>
                                    </p:anim>
                                    <p:anim calcmode="lin" valueType="num">
                                      <p:cBhvr>
                                        <p:cTn id="64" dur="500" fill="hold"/>
                                        <p:tgtEl>
                                          <p:spTgt spid="580623"/>
                                        </p:tgtEl>
                                        <p:attrNameLst>
                                          <p:attrName>ppt_x</p:attrName>
                                        </p:attrNameLst>
                                      </p:cBhvr>
                                      <p:tavLst>
                                        <p:tav tm="0">
                                          <p:val>
                                            <p:strVal val="#ppt_x-.2"/>
                                          </p:val>
                                        </p:tav>
                                        <p:tav tm="100000">
                                          <p:val>
                                            <p:strVal val="#ppt_x"/>
                                          </p:val>
                                        </p:tav>
                                      </p:tavLst>
                                    </p:anim>
                                    <p:anim calcmode="lin" valueType="num">
                                      <p:cBhvr>
                                        <p:cTn id="65" dur="500" fill="hold"/>
                                        <p:tgtEl>
                                          <p:spTgt spid="580623"/>
                                        </p:tgtEl>
                                        <p:attrNameLst>
                                          <p:attrName>ppt_y</p:attrName>
                                        </p:attrNameLst>
                                      </p:cBhvr>
                                      <p:tavLst>
                                        <p:tav tm="0">
                                          <p:val>
                                            <p:strVal val="#ppt_y"/>
                                          </p:val>
                                        </p:tav>
                                        <p:tav tm="100000">
                                          <p:val>
                                            <p:strVal val="#ppt_y"/>
                                          </p:val>
                                        </p:tav>
                                      </p:tavLst>
                                    </p:anim>
                                    <p:animEffect transition="in" filter="fade">
                                      <p:cBhvr>
                                        <p:cTn id="66" dur="500"/>
                                        <p:tgtEl>
                                          <p:spTgt spid="580623"/>
                                        </p:tgtEl>
                                      </p:cBhvr>
                                    </p:animEffect>
                                  </p:childTnLst>
                                </p:cTn>
                              </p:par>
                              <p:par>
                                <p:cTn id="67" presetID="54" presetClass="entr" presetSubtype="0" accel="100000" fill="hold" grpId="0" nodeType="withEffect">
                                  <p:stCondLst>
                                    <p:cond delay="0"/>
                                  </p:stCondLst>
                                  <p:childTnLst>
                                    <p:set>
                                      <p:cBhvr>
                                        <p:cTn id="68" dur="1" fill="hold">
                                          <p:stCondLst>
                                            <p:cond delay="0"/>
                                          </p:stCondLst>
                                        </p:cTn>
                                        <p:tgtEl>
                                          <p:spTgt spid="580622"/>
                                        </p:tgtEl>
                                        <p:attrNameLst>
                                          <p:attrName>style.visibility</p:attrName>
                                        </p:attrNameLst>
                                      </p:cBhvr>
                                      <p:to>
                                        <p:strVal val="visible"/>
                                      </p:to>
                                    </p:set>
                                    <p:anim calcmode="lin" valueType="num">
                                      <p:cBhvr>
                                        <p:cTn id="69" dur="500" fill="hold"/>
                                        <p:tgtEl>
                                          <p:spTgt spid="580622"/>
                                        </p:tgtEl>
                                        <p:attrNameLst>
                                          <p:attrName>ppt_w</p:attrName>
                                        </p:attrNameLst>
                                      </p:cBhvr>
                                      <p:tavLst>
                                        <p:tav tm="0">
                                          <p:val>
                                            <p:strVal val="#ppt_w*0.05"/>
                                          </p:val>
                                        </p:tav>
                                        <p:tav tm="100000">
                                          <p:val>
                                            <p:strVal val="#ppt_w"/>
                                          </p:val>
                                        </p:tav>
                                      </p:tavLst>
                                    </p:anim>
                                    <p:anim calcmode="lin" valueType="num">
                                      <p:cBhvr>
                                        <p:cTn id="70" dur="500" fill="hold"/>
                                        <p:tgtEl>
                                          <p:spTgt spid="580622"/>
                                        </p:tgtEl>
                                        <p:attrNameLst>
                                          <p:attrName>ppt_h</p:attrName>
                                        </p:attrNameLst>
                                      </p:cBhvr>
                                      <p:tavLst>
                                        <p:tav tm="0">
                                          <p:val>
                                            <p:strVal val="#ppt_h"/>
                                          </p:val>
                                        </p:tav>
                                        <p:tav tm="100000">
                                          <p:val>
                                            <p:strVal val="#ppt_h"/>
                                          </p:val>
                                        </p:tav>
                                      </p:tavLst>
                                    </p:anim>
                                    <p:anim calcmode="lin" valueType="num">
                                      <p:cBhvr>
                                        <p:cTn id="71" dur="500" fill="hold"/>
                                        <p:tgtEl>
                                          <p:spTgt spid="580622"/>
                                        </p:tgtEl>
                                        <p:attrNameLst>
                                          <p:attrName>ppt_x</p:attrName>
                                        </p:attrNameLst>
                                      </p:cBhvr>
                                      <p:tavLst>
                                        <p:tav tm="0">
                                          <p:val>
                                            <p:strVal val="#ppt_x-.2"/>
                                          </p:val>
                                        </p:tav>
                                        <p:tav tm="100000">
                                          <p:val>
                                            <p:strVal val="#ppt_x"/>
                                          </p:val>
                                        </p:tav>
                                      </p:tavLst>
                                    </p:anim>
                                    <p:anim calcmode="lin" valueType="num">
                                      <p:cBhvr>
                                        <p:cTn id="72" dur="500" fill="hold"/>
                                        <p:tgtEl>
                                          <p:spTgt spid="580622"/>
                                        </p:tgtEl>
                                        <p:attrNameLst>
                                          <p:attrName>ppt_y</p:attrName>
                                        </p:attrNameLst>
                                      </p:cBhvr>
                                      <p:tavLst>
                                        <p:tav tm="0">
                                          <p:val>
                                            <p:strVal val="#ppt_y"/>
                                          </p:val>
                                        </p:tav>
                                        <p:tav tm="100000">
                                          <p:val>
                                            <p:strVal val="#ppt_y"/>
                                          </p:val>
                                        </p:tav>
                                      </p:tavLst>
                                    </p:anim>
                                    <p:animEffect transition="in" filter="fade">
                                      <p:cBhvr>
                                        <p:cTn id="73" dur="500"/>
                                        <p:tgtEl>
                                          <p:spTgt spid="5806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615" grpId="0"/>
      <p:bldP spid="580616" grpId="0"/>
      <p:bldP spid="580617" grpId="0"/>
      <p:bldP spid="580618" grpId="0"/>
      <p:bldP spid="580619" grpId="0"/>
      <p:bldP spid="580620" grpId="0"/>
      <p:bldP spid="580621" grpId="0"/>
      <p:bldP spid="580622" grpId="0"/>
      <p:bldP spid="580623"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8099" name="Rectangle 3"/>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Changing Slope</a:t>
            </a:r>
          </a:p>
        </p:txBody>
      </p:sp>
      <p:sp>
        <p:nvSpPr>
          <p:cNvPr id="388100" name="Text Box 4" descr="Blue tissue paper"/>
          <p:cNvSpPr txBox="1">
            <a:spLocks noChangeArrowheads="1"/>
          </p:cNvSpPr>
          <p:nvPr/>
        </p:nvSpPr>
        <p:spPr bwMode="auto">
          <a:xfrm>
            <a:off x="152400" y="1066800"/>
            <a:ext cx="1447800" cy="366713"/>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smtClean="0">
                <a:effectLst>
                  <a:outerShdw blurRad="38100" dist="38100" dir="2700000" algn="tl">
                    <a:srgbClr val="DDDDDD"/>
                  </a:outerShdw>
                </a:effectLst>
                <a:latin typeface="Batang" charset="0"/>
                <a:cs typeface="+mn-cs"/>
              </a:rPr>
              <a:t>EXAMPLE</a:t>
            </a:r>
          </a:p>
        </p:txBody>
      </p:sp>
      <p:sp>
        <p:nvSpPr>
          <p:cNvPr id="388101" name="Text Box 5" descr="Blue tissue paper"/>
          <p:cNvSpPr txBox="1">
            <a:spLocks noChangeArrowheads="1"/>
          </p:cNvSpPr>
          <p:nvPr/>
        </p:nvSpPr>
        <p:spPr bwMode="auto">
          <a:xfrm>
            <a:off x="152400" y="3257550"/>
            <a:ext cx="1524000" cy="366713"/>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smtClean="0">
                <a:effectLst>
                  <a:outerShdw blurRad="38100" dist="38100" dir="2700000" algn="tl">
                    <a:srgbClr val="DDDDDD"/>
                  </a:outerShdw>
                </a:effectLst>
                <a:latin typeface="Batang" charset="0"/>
                <a:cs typeface="+mn-cs"/>
              </a:rPr>
              <a:t>SOLUTION</a:t>
            </a:r>
          </a:p>
        </p:txBody>
      </p:sp>
      <p:sp>
        <p:nvSpPr>
          <p:cNvPr id="388102" name="Text Box 6" descr="Blue tissue paper"/>
          <p:cNvSpPr txBox="1">
            <a:spLocks noChangeArrowheads="1"/>
          </p:cNvSpPr>
          <p:nvPr/>
        </p:nvSpPr>
        <p:spPr bwMode="auto">
          <a:xfrm>
            <a:off x="685800" y="1600200"/>
            <a:ext cx="3429000" cy="274638"/>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mtClean="0">
              <a:latin typeface="BankGothic Md BT" charset="0"/>
              <a:cs typeface="+mn-cs"/>
            </a:endParaRPr>
          </a:p>
        </p:txBody>
      </p:sp>
      <p:sp>
        <p:nvSpPr>
          <p:cNvPr id="388103" name="Text Box 7" descr="Blue tissue paper"/>
          <p:cNvSpPr txBox="1">
            <a:spLocks noChangeArrowheads="1"/>
          </p:cNvSpPr>
          <p:nvPr/>
        </p:nvSpPr>
        <p:spPr bwMode="auto">
          <a:xfrm>
            <a:off x="609600" y="1524000"/>
            <a:ext cx="6781800" cy="3968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Draw the graph of a function </a:t>
            </a:r>
            <a:r>
              <a:rPr lang="en-US" sz="2000" i="1" smtClean="0">
                <a:latin typeface="Times New Roman" charset="0"/>
                <a:cs typeface="+mn-cs"/>
              </a:rPr>
              <a:t>y</a:t>
            </a:r>
            <a:r>
              <a:rPr lang="en-US" sz="2000" smtClean="0">
                <a:latin typeface="Times New Roman" charset="0"/>
                <a:cs typeface="+mn-cs"/>
              </a:rPr>
              <a:t> =  </a:t>
            </a:r>
            <a:r>
              <a:rPr lang="en-US" sz="2000" i="1" smtClean="0">
                <a:latin typeface="Times New Roman" charset="0"/>
                <a:cs typeface="+mn-cs"/>
              </a:rPr>
              <a:t>f</a:t>
            </a:r>
            <a:r>
              <a:rPr lang="en-US" sz="2000" smtClean="0">
                <a:latin typeface="Times New Roman" charset="0"/>
                <a:cs typeface="+mn-cs"/>
              </a:rPr>
              <a:t> (</a:t>
            </a:r>
            <a:r>
              <a:rPr lang="en-US" sz="2000" i="1" smtClean="0">
                <a:latin typeface="Times New Roman" charset="0"/>
                <a:cs typeface="+mn-cs"/>
              </a:rPr>
              <a:t>T</a:t>
            </a:r>
            <a:r>
              <a:rPr lang="en-US" sz="2000" smtClean="0">
                <a:latin typeface="Times New Roman" charset="0"/>
                <a:cs typeface="+mn-cs"/>
              </a:rPr>
              <a:t>) with the stated properties.</a:t>
            </a:r>
          </a:p>
        </p:txBody>
      </p:sp>
      <p:sp>
        <p:nvSpPr>
          <p:cNvPr id="388104" name="Text Box 8"/>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388106" name="Text Box 10" descr="Blue tissue paper"/>
          <p:cNvSpPr txBox="1">
            <a:spLocks noChangeArrowheads="1"/>
          </p:cNvSpPr>
          <p:nvPr/>
        </p:nvSpPr>
        <p:spPr bwMode="auto">
          <a:xfrm>
            <a:off x="609600" y="3714750"/>
            <a:ext cx="3733800" cy="16160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Since  </a:t>
            </a:r>
            <a:r>
              <a:rPr lang="en-US" sz="2000" i="1" smtClean="0">
                <a:latin typeface="Times New Roman" charset="0"/>
                <a:cs typeface="+mn-cs"/>
              </a:rPr>
              <a:t>f</a:t>
            </a:r>
            <a:r>
              <a:rPr lang="en-US" sz="2000" smtClean="0">
                <a:latin typeface="Times New Roman" charset="0"/>
                <a:cs typeface="+mn-cs"/>
              </a:rPr>
              <a:t> (</a:t>
            </a:r>
            <a:r>
              <a:rPr lang="en-US" sz="2000" i="1" smtClean="0">
                <a:latin typeface="Times New Roman" charset="0"/>
                <a:cs typeface="+mn-cs"/>
              </a:rPr>
              <a:t>T</a:t>
            </a:r>
            <a:r>
              <a:rPr lang="en-US" sz="2000" smtClean="0">
                <a:latin typeface="Times New Roman" charset="0"/>
                <a:cs typeface="+mn-cs"/>
              </a:rPr>
              <a:t>) is rising at an </a:t>
            </a:r>
            <a:r>
              <a:rPr lang="en-US" sz="2000" i="1" smtClean="0">
                <a:latin typeface="Times New Roman" charset="0"/>
                <a:cs typeface="+mn-cs"/>
              </a:rPr>
              <a:t>increasing rate</a:t>
            </a:r>
            <a:r>
              <a:rPr lang="en-US" sz="2000" smtClean="0">
                <a:latin typeface="Times New Roman" charset="0"/>
                <a:cs typeface="+mn-cs"/>
              </a:rPr>
              <a:t>, this means that the slope of the graph of  </a:t>
            </a:r>
            <a:r>
              <a:rPr lang="en-US" sz="2000" i="1" smtClean="0">
                <a:latin typeface="Times New Roman" charset="0"/>
                <a:cs typeface="+mn-cs"/>
              </a:rPr>
              <a:t>f</a:t>
            </a:r>
            <a:r>
              <a:rPr lang="en-US" sz="2000" smtClean="0">
                <a:latin typeface="Times New Roman" charset="0"/>
                <a:cs typeface="+mn-cs"/>
              </a:rPr>
              <a:t> (</a:t>
            </a:r>
            <a:r>
              <a:rPr lang="en-US" sz="2000" i="1" smtClean="0">
                <a:latin typeface="Times New Roman" charset="0"/>
                <a:cs typeface="+mn-cs"/>
              </a:rPr>
              <a:t>T</a:t>
            </a:r>
            <a:r>
              <a:rPr lang="en-US" sz="2000" smtClean="0">
                <a:latin typeface="Times New Roman" charset="0"/>
                <a:cs typeface="+mn-cs"/>
              </a:rPr>
              <a:t>) will continually increase.  The following is a possible example.</a:t>
            </a:r>
          </a:p>
        </p:txBody>
      </p:sp>
      <p:sp>
        <p:nvSpPr>
          <p:cNvPr id="388108" name="Text Box 12" descr="Blue tissue paper"/>
          <p:cNvSpPr txBox="1">
            <a:spLocks noChangeArrowheads="1"/>
          </p:cNvSpPr>
          <p:nvPr/>
        </p:nvSpPr>
        <p:spPr bwMode="auto">
          <a:xfrm>
            <a:off x="1371600" y="1873250"/>
            <a:ext cx="6553200" cy="13112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In certain professions the average annual income has been rising at an increasing rate.  Let  </a:t>
            </a:r>
            <a:r>
              <a:rPr lang="en-US" sz="2000" i="1" smtClean="0">
                <a:latin typeface="Times New Roman" charset="0"/>
                <a:cs typeface="+mn-cs"/>
              </a:rPr>
              <a:t>f</a:t>
            </a:r>
            <a:r>
              <a:rPr lang="en-US" sz="2000" smtClean="0">
                <a:latin typeface="Times New Roman" charset="0"/>
                <a:cs typeface="+mn-cs"/>
              </a:rPr>
              <a:t> (</a:t>
            </a:r>
            <a:r>
              <a:rPr lang="en-US" sz="2000" i="1" smtClean="0">
                <a:latin typeface="Times New Roman" charset="0"/>
                <a:cs typeface="+mn-cs"/>
              </a:rPr>
              <a:t>T</a:t>
            </a:r>
            <a:r>
              <a:rPr lang="en-US" sz="2000" smtClean="0">
                <a:latin typeface="Times New Roman" charset="0"/>
                <a:cs typeface="+mn-cs"/>
              </a:rPr>
              <a:t>) denote the average annual income at year </a:t>
            </a:r>
            <a:r>
              <a:rPr lang="en-US" sz="2000" i="1" smtClean="0">
                <a:latin typeface="Times New Roman" charset="0"/>
                <a:cs typeface="+mn-cs"/>
              </a:rPr>
              <a:t>T</a:t>
            </a:r>
            <a:r>
              <a:rPr lang="en-US" sz="2000" smtClean="0">
                <a:latin typeface="Times New Roman" charset="0"/>
                <a:cs typeface="+mn-cs"/>
              </a:rPr>
              <a:t> for persons in one of these professions and sketch a graph that could represent  </a:t>
            </a:r>
            <a:r>
              <a:rPr lang="en-US" sz="2000" i="1" smtClean="0">
                <a:latin typeface="Times New Roman" charset="0"/>
                <a:cs typeface="+mn-cs"/>
              </a:rPr>
              <a:t>f</a:t>
            </a:r>
            <a:r>
              <a:rPr lang="en-US" sz="2000" smtClean="0">
                <a:latin typeface="Times New Roman" charset="0"/>
                <a:cs typeface="+mn-cs"/>
              </a:rPr>
              <a:t> (</a:t>
            </a:r>
            <a:r>
              <a:rPr lang="en-US" sz="2000" i="1" smtClean="0">
                <a:latin typeface="Times New Roman" charset="0"/>
                <a:cs typeface="+mn-cs"/>
              </a:rPr>
              <a:t>T</a:t>
            </a:r>
            <a:r>
              <a:rPr lang="en-US" sz="2000" smtClean="0">
                <a:latin typeface="Times New Roman" charset="0"/>
                <a:cs typeface="+mn-cs"/>
              </a:rPr>
              <a:t>).</a:t>
            </a:r>
          </a:p>
        </p:txBody>
      </p:sp>
      <p:graphicFrame>
        <p:nvGraphicFramePr>
          <p:cNvPr id="388109" name="Object 13" descr="Blue tissue paper"/>
          <p:cNvGraphicFramePr>
            <a:graphicFrameLocks noChangeAspect="1"/>
          </p:cNvGraphicFramePr>
          <p:nvPr/>
        </p:nvGraphicFramePr>
        <p:xfrm>
          <a:off x="4314825" y="3381375"/>
          <a:ext cx="4219575" cy="3019425"/>
        </p:xfrm>
        <a:graphic>
          <a:graphicData uri="http://schemas.openxmlformats.org/presentationml/2006/ole">
            <mc:AlternateContent xmlns:mc="http://schemas.openxmlformats.org/markup-compatibility/2006">
              <mc:Choice xmlns:v="urn:schemas-microsoft-com:vml" Requires="v">
                <p:oleObj spid="_x0000_s15387" name="Chart" r:id="rId4" imgW="3695700" imgH="2654300" progId="Excel.Chart.8">
                  <p:embed/>
                </p:oleObj>
              </mc:Choice>
              <mc:Fallback>
                <p:oleObj name="Chart" r:id="rId4" imgW="3695700" imgH="2654300" progId="Excel.Chart.8">
                  <p:embed/>
                  <p:pic>
                    <p:nvPicPr>
                      <p:cNvPr id="0" name="Object 13" descr="Blue tissue pap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4825" y="3381375"/>
                        <a:ext cx="4219575" cy="301942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388110" name="Text Box 14" descr="Blue tissue paper"/>
          <p:cNvSpPr txBox="1">
            <a:spLocks noChangeArrowheads="1"/>
          </p:cNvSpPr>
          <p:nvPr/>
        </p:nvSpPr>
        <p:spPr bwMode="auto">
          <a:xfrm>
            <a:off x="609600" y="5546725"/>
            <a:ext cx="3429000" cy="7016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Notice that the slope becomes continually steeper.</a:t>
            </a:r>
          </a:p>
        </p:txBody>
      </p:sp>
      <p:sp>
        <p:nvSpPr>
          <p:cNvPr id="388111" name="Line 15"/>
          <p:cNvSpPr>
            <a:spLocks noChangeShapeType="1"/>
          </p:cNvSpPr>
          <p:nvPr/>
        </p:nvSpPr>
        <p:spPr bwMode="auto">
          <a:xfrm flipV="1">
            <a:off x="6096000" y="5410200"/>
            <a:ext cx="1295400" cy="228600"/>
          </a:xfrm>
          <a:prstGeom prst="line">
            <a:avLst/>
          </a:prstGeom>
          <a:noFill/>
          <a:ln w="1905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88112" name="Line 16"/>
          <p:cNvSpPr>
            <a:spLocks noChangeShapeType="1"/>
          </p:cNvSpPr>
          <p:nvPr/>
        </p:nvSpPr>
        <p:spPr bwMode="auto">
          <a:xfrm flipV="1">
            <a:off x="6934200" y="4899025"/>
            <a:ext cx="1143000" cy="609600"/>
          </a:xfrm>
          <a:prstGeom prst="line">
            <a:avLst/>
          </a:prstGeom>
          <a:noFill/>
          <a:ln w="19050">
            <a:solidFill>
              <a:srgbClr val="FFFF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88113" name="Line 17"/>
          <p:cNvSpPr>
            <a:spLocks noChangeShapeType="1"/>
          </p:cNvSpPr>
          <p:nvPr/>
        </p:nvSpPr>
        <p:spPr bwMode="auto">
          <a:xfrm flipV="1">
            <a:off x="7869238" y="3581400"/>
            <a:ext cx="533400" cy="1295400"/>
          </a:xfrm>
          <a:prstGeom prst="line">
            <a:avLst/>
          </a:prstGeom>
          <a:noFill/>
          <a:ln w="19050">
            <a:solidFill>
              <a:srgbClr val="00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88106"/>
                                        </p:tgtEl>
                                        <p:attrNameLst>
                                          <p:attrName>style.visibility</p:attrName>
                                        </p:attrNameLst>
                                      </p:cBhvr>
                                      <p:to>
                                        <p:strVal val="visible"/>
                                      </p:to>
                                    </p:set>
                                    <p:anim calcmode="lin" valueType="num">
                                      <p:cBhvr>
                                        <p:cTn id="7" dur="500" fill="hold"/>
                                        <p:tgtEl>
                                          <p:spTgt spid="388106"/>
                                        </p:tgtEl>
                                        <p:attrNameLst>
                                          <p:attrName>ppt_w</p:attrName>
                                        </p:attrNameLst>
                                      </p:cBhvr>
                                      <p:tavLst>
                                        <p:tav tm="0">
                                          <p:val>
                                            <p:strVal val="#ppt_w*0.05"/>
                                          </p:val>
                                        </p:tav>
                                        <p:tav tm="100000">
                                          <p:val>
                                            <p:strVal val="#ppt_w"/>
                                          </p:val>
                                        </p:tav>
                                      </p:tavLst>
                                    </p:anim>
                                    <p:anim calcmode="lin" valueType="num">
                                      <p:cBhvr>
                                        <p:cTn id="8" dur="500" fill="hold"/>
                                        <p:tgtEl>
                                          <p:spTgt spid="388106"/>
                                        </p:tgtEl>
                                        <p:attrNameLst>
                                          <p:attrName>ppt_h</p:attrName>
                                        </p:attrNameLst>
                                      </p:cBhvr>
                                      <p:tavLst>
                                        <p:tav tm="0">
                                          <p:val>
                                            <p:strVal val="#ppt_h"/>
                                          </p:val>
                                        </p:tav>
                                        <p:tav tm="100000">
                                          <p:val>
                                            <p:strVal val="#ppt_h"/>
                                          </p:val>
                                        </p:tav>
                                      </p:tavLst>
                                    </p:anim>
                                    <p:anim calcmode="lin" valueType="num">
                                      <p:cBhvr>
                                        <p:cTn id="9" dur="500" fill="hold"/>
                                        <p:tgtEl>
                                          <p:spTgt spid="388106"/>
                                        </p:tgtEl>
                                        <p:attrNameLst>
                                          <p:attrName>ppt_x</p:attrName>
                                        </p:attrNameLst>
                                      </p:cBhvr>
                                      <p:tavLst>
                                        <p:tav tm="0">
                                          <p:val>
                                            <p:strVal val="#ppt_x-.2"/>
                                          </p:val>
                                        </p:tav>
                                        <p:tav tm="100000">
                                          <p:val>
                                            <p:strVal val="#ppt_x"/>
                                          </p:val>
                                        </p:tav>
                                      </p:tavLst>
                                    </p:anim>
                                    <p:anim calcmode="lin" valueType="num">
                                      <p:cBhvr>
                                        <p:cTn id="10" dur="500" fill="hold"/>
                                        <p:tgtEl>
                                          <p:spTgt spid="388106"/>
                                        </p:tgtEl>
                                        <p:attrNameLst>
                                          <p:attrName>ppt_y</p:attrName>
                                        </p:attrNameLst>
                                      </p:cBhvr>
                                      <p:tavLst>
                                        <p:tav tm="0">
                                          <p:val>
                                            <p:strVal val="#ppt_y"/>
                                          </p:val>
                                        </p:tav>
                                        <p:tav tm="100000">
                                          <p:val>
                                            <p:strVal val="#ppt_y"/>
                                          </p:val>
                                        </p:tav>
                                      </p:tavLst>
                                    </p:anim>
                                    <p:animEffect transition="in" filter="fade">
                                      <p:cBhvr>
                                        <p:cTn id="11" dur="500"/>
                                        <p:tgtEl>
                                          <p:spTgt spid="38810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388109"/>
                                        </p:tgtEl>
                                        <p:attrNameLst>
                                          <p:attrName>style.visibility</p:attrName>
                                        </p:attrNameLst>
                                      </p:cBhvr>
                                      <p:to>
                                        <p:strVal val="visible"/>
                                      </p:to>
                                    </p:set>
                                    <p:anim calcmode="lin" valueType="num">
                                      <p:cBhvr>
                                        <p:cTn id="16" dur="500" fill="hold"/>
                                        <p:tgtEl>
                                          <p:spTgt spid="388109"/>
                                        </p:tgtEl>
                                        <p:attrNameLst>
                                          <p:attrName>ppt_w</p:attrName>
                                        </p:attrNameLst>
                                      </p:cBhvr>
                                      <p:tavLst>
                                        <p:tav tm="0">
                                          <p:val>
                                            <p:strVal val="#ppt_w*0.05"/>
                                          </p:val>
                                        </p:tav>
                                        <p:tav tm="100000">
                                          <p:val>
                                            <p:strVal val="#ppt_w"/>
                                          </p:val>
                                        </p:tav>
                                      </p:tavLst>
                                    </p:anim>
                                    <p:anim calcmode="lin" valueType="num">
                                      <p:cBhvr>
                                        <p:cTn id="17" dur="500" fill="hold"/>
                                        <p:tgtEl>
                                          <p:spTgt spid="388109"/>
                                        </p:tgtEl>
                                        <p:attrNameLst>
                                          <p:attrName>ppt_h</p:attrName>
                                        </p:attrNameLst>
                                      </p:cBhvr>
                                      <p:tavLst>
                                        <p:tav tm="0">
                                          <p:val>
                                            <p:strVal val="#ppt_h"/>
                                          </p:val>
                                        </p:tav>
                                        <p:tav tm="100000">
                                          <p:val>
                                            <p:strVal val="#ppt_h"/>
                                          </p:val>
                                        </p:tav>
                                      </p:tavLst>
                                    </p:anim>
                                    <p:anim calcmode="lin" valueType="num">
                                      <p:cBhvr>
                                        <p:cTn id="18" dur="500" fill="hold"/>
                                        <p:tgtEl>
                                          <p:spTgt spid="388109"/>
                                        </p:tgtEl>
                                        <p:attrNameLst>
                                          <p:attrName>ppt_x</p:attrName>
                                        </p:attrNameLst>
                                      </p:cBhvr>
                                      <p:tavLst>
                                        <p:tav tm="0">
                                          <p:val>
                                            <p:strVal val="#ppt_x-.2"/>
                                          </p:val>
                                        </p:tav>
                                        <p:tav tm="100000">
                                          <p:val>
                                            <p:strVal val="#ppt_x"/>
                                          </p:val>
                                        </p:tav>
                                      </p:tavLst>
                                    </p:anim>
                                    <p:anim calcmode="lin" valueType="num">
                                      <p:cBhvr>
                                        <p:cTn id="19" dur="500" fill="hold"/>
                                        <p:tgtEl>
                                          <p:spTgt spid="388109"/>
                                        </p:tgtEl>
                                        <p:attrNameLst>
                                          <p:attrName>ppt_y</p:attrName>
                                        </p:attrNameLst>
                                      </p:cBhvr>
                                      <p:tavLst>
                                        <p:tav tm="0">
                                          <p:val>
                                            <p:strVal val="#ppt_y"/>
                                          </p:val>
                                        </p:tav>
                                        <p:tav tm="100000">
                                          <p:val>
                                            <p:strVal val="#ppt_y"/>
                                          </p:val>
                                        </p:tav>
                                      </p:tavLst>
                                    </p:anim>
                                    <p:animEffect transition="in" filter="fade">
                                      <p:cBhvr>
                                        <p:cTn id="20" dur="500"/>
                                        <p:tgtEl>
                                          <p:spTgt spid="38810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388110"/>
                                        </p:tgtEl>
                                        <p:attrNameLst>
                                          <p:attrName>style.visibility</p:attrName>
                                        </p:attrNameLst>
                                      </p:cBhvr>
                                      <p:to>
                                        <p:strVal val="visible"/>
                                      </p:to>
                                    </p:set>
                                    <p:anim calcmode="lin" valueType="num">
                                      <p:cBhvr>
                                        <p:cTn id="25" dur="500" fill="hold"/>
                                        <p:tgtEl>
                                          <p:spTgt spid="388110"/>
                                        </p:tgtEl>
                                        <p:attrNameLst>
                                          <p:attrName>ppt_w</p:attrName>
                                        </p:attrNameLst>
                                      </p:cBhvr>
                                      <p:tavLst>
                                        <p:tav tm="0">
                                          <p:val>
                                            <p:strVal val="#ppt_w*0.05"/>
                                          </p:val>
                                        </p:tav>
                                        <p:tav tm="100000">
                                          <p:val>
                                            <p:strVal val="#ppt_w"/>
                                          </p:val>
                                        </p:tav>
                                      </p:tavLst>
                                    </p:anim>
                                    <p:anim calcmode="lin" valueType="num">
                                      <p:cBhvr>
                                        <p:cTn id="26" dur="500" fill="hold"/>
                                        <p:tgtEl>
                                          <p:spTgt spid="388110"/>
                                        </p:tgtEl>
                                        <p:attrNameLst>
                                          <p:attrName>ppt_h</p:attrName>
                                        </p:attrNameLst>
                                      </p:cBhvr>
                                      <p:tavLst>
                                        <p:tav tm="0">
                                          <p:val>
                                            <p:strVal val="#ppt_h"/>
                                          </p:val>
                                        </p:tav>
                                        <p:tav tm="100000">
                                          <p:val>
                                            <p:strVal val="#ppt_h"/>
                                          </p:val>
                                        </p:tav>
                                      </p:tavLst>
                                    </p:anim>
                                    <p:anim calcmode="lin" valueType="num">
                                      <p:cBhvr>
                                        <p:cTn id="27" dur="500" fill="hold"/>
                                        <p:tgtEl>
                                          <p:spTgt spid="388110"/>
                                        </p:tgtEl>
                                        <p:attrNameLst>
                                          <p:attrName>ppt_x</p:attrName>
                                        </p:attrNameLst>
                                      </p:cBhvr>
                                      <p:tavLst>
                                        <p:tav tm="0">
                                          <p:val>
                                            <p:strVal val="#ppt_x-.2"/>
                                          </p:val>
                                        </p:tav>
                                        <p:tav tm="100000">
                                          <p:val>
                                            <p:strVal val="#ppt_x"/>
                                          </p:val>
                                        </p:tav>
                                      </p:tavLst>
                                    </p:anim>
                                    <p:anim calcmode="lin" valueType="num">
                                      <p:cBhvr>
                                        <p:cTn id="28" dur="500" fill="hold"/>
                                        <p:tgtEl>
                                          <p:spTgt spid="388110"/>
                                        </p:tgtEl>
                                        <p:attrNameLst>
                                          <p:attrName>ppt_y</p:attrName>
                                        </p:attrNameLst>
                                      </p:cBhvr>
                                      <p:tavLst>
                                        <p:tav tm="0">
                                          <p:val>
                                            <p:strVal val="#ppt_y"/>
                                          </p:val>
                                        </p:tav>
                                        <p:tav tm="100000">
                                          <p:val>
                                            <p:strVal val="#ppt_y"/>
                                          </p:val>
                                        </p:tav>
                                      </p:tavLst>
                                    </p:anim>
                                    <p:animEffect transition="in" filter="fade">
                                      <p:cBhvr>
                                        <p:cTn id="29" dur="500"/>
                                        <p:tgtEl>
                                          <p:spTgt spid="388110"/>
                                        </p:tgtEl>
                                      </p:cBhvr>
                                    </p:animEffect>
                                  </p:childTnLst>
                                </p:cTn>
                              </p:par>
                              <p:par>
                                <p:cTn id="30" presetID="54" presetClass="entr" presetSubtype="0" accel="100000" fill="hold" nodeType="withEffect">
                                  <p:stCondLst>
                                    <p:cond delay="0"/>
                                  </p:stCondLst>
                                  <p:childTnLst>
                                    <p:set>
                                      <p:cBhvr>
                                        <p:cTn id="31" dur="1" fill="hold">
                                          <p:stCondLst>
                                            <p:cond delay="0"/>
                                          </p:stCondLst>
                                        </p:cTn>
                                        <p:tgtEl>
                                          <p:spTgt spid="388111"/>
                                        </p:tgtEl>
                                        <p:attrNameLst>
                                          <p:attrName>style.visibility</p:attrName>
                                        </p:attrNameLst>
                                      </p:cBhvr>
                                      <p:to>
                                        <p:strVal val="visible"/>
                                      </p:to>
                                    </p:set>
                                    <p:anim calcmode="lin" valueType="num">
                                      <p:cBhvr>
                                        <p:cTn id="32" dur="500" fill="hold"/>
                                        <p:tgtEl>
                                          <p:spTgt spid="388111"/>
                                        </p:tgtEl>
                                        <p:attrNameLst>
                                          <p:attrName>ppt_w</p:attrName>
                                        </p:attrNameLst>
                                      </p:cBhvr>
                                      <p:tavLst>
                                        <p:tav tm="0">
                                          <p:val>
                                            <p:strVal val="#ppt_w*0.05"/>
                                          </p:val>
                                        </p:tav>
                                        <p:tav tm="100000">
                                          <p:val>
                                            <p:strVal val="#ppt_w"/>
                                          </p:val>
                                        </p:tav>
                                      </p:tavLst>
                                    </p:anim>
                                    <p:anim calcmode="lin" valueType="num">
                                      <p:cBhvr>
                                        <p:cTn id="33" dur="500" fill="hold"/>
                                        <p:tgtEl>
                                          <p:spTgt spid="388111"/>
                                        </p:tgtEl>
                                        <p:attrNameLst>
                                          <p:attrName>ppt_h</p:attrName>
                                        </p:attrNameLst>
                                      </p:cBhvr>
                                      <p:tavLst>
                                        <p:tav tm="0">
                                          <p:val>
                                            <p:strVal val="#ppt_h"/>
                                          </p:val>
                                        </p:tav>
                                        <p:tav tm="100000">
                                          <p:val>
                                            <p:strVal val="#ppt_h"/>
                                          </p:val>
                                        </p:tav>
                                      </p:tavLst>
                                    </p:anim>
                                    <p:anim calcmode="lin" valueType="num">
                                      <p:cBhvr>
                                        <p:cTn id="34" dur="500" fill="hold"/>
                                        <p:tgtEl>
                                          <p:spTgt spid="388111"/>
                                        </p:tgtEl>
                                        <p:attrNameLst>
                                          <p:attrName>ppt_x</p:attrName>
                                        </p:attrNameLst>
                                      </p:cBhvr>
                                      <p:tavLst>
                                        <p:tav tm="0">
                                          <p:val>
                                            <p:strVal val="#ppt_x-.2"/>
                                          </p:val>
                                        </p:tav>
                                        <p:tav tm="100000">
                                          <p:val>
                                            <p:strVal val="#ppt_x"/>
                                          </p:val>
                                        </p:tav>
                                      </p:tavLst>
                                    </p:anim>
                                    <p:anim calcmode="lin" valueType="num">
                                      <p:cBhvr>
                                        <p:cTn id="35" dur="500" fill="hold"/>
                                        <p:tgtEl>
                                          <p:spTgt spid="388111"/>
                                        </p:tgtEl>
                                        <p:attrNameLst>
                                          <p:attrName>ppt_y</p:attrName>
                                        </p:attrNameLst>
                                      </p:cBhvr>
                                      <p:tavLst>
                                        <p:tav tm="0">
                                          <p:val>
                                            <p:strVal val="#ppt_y"/>
                                          </p:val>
                                        </p:tav>
                                        <p:tav tm="100000">
                                          <p:val>
                                            <p:strVal val="#ppt_y"/>
                                          </p:val>
                                        </p:tav>
                                      </p:tavLst>
                                    </p:anim>
                                    <p:animEffect transition="in" filter="fade">
                                      <p:cBhvr>
                                        <p:cTn id="36" dur="500"/>
                                        <p:tgtEl>
                                          <p:spTgt spid="388111"/>
                                        </p:tgtEl>
                                      </p:cBhvr>
                                    </p:animEffect>
                                  </p:childTnLst>
                                </p:cTn>
                              </p:par>
                              <p:par>
                                <p:cTn id="37" presetID="54" presetClass="entr" presetSubtype="0" accel="100000" fill="hold" nodeType="withEffect">
                                  <p:stCondLst>
                                    <p:cond delay="0"/>
                                  </p:stCondLst>
                                  <p:childTnLst>
                                    <p:set>
                                      <p:cBhvr>
                                        <p:cTn id="38" dur="1" fill="hold">
                                          <p:stCondLst>
                                            <p:cond delay="0"/>
                                          </p:stCondLst>
                                        </p:cTn>
                                        <p:tgtEl>
                                          <p:spTgt spid="388112"/>
                                        </p:tgtEl>
                                        <p:attrNameLst>
                                          <p:attrName>style.visibility</p:attrName>
                                        </p:attrNameLst>
                                      </p:cBhvr>
                                      <p:to>
                                        <p:strVal val="visible"/>
                                      </p:to>
                                    </p:set>
                                    <p:anim calcmode="lin" valueType="num">
                                      <p:cBhvr>
                                        <p:cTn id="39" dur="500" fill="hold"/>
                                        <p:tgtEl>
                                          <p:spTgt spid="388112"/>
                                        </p:tgtEl>
                                        <p:attrNameLst>
                                          <p:attrName>ppt_w</p:attrName>
                                        </p:attrNameLst>
                                      </p:cBhvr>
                                      <p:tavLst>
                                        <p:tav tm="0">
                                          <p:val>
                                            <p:strVal val="#ppt_w*0.05"/>
                                          </p:val>
                                        </p:tav>
                                        <p:tav tm="100000">
                                          <p:val>
                                            <p:strVal val="#ppt_w"/>
                                          </p:val>
                                        </p:tav>
                                      </p:tavLst>
                                    </p:anim>
                                    <p:anim calcmode="lin" valueType="num">
                                      <p:cBhvr>
                                        <p:cTn id="40" dur="500" fill="hold"/>
                                        <p:tgtEl>
                                          <p:spTgt spid="388112"/>
                                        </p:tgtEl>
                                        <p:attrNameLst>
                                          <p:attrName>ppt_h</p:attrName>
                                        </p:attrNameLst>
                                      </p:cBhvr>
                                      <p:tavLst>
                                        <p:tav tm="0">
                                          <p:val>
                                            <p:strVal val="#ppt_h"/>
                                          </p:val>
                                        </p:tav>
                                        <p:tav tm="100000">
                                          <p:val>
                                            <p:strVal val="#ppt_h"/>
                                          </p:val>
                                        </p:tav>
                                      </p:tavLst>
                                    </p:anim>
                                    <p:anim calcmode="lin" valueType="num">
                                      <p:cBhvr>
                                        <p:cTn id="41" dur="500" fill="hold"/>
                                        <p:tgtEl>
                                          <p:spTgt spid="388112"/>
                                        </p:tgtEl>
                                        <p:attrNameLst>
                                          <p:attrName>ppt_x</p:attrName>
                                        </p:attrNameLst>
                                      </p:cBhvr>
                                      <p:tavLst>
                                        <p:tav tm="0">
                                          <p:val>
                                            <p:strVal val="#ppt_x-.2"/>
                                          </p:val>
                                        </p:tav>
                                        <p:tav tm="100000">
                                          <p:val>
                                            <p:strVal val="#ppt_x"/>
                                          </p:val>
                                        </p:tav>
                                      </p:tavLst>
                                    </p:anim>
                                    <p:anim calcmode="lin" valueType="num">
                                      <p:cBhvr>
                                        <p:cTn id="42" dur="500" fill="hold"/>
                                        <p:tgtEl>
                                          <p:spTgt spid="388112"/>
                                        </p:tgtEl>
                                        <p:attrNameLst>
                                          <p:attrName>ppt_y</p:attrName>
                                        </p:attrNameLst>
                                      </p:cBhvr>
                                      <p:tavLst>
                                        <p:tav tm="0">
                                          <p:val>
                                            <p:strVal val="#ppt_y"/>
                                          </p:val>
                                        </p:tav>
                                        <p:tav tm="100000">
                                          <p:val>
                                            <p:strVal val="#ppt_y"/>
                                          </p:val>
                                        </p:tav>
                                      </p:tavLst>
                                    </p:anim>
                                    <p:animEffect transition="in" filter="fade">
                                      <p:cBhvr>
                                        <p:cTn id="43" dur="500"/>
                                        <p:tgtEl>
                                          <p:spTgt spid="388112"/>
                                        </p:tgtEl>
                                      </p:cBhvr>
                                    </p:animEffect>
                                  </p:childTnLst>
                                </p:cTn>
                              </p:par>
                              <p:par>
                                <p:cTn id="44" presetID="54" presetClass="entr" presetSubtype="0" accel="100000" fill="hold" nodeType="withEffect">
                                  <p:stCondLst>
                                    <p:cond delay="0"/>
                                  </p:stCondLst>
                                  <p:childTnLst>
                                    <p:set>
                                      <p:cBhvr>
                                        <p:cTn id="45" dur="1" fill="hold">
                                          <p:stCondLst>
                                            <p:cond delay="0"/>
                                          </p:stCondLst>
                                        </p:cTn>
                                        <p:tgtEl>
                                          <p:spTgt spid="388113"/>
                                        </p:tgtEl>
                                        <p:attrNameLst>
                                          <p:attrName>style.visibility</p:attrName>
                                        </p:attrNameLst>
                                      </p:cBhvr>
                                      <p:to>
                                        <p:strVal val="visible"/>
                                      </p:to>
                                    </p:set>
                                    <p:anim calcmode="lin" valueType="num">
                                      <p:cBhvr>
                                        <p:cTn id="46" dur="500" fill="hold"/>
                                        <p:tgtEl>
                                          <p:spTgt spid="388113"/>
                                        </p:tgtEl>
                                        <p:attrNameLst>
                                          <p:attrName>ppt_w</p:attrName>
                                        </p:attrNameLst>
                                      </p:cBhvr>
                                      <p:tavLst>
                                        <p:tav tm="0">
                                          <p:val>
                                            <p:strVal val="#ppt_w*0.05"/>
                                          </p:val>
                                        </p:tav>
                                        <p:tav tm="100000">
                                          <p:val>
                                            <p:strVal val="#ppt_w"/>
                                          </p:val>
                                        </p:tav>
                                      </p:tavLst>
                                    </p:anim>
                                    <p:anim calcmode="lin" valueType="num">
                                      <p:cBhvr>
                                        <p:cTn id="47" dur="500" fill="hold"/>
                                        <p:tgtEl>
                                          <p:spTgt spid="388113"/>
                                        </p:tgtEl>
                                        <p:attrNameLst>
                                          <p:attrName>ppt_h</p:attrName>
                                        </p:attrNameLst>
                                      </p:cBhvr>
                                      <p:tavLst>
                                        <p:tav tm="0">
                                          <p:val>
                                            <p:strVal val="#ppt_h"/>
                                          </p:val>
                                        </p:tav>
                                        <p:tav tm="100000">
                                          <p:val>
                                            <p:strVal val="#ppt_h"/>
                                          </p:val>
                                        </p:tav>
                                      </p:tavLst>
                                    </p:anim>
                                    <p:anim calcmode="lin" valueType="num">
                                      <p:cBhvr>
                                        <p:cTn id="48" dur="500" fill="hold"/>
                                        <p:tgtEl>
                                          <p:spTgt spid="388113"/>
                                        </p:tgtEl>
                                        <p:attrNameLst>
                                          <p:attrName>ppt_x</p:attrName>
                                        </p:attrNameLst>
                                      </p:cBhvr>
                                      <p:tavLst>
                                        <p:tav tm="0">
                                          <p:val>
                                            <p:strVal val="#ppt_x-.2"/>
                                          </p:val>
                                        </p:tav>
                                        <p:tav tm="100000">
                                          <p:val>
                                            <p:strVal val="#ppt_x"/>
                                          </p:val>
                                        </p:tav>
                                      </p:tavLst>
                                    </p:anim>
                                    <p:anim calcmode="lin" valueType="num">
                                      <p:cBhvr>
                                        <p:cTn id="49" dur="500" fill="hold"/>
                                        <p:tgtEl>
                                          <p:spTgt spid="388113"/>
                                        </p:tgtEl>
                                        <p:attrNameLst>
                                          <p:attrName>ppt_y</p:attrName>
                                        </p:attrNameLst>
                                      </p:cBhvr>
                                      <p:tavLst>
                                        <p:tav tm="0">
                                          <p:val>
                                            <p:strVal val="#ppt_y"/>
                                          </p:val>
                                        </p:tav>
                                        <p:tav tm="100000">
                                          <p:val>
                                            <p:strVal val="#ppt_y"/>
                                          </p:val>
                                        </p:tav>
                                      </p:tavLst>
                                    </p:anim>
                                    <p:animEffect transition="in" filter="fade">
                                      <p:cBhvr>
                                        <p:cTn id="50" dur="500"/>
                                        <p:tgtEl>
                                          <p:spTgt spid="388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106" grpId="0"/>
      <p:bldOleChart spid="388109" grpId="0"/>
      <p:bldP spid="388110" grpId="0"/>
    </p:bld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81634" name="Object 2" descr="Blue tissue paper"/>
          <p:cNvGraphicFramePr>
            <a:graphicFrameLocks noChangeAspect="1"/>
          </p:cNvGraphicFramePr>
          <p:nvPr/>
        </p:nvGraphicFramePr>
        <p:xfrm>
          <a:off x="1981200" y="3194050"/>
          <a:ext cx="4800600" cy="3435350"/>
        </p:xfrm>
        <a:graphic>
          <a:graphicData uri="http://schemas.openxmlformats.org/presentationml/2006/ole">
            <mc:AlternateContent xmlns:mc="http://schemas.openxmlformats.org/markup-compatibility/2006">
              <mc:Choice xmlns:v="urn:schemas-microsoft-com:vml" Requires="v">
                <p:oleObj spid="_x0000_s105495" name="Chart" r:id="rId3" imgW="3695700" imgH="2654300" progId="Excel.Chart.8">
                  <p:embed/>
                </p:oleObj>
              </mc:Choice>
              <mc:Fallback>
                <p:oleObj name="Chart" r:id="rId3" imgW="3695700" imgH="2654300" progId="Excel.Chart.8">
                  <p:embed/>
                  <p:pic>
                    <p:nvPicPr>
                      <p:cNvPr id="0" name="Object 2" descr="Blue tissue 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194050"/>
                        <a:ext cx="4800600" cy="3435350"/>
                      </a:xfrm>
                      <a:prstGeom prst="rect">
                        <a:avLst/>
                      </a:prstGeom>
                      <a:noFill/>
                      <a:ln>
                        <a:noFill/>
                      </a:ln>
                      <a:effectLst/>
                      <a:extLst>
                        <a:ext uri="{909E8E84-426E-40dd-AFC4-6F175D3DCCD1}">
                          <a14:hiddenFill xmlns="" xmlns:a14="http://schemas.microsoft.com/office/drawing/2010/main">
                            <a:blipFill dpi="0" rotWithShape="1">
                              <a:blip r:embed="rId5"/>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581635" name="Rectangle 3"/>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Maximizing Revenue</a:t>
            </a:r>
          </a:p>
        </p:txBody>
      </p:sp>
      <p:sp>
        <p:nvSpPr>
          <p:cNvPr id="581636"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81638" name="Text Box 6" descr="Blue tissue paper"/>
          <p:cNvSpPr txBox="1">
            <a:spLocks noChangeArrowheads="1"/>
          </p:cNvSpPr>
          <p:nvPr/>
        </p:nvSpPr>
        <p:spPr bwMode="auto">
          <a:xfrm>
            <a:off x="152400" y="1219200"/>
            <a:ext cx="1600200" cy="366713"/>
          </a:xfrm>
          <a:prstGeom prst="rect">
            <a:avLst/>
          </a:prstGeom>
          <a:noFill/>
          <a:ln>
            <a:noFill/>
          </a:ln>
          <a:effectLst/>
          <a:extLst>
            <a:ext uri="{909E8E84-426E-40dd-AFC4-6F175D3DCCD1}">
              <a14:hiddenFill xmlns="" xmlns:a14="http://schemas.microsoft.com/office/drawing/2010/main">
                <a:blipFill dpi="0" rotWithShape="1">
                  <a:blip r:embed="rId5"/>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smtClean="0">
                <a:effectLst>
                  <a:outerShdw blurRad="38100" dist="38100" dir="2700000" algn="tl">
                    <a:srgbClr val="DDDDDD"/>
                  </a:outerShdw>
                </a:effectLst>
                <a:latin typeface="Batang" charset="0"/>
                <a:cs typeface="+mn-cs"/>
              </a:rPr>
              <a:t>CONTINUED</a:t>
            </a:r>
          </a:p>
        </p:txBody>
      </p:sp>
      <p:sp>
        <p:nvSpPr>
          <p:cNvPr id="581639" name="Text Box 7" descr="Blue tissue paper"/>
          <p:cNvSpPr txBox="1">
            <a:spLocks noChangeArrowheads="1"/>
          </p:cNvSpPr>
          <p:nvPr/>
        </p:nvSpPr>
        <p:spPr bwMode="auto">
          <a:xfrm>
            <a:off x="5565775" y="1525588"/>
            <a:ext cx="2511425" cy="396875"/>
          </a:xfrm>
          <a:prstGeom prst="rect">
            <a:avLst/>
          </a:prstGeom>
          <a:noFill/>
          <a:ln>
            <a:noFill/>
          </a:ln>
          <a:effectLst/>
          <a:extLst>
            <a:ext uri="{909E8E84-426E-40dd-AFC4-6F175D3DCCD1}">
              <a14:hiddenFill xmlns="" xmlns:a14="http://schemas.microsoft.com/office/drawing/2010/main">
                <a:blipFill dpi="0" rotWithShape="1">
                  <a:blip r:embed="rId5"/>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Replace </a:t>
            </a:r>
            <a:r>
              <a:rPr lang="en-US" sz="2000" i="1" smtClean="0">
                <a:latin typeface="Times New Roman" charset="0"/>
                <a:cs typeface="+mn-cs"/>
              </a:rPr>
              <a:t>P</a:t>
            </a:r>
            <a:r>
              <a:rPr lang="en-US" sz="2000" smtClean="0">
                <a:latin typeface="Times New Roman" charset="0"/>
                <a:cs typeface="+mn-cs"/>
              </a:rPr>
              <a:t> with 18 - </a:t>
            </a:r>
            <a:r>
              <a:rPr lang="en-US" sz="2000" i="1" smtClean="0">
                <a:latin typeface="Times New Roman" charset="0"/>
                <a:cs typeface="+mn-cs"/>
              </a:rPr>
              <a:t>x</a:t>
            </a:r>
            <a:r>
              <a:rPr lang="en-US" sz="2000" smtClean="0">
                <a:latin typeface="Times New Roman" charset="0"/>
                <a:cs typeface="+mn-cs"/>
              </a:rPr>
              <a:t>.</a:t>
            </a:r>
          </a:p>
        </p:txBody>
      </p:sp>
      <p:sp>
        <p:nvSpPr>
          <p:cNvPr id="581640" name="Text Box 8" descr="Blue tissue paper"/>
          <p:cNvSpPr txBox="1">
            <a:spLocks noChangeArrowheads="1"/>
          </p:cNvSpPr>
          <p:nvPr/>
        </p:nvSpPr>
        <p:spPr bwMode="auto">
          <a:xfrm>
            <a:off x="5565775" y="1906588"/>
            <a:ext cx="1139825" cy="396875"/>
          </a:xfrm>
          <a:prstGeom prst="rect">
            <a:avLst/>
          </a:prstGeom>
          <a:noFill/>
          <a:ln>
            <a:noFill/>
          </a:ln>
          <a:effectLst/>
          <a:extLst>
            <a:ext uri="{909E8E84-426E-40dd-AFC4-6F175D3DCCD1}">
              <a14:hiddenFill xmlns="" xmlns:a14="http://schemas.microsoft.com/office/drawing/2010/main">
                <a:blipFill dpi="0" rotWithShape="1">
                  <a:blip r:embed="rId5"/>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Simplify.</a:t>
            </a:r>
          </a:p>
        </p:txBody>
      </p:sp>
      <p:sp>
        <p:nvSpPr>
          <p:cNvPr id="581641" name="Text Box 9" descr="Blue tissue paper"/>
          <p:cNvSpPr txBox="1">
            <a:spLocks noChangeArrowheads="1"/>
          </p:cNvSpPr>
          <p:nvPr/>
        </p:nvSpPr>
        <p:spPr bwMode="auto">
          <a:xfrm>
            <a:off x="1752600" y="1524000"/>
            <a:ext cx="2971800" cy="396875"/>
          </a:xfrm>
          <a:prstGeom prst="rect">
            <a:avLst/>
          </a:prstGeom>
          <a:noFill/>
          <a:ln>
            <a:noFill/>
          </a:ln>
          <a:effectLst/>
          <a:extLst>
            <a:ext uri="{909E8E84-426E-40dd-AFC4-6F175D3DCCD1}">
              <a14:hiddenFill xmlns="" xmlns:a14="http://schemas.microsoft.com/office/drawing/2010/main">
                <a:blipFill dpi="0" rotWithShape="1">
                  <a:blip r:embed="rId5"/>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R</a:t>
            </a:r>
            <a:r>
              <a:rPr lang="en-US" sz="2000" smtClean="0">
                <a:latin typeface="Times New Roman" charset="0"/>
                <a:cs typeface="+mn-cs"/>
              </a:rPr>
              <a:t> = (1000 + 100</a:t>
            </a:r>
            <a:r>
              <a:rPr lang="en-US" sz="2000" i="1" smtClean="0">
                <a:latin typeface="Times New Roman" charset="0"/>
                <a:cs typeface="+mn-cs"/>
              </a:rPr>
              <a:t>x</a:t>
            </a:r>
            <a:r>
              <a:rPr lang="en-US" sz="2000" smtClean="0">
                <a:latin typeface="Times New Roman" charset="0"/>
                <a:cs typeface="+mn-cs"/>
              </a:rPr>
              <a:t>)</a:t>
            </a:r>
            <a:r>
              <a:rPr lang="en-US" sz="2000" smtClean="0">
                <a:latin typeface="Times New Roman" charset="0"/>
                <a:cs typeface="Times New Roman" charset="0"/>
              </a:rPr>
              <a:t>·(18 – </a:t>
            </a:r>
            <a:r>
              <a:rPr lang="en-US" sz="2000" i="1" smtClean="0">
                <a:latin typeface="Times New Roman" charset="0"/>
                <a:cs typeface="+mn-cs"/>
              </a:rPr>
              <a:t>x</a:t>
            </a:r>
            <a:r>
              <a:rPr lang="en-US" sz="2000" smtClean="0">
                <a:latin typeface="Times New Roman" charset="0"/>
                <a:cs typeface="+mn-cs"/>
              </a:rPr>
              <a:t>)</a:t>
            </a:r>
          </a:p>
        </p:txBody>
      </p:sp>
      <p:sp>
        <p:nvSpPr>
          <p:cNvPr id="581642" name="Text Box 10" descr="Blue tissue paper"/>
          <p:cNvSpPr txBox="1">
            <a:spLocks noChangeArrowheads="1"/>
          </p:cNvSpPr>
          <p:nvPr/>
        </p:nvSpPr>
        <p:spPr bwMode="auto">
          <a:xfrm>
            <a:off x="1752600" y="1906588"/>
            <a:ext cx="2971800" cy="396875"/>
          </a:xfrm>
          <a:prstGeom prst="rect">
            <a:avLst/>
          </a:prstGeom>
          <a:noFill/>
          <a:ln>
            <a:noFill/>
          </a:ln>
          <a:effectLst/>
          <a:extLst>
            <a:ext uri="{909E8E84-426E-40dd-AFC4-6F175D3DCCD1}">
              <a14:hiddenFill xmlns="" xmlns:a14="http://schemas.microsoft.com/office/drawing/2010/main">
                <a:blipFill dpi="0" rotWithShape="1">
                  <a:blip r:embed="rId5"/>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R</a:t>
            </a:r>
            <a:r>
              <a:rPr lang="en-US" sz="2000" smtClean="0">
                <a:latin typeface="Times New Roman" charset="0"/>
                <a:cs typeface="+mn-cs"/>
              </a:rPr>
              <a:t> = -100</a:t>
            </a:r>
            <a:r>
              <a:rPr lang="en-US" sz="2000" i="1" smtClean="0">
                <a:latin typeface="Times New Roman" charset="0"/>
                <a:cs typeface="+mn-cs"/>
              </a:rPr>
              <a:t>x</a:t>
            </a:r>
            <a:r>
              <a:rPr lang="en-US" sz="2000" baseline="30000" smtClean="0">
                <a:latin typeface="Times New Roman" charset="0"/>
                <a:cs typeface="+mn-cs"/>
              </a:rPr>
              <a:t>2</a:t>
            </a:r>
            <a:r>
              <a:rPr lang="en-US" sz="2000" smtClean="0">
                <a:latin typeface="Times New Roman" charset="0"/>
                <a:cs typeface="+mn-cs"/>
              </a:rPr>
              <a:t> +800</a:t>
            </a:r>
            <a:r>
              <a:rPr lang="en-US" sz="2000" i="1" smtClean="0">
                <a:latin typeface="Times New Roman" charset="0"/>
                <a:cs typeface="+mn-cs"/>
              </a:rPr>
              <a:t>x</a:t>
            </a:r>
            <a:r>
              <a:rPr lang="en-US" sz="2000" smtClean="0">
                <a:latin typeface="Times New Roman" charset="0"/>
                <a:cs typeface="+mn-cs"/>
              </a:rPr>
              <a:t> + 18,000</a:t>
            </a:r>
            <a:endParaRPr lang="en-US" sz="2000" i="1" smtClean="0">
              <a:latin typeface="Times New Roman" charset="0"/>
              <a:cs typeface="+mn-cs"/>
            </a:endParaRPr>
          </a:p>
        </p:txBody>
      </p:sp>
      <p:sp>
        <p:nvSpPr>
          <p:cNvPr id="581643" name="Text Box 11" descr="Blue tissue paper"/>
          <p:cNvSpPr txBox="1">
            <a:spLocks noChangeArrowheads="1"/>
          </p:cNvSpPr>
          <p:nvPr/>
        </p:nvSpPr>
        <p:spPr bwMode="auto">
          <a:xfrm>
            <a:off x="609600" y="2379663"/>
            <a:ext cx="8382000" cy="701675"/>
          </a:xfrm>
          <a:prstGeom prst="rect">
            <a:avLst/>
          </a:prstGeom>
          <a:noFill/>
          <a:ln>
            <a:noFill/>
          </a:ln>
          <a:effectLst/>
          <a:extLst>
            <a:ext uri="{909E8E84-426E-40dd-AFC4-6F175D3DCCD1}">
              <a14:hiddenFill xmlns="" xmlns:a14="http://schemas.microsoft.com/office/drawing/2010/main">
                <a:blipFill dpi="0" rotWithShape="1">
                  <a:blip r:embed="rId5"/>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Now we use this equation to sketch a graph of the function.  Since </a:t>
            </a:r>
            <a:r>
              <a:rPr lang="en-US" sz="2000" i="1" smtClean="0">
                <a:latin typeface="Times New Roman" charset="0"/>
                <a:cs typeface="+mn-cs"/>
              </a:rPr>
              <a:t>x</a:t>
            </a:r>
            <a:r>
              <a:rPr lang="en-US" sz="2000" smtClean="0">
                <a:latin typeface="Times New Roman" charset="0"/>
                <a:cs typeface="+mn-cs"/>
              </a:rPr>
              <a:t> and </a:t>
            </a:r>
            <a:r>
              <a:rPr lang="en-US" sz="2000" i="1" smtClean="0">
                <a:latin typeface="Times New Roman" charset="0"/>
                <a:cs typeface="+mn-cs"/>
              </a:rPr>
              <a:t>R</a:t>
            </a:r>
            <a:r>
              <a:rPr lang="en-US" sz="2000" smtClean="0">
                <a:latin typeface="Times New Roman" charset="0"/>
                <a:cs typeface="+mn-cs"/>
              </a:rPr>
              <a:t> cannot be negative, we only use the first quadrant.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81642"/>
                                        </p:tgtEl>
                                        <p:attrNameLst>
                                          <p:attrName>style.visibility</p:attrName>
                                        </p:attrNameLst>
                                      </p:cBhvr>
                                      <p:to>
                                        <p:strVal val="visible"/>
                                      </p:to>
                                    </p:set>
                                    <p:anim calcmode="lin" valueType="num">
                                      <p:cBhvr>
                                        <p:cTn id="7" dur="500" fill="hold"/>
                                        <p:tgtEl>
                                          <p:spTgt spid="581642"/>
                                        </p:tgtEl>
                                        <p:attrNameLst>
                                          <p:attrName>ppt_w</p:attrName>
                                        </p:attrNameLst>
                                      </p:cBhvr>
                                      <p:tavLst>
                                        <p:tav tm="0">
                                          <p:val>
                                            <p:strVal val="#ppt_w*0.05"/>
                                          </p:val>
                                        </p:tav>
                                        <p:tav tm="100000">
                                          <p:val>
                                            <p:strVal val="#ppt_w"/>
                                          </p:val>
                                        </p:tav>
                                      </p:tavLst>
                                    </p:anim>
                                    <p:anim calcmode="lin" valueType="num">
                                      <p:cBhvr>
                                        <p:cTn id="8" dur="500" fill="hold"/>
                                        <p:tgtEl>
                                          <p:spTgt spid="581642"/>
                                        </p:tgtEl>
                                        <p:attrNameLst>
                                          <p:attrName>ppt_h</p:attrName>
                                        </p:attrNameLst>
                                      </p:cBhvr>
                                      <p:tavLst>
                                        <p:tav tm="0">
                                          <p:val>
                                            <p:strVal val="#ppt_h"/>
                                          </p:val>
                                        </p:tav>
                                        <p:tav tm="100000">
                                          <p:val>
                                            <p:strVal val="#ppt_h"/>
                                          </p:val>
                                        </p:tav>
                                      </p:tavLst>
                                    </p:anim>
                                    <p:anim calcmode="lin" valueType="num">
                                      <p:cBhvr>
                                        <p:cTn id="9" dur="500" fill="hold"/>
                                        <p:tgtEl>
                                          <p:spTgt spid="581642"/>
                                        </p:tgtEl>
                                        <p:attrNameLst>
                                          <p:attrName>ppt_x</p:attrName>
                                        </p:attrNameLst>
                                      </p:cBhvr>
                                      <p:tavLst>
                                        <p:tav tm="0">
                                          <p:val>
                                            <p:strVal val="#ppt_x-.2"/>
                                          </p:val>
                                        </p:tav>
                                        <p:tav tm="100000">
                                          <p:val>
                                            <p:strVal val="#ppt_x"/>
                                          </p:val>
                                        </p:tav>
                                      </p:tavLst>
                                    </p:anim>
                                    <p:anim calcmode="lin" valueType="num">
                                      <p:cBhvr>
                                        <p:cTn id="10" dur="500" fill="hold"/>
                                        <p:tgtEl>
                                          <p:spTgt spid="581642"/>
                                        </p:tgtEl>
                                        <p:attrNameLst>
                                          <p:attrName>ppt_y</p:attrName>
                                        </p:attrNameLst>
                                      </p:cBhvr>
                                      <p:tavLst>
                                        <p:tav tm="0">
                                          <p:val>
                                            <p:strVal val="#ppt_y"/>
                                          </p:val>
                                        </p:tav>
                                        <p:tav tm="100000">
                                          <p:val>
                                            <p:strVal val="#ppt_y"/>
                                          </p:val>
                                        </p:tav>
                                      </p:tavLst>
                                    </p:anim>
                                    <p:animEffect transition="in" filter="fade">
                                      <p:cBhvr>
                                        <p:cTn id="11" dur="500"/>
                                        <p:tgtEl>
                                          <p:spTgt spid="581642"/>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581640"/>
                                        </p:tgtEl>
                                        <p:attrNameLst>
                                          <p:attrName>style.visibility</p:attrName>
                                        </p:attrNameLst>
                                      </p:cBhvr>
                                      <p:to>
                                        <p:strVal val="visible"/>
                                      </p:to>
                                    </p:set>
                                    <p:anim calcmode="lin" valueType="num">
                                      <p:cBhvr>
                                        <p:cTn id="14" dur="500" fill="hold"/>
                                        <p:tgtEl>
                                          <p:spTgt spid="581640"/>
                                        </p:tgtEl>
                                        <p:attrNameLst>
                                          <p:attrName>ppt_w</p:attrName>
                                        </p:attrNameLst>
                                      </p:cBhvr>
                                      <p:tavLst>
                                        <p:tav tm="0">
                                          <p:val>
                                            <p:strVal val="#ppt_w*0.05"/>
                                          </p:val>
                                        </p:tav>
                                        <p:tav tm="100000">
                                          <p:val>
                                            <p:strVal val="#ppt_w"/>
                                          </p:val>
                                        </p:tav>
                                      </p:tavLst>
                                    </p:anim>
                                    <p:anim calcmode="lin" valueType="num">
                                      <p:cBhvr>
                                        <p:cTn id="15" dur="500" fill="hold"/>
                                        <p:tgtEl>
                                          <p:spTgt spid="581640"/>
                                        </p:tgtEl>
                                        <p:attrNameLst>
                                          <p:attrName>ppt_h</p:attrName>
                                        </p:attrNameLst>
                                      </p:cBhvr>
                                      <p:tavLst>
                                        <p:tav tm="0">
                                          <p:val>
                                            <p:strVal val="#ppt_h"/>
                                          </p:val>
                                        </p:tav>
                                        <p:tav tm="100000">
                                          <p:val>
                                            <p:strVal val="#ppt_h"/>
                                          </p:val>
                                        </p:tav>
                                      </p:tavLst>
                                    </p:anim>
                                    <p:anim calcmode="lin" valueType="num">
                                      <p:cBhvr>
                                        <p:cTn id="16" dur="500" fill="hold"/>
                                        <p:tgtEl>
                                          <p:spTgt spid="581640"/>
                                        </p:tgtEl>
                                        <p:attrNameLst>
                                          <p:attrName>ppt_x</p:attrName>
                                        </p:attrNameLst>
                                      </p:cBhvr>
                                      <p:tavLst>
                                        <p:tav tm="0">
                                          <p:val>
                                            <p:strVal val="#ppt_x-.2"/>
                                          </p:val>
                                        </p:tav>
                                        <p:tav tm="100000">
                                          <p:val>
                                            <p:strVal val="#ppt_x"/>
                                          </p:val>
                                        </p:tav>
                                      </p:tavLst>
                                    </p:anim>
                                    <p:anim calcmode="lin" valueType="num">
                                      <p:cBhvr>
                                        <p:cTn id="17" dur="500" fill="hold"/>
                                        <p:tgtEl>
                                          <p:spTgt spid="581640"/>
                                        </p:tgtEl>
                                        <p:attrNameLst>
                                          <p:attrName>ppt_y</p:attrName>
                                        </p:attrNameLst>
                                      </p:cBhvr>
                                      <p:tavLst>
                                        <p:tav tm="0">
                                          <p:val>
                                            <p:strVal val="#ppt_y"/>
                                          </p:val>
                                        </p:tav>
                                        <p:tav tm="100000">
                                          <p:val>
                                            <p:strVal val="#ppt_y"/>
                                          </p:val>
                                        </p:tav>
                                      </p:tavLst>
                                    </p:anim>
                                    <p:animEffect transition="in" filter="fade">
                                      <p:cBhvr>
                                        <p:cTn id="18" dur="500"/>
                                        <p:tgtEl>
                                          <p:spTgt spid="58164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4" presetClass="entr" presetSubtype="0" accel="100000" fill="hold" grpId="0" nodeType="clickEffect">
                                  <p:stCondLst>
                                    <p:cond delay="0"/>
                                  </p:stCondLst>
                                  <p:childTnLst>
                                    <p:set>
                                      <p:cBhvr>
                                        <p:cTn id="22" dur="1" fill="hold">
                                          <p:stCondLst>
                                            <p:cond delay="0"/>
                                          </p:stCondLst>
                                        </p:cTn>
                                        <p:tgtEl>
                                          <p:spTgt spid="581643"/>
                                        </p:tgtEl>
                                        <p:attrNameLst>
                                          <p:attrName>style.visibility</p:attrName>
                                        </p:attrNameLst>
                                      </p:cBhvr>
                                      <p:to>
                                        <p:strVal val="visible"/>
                                      </p:to>
                                    </p:set>
                                    <p:anim calcmode="lin" valueType="num">
                                      <p:cBhvr>
                                        <p:cTn id="23" dur="500" fill="hold"/>
                                        <p:tgtEl>
                                          <p:spTgt spid="581643"/>
                                        </p:tgtEl>
                                        <p:attrNameLst>
                                          <p:attrName>ppt_w</p:attrName>
                                        </p:attrNameLst>
                                      </p:cBhvr>
                                      <p:tavLst>
                                        <p:tav tm="0">
                                          <p:val>
                                            <p:strVal val="#ppt_w*0.05"/>
                                          </p:val>
                                        </p:tav>
                                        <p:tav tm="100000">
                                          <p:val>
                                            <p:strVal val="#ppt_w"/>
                                          </p:val>
                                        </p:tav>
                                      </p:tavLst>
                                    </p:anim>
                                    <p:anim calcmode="lin" valueType="num">
                                      <p:cBhvr>
                                        <p:cTn id="24" dur="500" fill="hold"/>
                                        <p:tgtEl>
                                          <p:spTgt spid="581643"/>
                                        </p:tgtEl>
                                        <p:attrNameLst>
                                          <p:attrName>ppt_h</p:attrName>
                                        </p:attrNameLst>
                                      </p:cBhvr>
                                      <p:tavLst>
                                        <p:tav tm="0">
                                          <p:val>
                                            <p:strVal val="#ppt_h"/>
                                          </p:val>
                                        </p:tav>
                                        <p:tav tm="100000">
                                          <p:val>
                                            <p:strVal val="#ppt_h"/>
                                          </p:val>
                                        </p:tav>
                                      </p:tavLst>
                                    </p:anim>
                                    <p:anim calcmode="lin" valueType="num">
                                      <p:cBhvr>
                                        <p:cTn id="25" dur="500" fill="hold"/>
                                        <p:tgtEl>
                                          <p:spTgt spid="581643"/>
                                        </p:tgtEl>
                                        <p:attrNameLst>
                                          <p:attrName>ppt_x</p:attrName>
                                        </p:attrNameLst>
                                      </p:cBhvr>
                                      <p:tavLst>
                                        <p:tav tm="0">
                                          <p:val>
                                            <p:strVal val="#ppt_x-.2"/>
                                          </p:val>
                                        </p:tav>
                                        <p:tav tm="100000">
                                          <p:val>
                                            <p:strVal val="#ppt_x"/>
                                          </p:val>
                                        </p:tav>
                                      </p:tavLst>
                                    </p:anim>
                                    <p:anim calcmode="lin" valueType="num">
                                      <p:cBhvr>
                                        <p:cTn id="26" dur="500" fill="hold"/>
                                        <p:tgtEl>
                                          <p:spTgt spid="581643"/>
                                        </p:tgtEl>
                                        <p:attrNameLst>
                                          <p:attrName>ppt_y</p:attrName>
                                        </p:attrNameLst>
                                      </p:cBhvr>
                                      <p:tavLst>
                                        <p:tav tm="0">
                                          <p:val>
                                            <p:strVal val="#ppt_y"/>
                                          </p:val>
                                        </p:tav>
                                        <p:tav tm="100000">
                                          <p:val>
                                            <p:strVal val="#ppt_y"/>
                                          </p:val>
                                        </p:tav>
                                      </p:tavLst>
                                    </p:anim>
                                    <p:animEffect transition="in" filter="fade">
                                      <p:cBhvr>
                                        <p:cTn id="27" dur="500"/>
                                        <p:tgtEl>
                                          <p:spTgt spid="58164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4" presetClass="entr" presetSubtype="0" accel="100000" fill="hold" grpId="0" nodeType="clickEffect">
                                  <p:stCondLst>
                                    <p:cond delay="0"/>
                                  </p:stCondLst>
                                  <p:childTnLst>
                                    <p:set>
                                      <p:cBhvr>
                                        <p:cTn id="31" dur="1" fill="hold">
                                          <p:stCondLst>
                                            <p:cond delay="0"/>
                                          </p:stCondLst>
                                        </p:cTn>
                                        <p:tgtEl>
                                          <p:spTgt spid="581634"/>
                                        </p:tgtEl>
                                        <p:attrNameLst>
                                          <p:attrName>style.visibility</p:attrName>
                                        </p:attrNameLst>
                                      </p:cBhvr>
                                      <p:to>
                                        <p:strVal val="visible"/>
                                      </p:to>
                                    </p:set>
                                    <p:anim calcmode="lin" valueType="num">
                                      <p:cBhvr>
                                        <p:cTn id="32" dur="500" fill="hold"/>
                                        <p:tgtEl>
                                          <p:spTgt spid="581634"/>
                                        </p:tgtEl>
                                        <p:attrNameLst>
                                          <p:attrName>ppt_w</p:attrName>
                                        </p:attrNameLst>
                                      </p:cBhvr>
                                      <p:tavLst>
                                        <p:tav tm="0">
                                          <p:val>
                                            <p:strVal val="#ppt_w*0.05"/>
                                          </p:val>
                                        </p:tav>
                                        <p:tav tm="100000">
                                          <p:val>
                                            <p:strVal val="#ppt_w"/>
                                          </p:val>
                                        </p:tav>
                                      </p:tavLst>
                                    </p:anim>
                                    <p:anim calcmode="lin" valueType="num">
                                      <p:cBhvr>
                                        <p:cTn id="33" dur="500" fill="hold"/>
                                        <p:tgtEl>
                                          <p:spTgt spid="581634"/>
                                        </p:tgtEl>
                                        <p:attrNameLst>
                                          <p:attrName>ppt_h</p:attrName>
                                        </p:attrNameLst>
                                      </p:cBhvr>
                                      <p:tavLst>
                                        <p:tav tm="0">
                                          <p:val>
                                            <p:strVal val="#ppt_h"/>
                                          </p:val>
                                        </p:tav>
                                        <p:tav tm="100000">
                                          <p:val>
                                            <p:strVal val="#ppt_h"/>
                                          </p:val>
                                        </p:tav>
                                      </p:tavLst>
                                    </p:anim>
                                    <p:anim calcmode="lin" valueType="num">
                                      <p:cBhvr>
                                        <p:cTn id="34" dur="500" fill="hold"/>
                                        <p:tgtEl>
                                          <p:spTgt spid="581634"/>
                                        </p:tgtEl>
                                        <p:attrNameLst>
                                          <p:attrName>ppt_x</p:attrName>
                                        </p:attrNameLst>
                                      </p:cBhvr>
                                      <p:tavLst>
                                        <p:tav tm="0">
                                          <p:val>
                                            <p:strVal val="#ppt_x-.2"/>
                                          </p:val>
                                        </p:tav>
                                        <p:tav tm="100000">
                                          <p:val>
                                            <p:strVal val="#ppt_x"/>
                                          </p:val>
                                        </p:tav>
                                      </p:tavLst>
                                    </p:anim>
                                    <p:anim calcmode="lin" valueType="num">
                                      <p:cBhvr>
                                        <p:cTn id="35" dur="500" fill="hold"/>
                                        <p:tgtEl>
                                          <p:spTgt spid="581634"/>
                                        </p:tgtEl>
                                        <p:attrNameLst>
                                          <p:attrName>ppt_y</p:attrName>
                                        </p:attrNameLst>
                                      </p:cBhvr>
                                      <p:tavLst>
                                        <p:tav tm="0">
                                          <p:val>
                                            <p:strVal val="#ppt_y"/>
                                          </p:val>
                                        </p:tav>
                                        <p:tav tm="100000">
                                          <p:val>
                                            <p:strVal val="#ppt_y"/>
                                          </p:val>
                                        </p:tav>
                                      </p:tavLst>
                                    </p:anim>
                                    <p:animEffect transition="in" filter="fade">
                                      <p:cBhvr>
                                        <p:cTn id="36" dur="500"/>
                                        <p:tgtEl>
                                          <p:spTgt spid="581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581634" grpId="0"/>
      <p:bldP spid="581640" grpId="0"/>
      <p:bldP spid="581642" grpId="0"/>
      <p:bldP spid="581643" grpId="0"/>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2658"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Maximizing Revenue</a:t>
            </a:r>
          </a:p>
        </p:txBody>
      </p:sp>
      <p:sp>
        <p:nvSpPr>
          <p:cNvPr id="582659" name="Text Box 3"/>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82661" name="Text Box 5" descr="Blue tissue paper"/>
          <p:cNvSpPr txBox="1">
            <a:spLocks noChangeArrowheads="1"/>
          </p:cNvSpPr>
          <p:nvPr/>
        </p:nvSpPr>
        <p:spPr bwMode="auto">
          <a:xfrm>
            <a:off x="152400" y="1219200"/>
            <a:ext cx="1600200" cy="366713"/>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smtClean="0">
                <a:effectLst>
                  <a:outerShdw blurRad="38100" dist="38100" dir="2700000" algn="tl">
                    <a:srgbClr val="DDDDDD"/>
                  </a:outerShdw>
                </a:effectLst>
                <a:latin typeface="Batang" charset="0"/>
                <a:cs typeface="+mn-cs"/>
              </a:rPr>
              <a:t>CONTINUED</a:t>
            </a:r>
          </a:p>
        </p:txBody>
      </p:sp>
      <p:sp>
        <p:nvSpPr>
          <p:cNvPr id="582662" name="Text Box 6" descr="Blue tissue paper"/>
          <p:cNvSpPr txBox="1">
            <a:spLocks noChangeArrowheads="1"/>
          </p:cNvSpPr>
          <p:nvPr/>
        </p:nvSpPr>
        <p:spPr bwMode="auto">
          <a:xfrm>
            <a:off x="609600" y="1600200"/>
            <a:ext cx="8077200" cy="13112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It appears from the graph that there is exactly one relative extremum, a relative maximum around </a:t>
            </a:r>
            <a:r>
              <a:rPr lang="en-US" sz="2000" i="1" smtClean="0">
                <a:latin typeface="Times New Roman" charset="0"/>
                <a:cs typeface="+mn-cs"/>
              </a:rPr>
              <a:t>x</a:t>
            </a:r>
            <a:r>
              <a:rPr lang="en-US" sz="2000" smtClean="0">
                <a:latin typeface="Times New Roman" charset="0"/>
                <a:cs typeface="+mn-cs"/>
              </a:rPr>
              <a:t> = 5.  To know exactly where this relative maximum is, we need to set the first derivative equal to zero and solve (since at this point, the function will have a slope of zero).</a:t>
            </a:r>
          </a:p>
        </p:txBody>
      </p:sp>
      <p:sp>
        <p:nvSpPr>
          <p:cNvPr id="582663" name="Text Box 7" descr="Blue tissue paper"/>
          <p:cNvSpPr txBox="1">
            <a:spLocks noChangeArrowheads="1"/>
          </p:cNvSpPr>
          <p:nvPr/>
        </p:nvSpPr>
        <p:spPr bwMode="auto">
          <a:xfrm>
            <a:off x="5565775" y="3108325"/>
            <a:ext cx="2892425"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This is the given equation.</a:t>
            </a:r>
          </a:p>
        </p:txBody>
      </p:sp>
      <p:sp>
        <p:nvSpPr>
          <p:cNvPr id="582664" name="Text Box 8" descr="Blue tissue paper"/>
          <p:cNvSpPr txBox="1">
            <a:spLocks noChangeArrowheads="1"/>
          </p:cNvSpPr>
          <p:nvPr/>
        </p:nvSpPr>
        <p:spPr bwMode="auto">
          <a:xfrm>
            <a:off x="5565775" y="3548063"/>
            <a:ext cx="1597025"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Differentiate.</a:t>
            </a:r>
          </a:p>
        </p:txBody>
      </p:sp>
      <p:sp>
        <p:nvSpPr>
          <p:cNvPr id="582665" name="Text Box 9" descr="Blue tissue paper"/>
          <p:cNvSpPr txBox="1">
            <a:spLocks noChangeArrowheads="1"/>
          </p:cNvSpPr>
          <p:nvPr/>
        </p:nvSpPr>
        <p:spPr bwMode="auto">
          <a:xfrm>
            <a:off x="5565775" y="4005263"/>
            <a:ext cx="2968625"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Set the function equal to 0.</a:t>
            </a:r>
          </a:p>
        </p:txBody>
      </p:sp>
      <p:sp>
        <p:nvSpPr>
          <p:cNvPr id="582666" name="Text Box 10" descr="Blue tissue paper"/>
          <p:cNvSpPr txBox="1">
            <a:spLocks noChangeArrowheads="1"/>
          </p:cNvSpPr>
          <p:nvPr/>
        </p:nvSpPr>
        <p:spPr bwMode="auto">
          <a:xfrm>
            <a:off x="1077913" y="4002088"/>
            <a:ext cx="1817687"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-200</a:t>
            </a:r>
            <a:r>
              <a:rPr lang="en-US" sz="2000" i="1" smtClean="0">
                <a:latin typeface="Times New Roman" charset="0"/>
                <a:cs typeface="+mn-cs"/>
              </a:rPr>
              <a:t>x</a:t>
            </a:r>
            <a:r>
              <a:rPr lang="en-US" sz="2000" smtClean="0">
                <a:latin typeface="Times New Roman" charset="0"/>
                <a:cs typeface="+mn-cs"/>
              </a:rPr>
              <a:t> + 800 = 0</a:t>
            </a:r>
          </a:p>
        </p:txBody>
      </p:sp>
      <p:sp>
        <p:nvSpPr>
          <p:cNvPr id="582667" name="Text Box 11" descr="Blue tissue paper"/>
          <p:cNvSpPr txBox="1">
            <a:spLocks noChangeArrowheads="1"/>
          </p:cNvSpPr>
          <p:nvPr/>
        </p:nvSpPr>
        <p:spPr bwMode="auto">
          <a:xfrm>
            <a:off x="5565775" y="4462463"/>
            <a:ext cx="758825"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Add.</a:t>
            </a:r>
          </a:p>
        </p:txBody>
      </p:sp>
      <p:sp>
        <p:nvSpPr>
          <p:cNvPr id="582668" name="Text Box 12" descr="Blue tissue paper"/>
          <p:cNvSpPr txBox="1">
            <a:spLocks noChangeArrowheads="1"/>
          </p:cNvSpPr>
          <p:nvPr/>
        </p:nvSpPr>
        <p:spPr bwMode="auto">
          <a:xfrm>
            <a:off x="1927225" y="4459288"/>
            <a:ext cx="1360488"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800 =</a:t>
            </a:r>
            <a:r>
              <a:rPr lang="en-US" sz="2000" i="1" smtClean="0">
                <a:latin typeface="Times New Roman" charset="0"/>
                <a:cs typeface="+mn-cs"/>
              </a:rPr>
              <a:t> </a:t>
            </a:r>
            <a:r>
              <a:rPr lang="en-US" sz="2000" smtClean="0">
                <a:latin typeface="Times New Roman" charset="0"/>
                <a:cs typeface="+mn-cs"/>
              </a:rPr>
              <a:t>200</a:t>
            </a:r>
            <a:r>
              <a:rPr lang="en-US" sz="2000" i="1" smtClean="0">
                <a:latin typeface="Times New Roman" charset="0"/>
                <a:cs typeface="+mn-cs"/>
              </a:rPr>
              <a:t>x</a:t>
            </a:r>
            <a:endParaRPr lang="en-US" sz="2000" smtClean="0">
              <a:latin typeface="Times New Roman" charset="0"/>
              <a:cs typeface="+mn-cs"/>
            </a:endParaRPr>
          </a:p>
        </p:txBody>
      </p:sp>
      <p:sp>
        <p:nvSpPr>
          <p:cNvPr id="582669" name="Text Box 13" descr="Blue tissue paper"/>
          <p:cNvSpPr txBox="1">
            <a:spLocks noChangeArrowheads="1"/>
          </p:cNvSpPr>
          <p:nvPr/>
        </p:nvSpPr>
        <p:spPr bwMode="auto">
          <a:xfrm>
            <a:off x="5565775" y="4919663"/>
            <a:ext cx="987425"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Divide.</a:t>
            </a:r>
          </a:p>
        </p:txBody>
      </p:sp>
      <p:sp>
        <p:nvSpPr>
          <p:cNvPr id="582670" name="Text Box 14" descr="Blue tissue paper"/>
          <p:cNvSpPr txBox="1">
            <a:spLocks noChangeArrowheads="1"/>
          </p:cNvSpPr>
          <p:nvPr/>
        </p:nvSpPr>
        <p:spPr bwMode="auto">
          <a:xfrm>
            <a:off x="2165350" y="4916488"/>
            <a:ext cx="70485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4 =</a:t>
            </a:r>
            <a:r>
              <a:rPr lang="en-US" sz="2000" i="1" smtClean="0">
                <a:latin typeface="Times New Roman" charset="0"/>
                <a:cs typeface="+mn-cs"/>
              </a:rPr>
              <a:t> x</a:t>
            </a:r>
            <a:endParaRPr lang="en-US" sz="2000" smtClean="0">
              <a:latin typeface="Times New Roman" charset="0"/>
              <a:cs typeface="+mn-cs"/>
            </a:endParaRPr>
          </a:p>
        </p:txBody>
      </p:sp>
      <p:sp>
        <p:nvSpPr>
          <p:cNvPr id="582671" name="Text Box 15" descr="Blue tissue paper"/>
          <p:cNvSpPr txBox="1">
            <a:spLocks noChangeArrowheads="1"/>
          </p:cNvSpPr>
          <p:nvPr/>
        </p:nvSpPr>
        <p:spPr bwMode="auto">
          <a:xfrm>
            <a:off x="2038350" y="3544888"/>
            <a:ext cx="1963738"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R</a:t>
            </a:r>
            <a:r>
              <a:rPr lang="el-GR" sz="2000" i="1" smtClean="0">
                <a:latin typeface="Times New Roman" charset="0"/>
                <a:cs typeface="Times New Roman" charset="0"/>
              </a:rPr>
              <a:t>΄</a:t>
            </a:r>
            <a:r>
              <a:rPr lang="en-US" sz="2000" i="1" smtClean="0">
                <a:latin typeface="Times New Roman" charset="0"/>
                <a:cs typeface="+mn-cs"/>
              </a:rPr>
              <a:t> =</a:t>
            </a:r>
            <a:r>
              <a:rPr lang="en-US" sz="2000" smtClean="0">
                <a:latin typeface="Times New Roman" charset="0"/>
                <a:cs typeface="+mn-cs"/>
              </a:rPr>
              <a:t> -200</a:t>
            </a:r>
            <a:r>
              <a:rPr lang="en-US" sz="2000" i="1" smtClean="0">
                <a:latin typeface="Times New Roman" charset="0"/>
                <a:cs typeface="+mn-cs"/>
              </a:rPr>
              <a:t>x</a:t>
            </a:r>
            <a:r>
              <a:rPr lang="en-US" sz="2000" smtClean="0">
                <a:latin typeface="Times New Roman" charset="0"/>
                <a:cs typeface="+mn-cs"/>
              </a:rPr>
              <a:t> + 800</a:t>
            </a:r>
            <a:endParaRPr lang="en-US" sz="2000" baseline="30000" smtClean="0">
              <a:latin typeface="Times New Roman" charset="0"/>
              <a:cs typeface="+mn-cs"/>
            </a:endParaRPr>
          </a:p>
        </p:txBody>
      </p:sp>
      <p:sp>
        <p:nvSpPr>
          <p:cNvPr id="582672" name="Text Box 16" descr="Blue tissue paper"/>
          <p:cNvSpPr txBox="1">
            <a:spLocks noChangeArrowheads="1"/>
          </p:cNvSpPr>
          <p:nvPr/>
        </p:nvSpPr>
        <p:spPr bwMode="auto">
          <a:xfrm>
            <a:off x="2128838" y="3106738"/>
            <a:ext cx="29718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R</a:t>
            </a:r>
            <a:r>
              <a:rPr lang="en-US" sz="2000" smtClean="0">
                <a:latin typeface="Times New Roman" charset="0"/>
                <a:cs typeface="+mn-cs"/>
              </a:rPr>
              <a:t> = -100</a:t>
            </a:r>
            <a:r>
              <a:rPr lang="en-US" sz="2000" i="1" smtClean="0">
                <a:latin typeface="Times New Roman" charset="0"/>
                <a:cs typeface="+mn-cs"/>
              </a:rPr>
              <a:t>x</a:t>
            </a:r>
            <a:r>
              <a:rPr lang="en-US" sz="2000" baseline="30000" smtClean="0">
                <a:latin typeface="Times New Roman" charset="0"/>
                <a:cs typeface="+mn-cs"/>
              </a:rPr>
              <a:t>2</a:t>
            </a:r>
            <a:r>
              <a:rPr lang="en-US" sz="2000" smtClean="0">
                <a:latin typeface="Times New Roman" charset="0"/>
                <a:cs typeface="+mn-cs"/>
              </a:rPr>
              <a:t> +800</a:t>
            </a:r>
            <a:r>
              <a:rPr lang="en-US" sz="2000" i="1" smtClean="0">
                <a:latin typeface="Times New Roman" charset="0"/>
                <a:cs typeface="+mn-cs"/>
              </a:rPr>
              <a:t>x</a:t>
            </a:r>
            <a:r>
              <a:rPr lang="en-US" sz="2000" smtClean="0">
                <a:latin typeface="Times New Roman" charset="0"/>
                <a:cs typeface="+mn-cs"/>
              </a:rPr>
              <a:t> + 18,000</a:t>
            </a:r>
            <a:endParaRPr lang="en-US" sz="2000" i="1" smtClean="0">
              <a:latin typeface="Times New Roman" charset="0"/>
              <a:cs typeface="+mn-cs"/>
            </a:endParaRPr>
          </a:p>
        </p:txBody>
      </p:sp>
      <p:sp>
        <p:nvSpPr>
          <p:cNvPr id="582673" name="Text Box 17" descr="Blue tissue paper"/>
          <p:cNvSpPr txBox="1">
            <a:spLocks noChangeArrowheads="1"/>
          </p:cNvSpPr>
          <p:nvPr/>
        </p:nvSpPr>
        <p:spPr bwMode="auto">
          <a:xfrm>
            <a:off x="609600" y="5410200"/>
            <a:ext cx="8229600" cy="10064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Therefore, we know that revenue will be maximized when </a:t>
            </a:r>
            <a:r>
              <a:rPr lang="en-US" sz="2000" i="1" smtClean="0">
                <a:latin typeface="Times New Roman" charset="0"/>
                <a:cs typeface="+mn-cs"/>
              </a:rPr>
              <a:t>x</a:t>
            </a:r>
            <a:r>
              <a:rPr lang="en-US" sz="2000" smtClean="0">
                <a:latin typeface="Times New Roman" charset="0"/>
                <a:cs typeface="+mn-cs"/>
              </a:rPr>
              <a:t> = 4.  That is, revenue will be maximized via a $4 discount, yielding a weekly revenue of $19,600.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82672"/>
                                        </p:tgtEl>
                                        <p:attrNameLst>
                                          <p:attrName>style.visibility</p:attrName>
                                        </p:attrNameLst>
                                      </p:cBhvr>
                                      <p:to>
                                        <p:strVal val="visible"/>
                                      </p:to>
                                    </p:set>
                                    <p:anim calcmode="lin" valueType="num">
                                      <p:cBhvr>
                                        <p:cTn id="7" dur="500" fill="hold"/>
                                        <p:tgtEl>
                                          <p:spTgt spid="582672"/>
                                        </p:tgtEl>
                                        <p:attrNameLst>
                                          <p:attrName>ppt_w</p:attrName>
                                        </p:attrNameLst>
                                      </p:cBhvr>
                                      <p:tavLst>
                                        <p:tav tm="0">
                                          <p:val>
                                            <p:strVal val="#ppt_w*0.05"/>
                                          </p:val>
                                        </p:tav>
                                        <p:tav tm="100000">
                                          <p:val>
                                            <p:strVal val="#ppt_w"/>
                                          </p:val>
                                        </p:tav>
                                      </p:tavLst>
                                    </p:anim>
                                    <p:anim calcmode="lin" valueType="num">
                                      <p:cBhvr>
                                        <p:cTn id="8" dur="500" fill="hold"/>
                                        <p:tgtEl>
                                          <p:spTgt spid="582672"/>
                                        </p:tgtEl>
                                        <p:attrNameLst>
                                          <p:attrName>ppt_h</p:attrName>
                                        </p:attrNameLst>
                                      </p:cBhvr>
                                      <p:tavLst>
                                        <p:tav tm="0">
                                          <p:val>
                                            <p:strVal val="#ppt_h"/>
                                          </p:val>
                                        </p:tav>
                                        <p:tav tm="100000">
                                          <p:val>
                                            <p:strVal val="#ppt_h"/>
                                          </p:val>
                                        </p:tav>
                                      </p:tavLst>
                                    </p:anim>
                                    <p:anim calcmode="lin" valueType="num">
                                      <p:cBhvr>
                                        <p:cTn id="9" dur="500" fill="hold"/>
                                        <p:tgtEl>
                                          <p:spTgt spid="582672"/>
                                        </p:tgtEl>
                                        <p:attrNameLst>
                                          <p:attrName>ppt_x</p:attrName>
                                        </p:attrNameLst>
                                      </p:cBhvr>
                                      <p:tavLst>
                                        <p:tav tm="0">
                                          <p:val>
                                            <p:strVal val="#ppt_x-.2"/>
                                          </p:val>
                                        </p:tav>
                                        <p:tav tm="100000">
                                          <p:val>
                                            <p:strVal val="#ppt_x"/>
                                          </p:val>
                                        </p:tav>
                                      </p:tavLst>
                                    </p:anim>
                                    <p:anim calcmode="lin" valueType="num">
                                      <p:cBhvr>
                                        <p:cTn id="10" dur="500" fill="hold"/>
                                        <p:tgtEl>
                                          <p:spTgt spid="582672"/>
                                        </p:tgtEl>
                                        <p:attrNameLst>
                                          <p:attrName>ppt_y</p:attrName>
                                        </p:attrNameLst>
                                      </p:cBhvr>
                                      <p:tavLst>
                                        <p:tav tm="0">
                                          <p:val>
                                            <p:strVal val="#ppt_y"/>
                                          </p:val>
                                        </p:tav>
                                        <p:tav tm="100000">
                                          <p:val>
                                            <p:strVal val="#ppt_y"/>
                                          </p:val>
                                        </p:tav>
                                      </p:tavLst>
                                    </p:anim>
                                    <p:animEffect transition="in" filter="fade">
                                      <p:cBhvr>
                                        <p:cTn id="11" dur="500"/>
                                        <p:tgtEl>
                                          <p:spTgt spid="582672"/>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582663"/>
                                        </p:tgtEl>
                                        <p:attrNameLst>
                                          <p:attrName>style.visibility</p:attrName>
                                        </p:attrNameLst>
                                      </p:cBhvr>
                                      <p:to>
                                        <p:strVal val="visible"/>
                                      </p:to>
                                    </p:set>
                                    <p:anim calcmode="lin" valueType="num">
                                      <p:cBhvr>
                                        <p:cTn id="14" dur="500" fill="hold"/>
                                        <p:tgtEl>
                                          <p:spTgt spid="582663"/>
                                        </p:tgtEl>
                                        <p:attrNameLst>
                                          <p:attrName>ppt_w</p:attrName>
                                        </p:attrNameLst>
                                      </p:cBhvr>
                                      <p:tavLst>
                                        <p:tav tm="0">
                                          <p:val>
                                            <p:strVal val="#ppt_w*0.05"/>
                                          </p:val>
                                        </p:tav>
                                        <p:tav tm="100000">
                                          <p:val>
                                            <p:strVal val="#ppt_w"/>
                                          </p:val>
                                        </p:tav>
                                      </p:tavLst>
                                    </p:anim>
                                    <p:anim calcmode="lin" valueType="num">
                                      <p:cBhvr>
                                        <p:cTn id="15" dur="500" fill="hold"/>
                                        <p:tgtEl>
                                          <p:spTgt spid="582663"/>
                                        </p:tgtEl>
                                        <p:attrNameLst>
                                          <p:attrName>ppt_h</p:attrName>
                                        </p:attrNameLst>
                                      </p:cBhvr>
                                      <p:tavLst>
                                        <p:tav tm="0">
                                          <p:val>
                                            <p:strVal val="#ppt_h"/>
                                          </p:val>
                                        </p:tav>
                                        <p:tav tm="100000">
                                          <p:val>
                                            <p:strVal val="#ppt_h"/>
                                          </p:val>
                                        </p:tav>
                                      </p:tavLst>
                                    </p:anim>
                                    <p:anim calcmode="lin" valueType="num">
                                      <p:cBhvr>
                                        <p:cTn id="16" dur="500" fill="hold"/>
                                        <p:tgtEl>
                                          <p:spTgt spid="582663"/>
                                        </p:tgtEl>
                                        <p:attrNameLst>
                                          <p:attrName>ppt_x</p:attrName>
                                        </p:attrNameLst>
                                      </p:cBhvr>
                                      <p:tavLst>
                                        <p:tav tm="0">
                                          <p:val>
                                            <p:strVal val="#ppt_x-.2"/>
                                          </p:val>
                                        </p:tav>
                                        <p:tav tm="100000">
                                          <p:val>
                                            <p:strVal val="#ppt_x"/>
                                          </p:val>
                                        </p:tav>
                                      </p:tavLst>
                                    </p:anim>
                                    <p:anim calcmode="lin" valueType="num">
                                      <p:cBhvr>
                                        <p:cTn id="17" dur="500" fill="hold"/>
                                        <p:tgtEl>
                                          <p:spTgt spid="582663"/>
                                        </p:tgtEl>
                                        <p:attrNameLst>
                                          <p:attrName>ppt_y</p:attrName>
                                        </p:attrNameLst>
                                      </p:cBhvr>
                                      <p:tavLst>
                                        <p:tav tm="0">
                                          <p:val>
                                            <p:strVal val="#ppt_y"/>
                                          </p:val>
                                        </p:tav>
                                        <p:tav tm="100000">
                                          <p:val>
                                            <p:strVal val="#ppt_y"/>
                                          </p:val>
                                        </p:tav>
                                      </p:tavLst>
                                    </p:anim>
                                    <p:animEffect transition="in" filter="fade">
                                      <p:cBhvr>
                                        <p:cTn id="18" dur="500"/>
                                        <p:tgtEl>
                                          <p:spTgt spid="58266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4" presetClass="entr" presetSubtype="0" accel="100000" fill="hold" grpId="0" nodeType="clickEffect">
                                  <p:stCondLst>
                                    <p:cond delay="0"/>
                                  </p:stCondLst>
                                  <p:childTnLst>
                                    <p:set>
                                      <p:cBhvr>
                                        <p:cTn id="22" dur="1" fill="hold">
                                          <p:stCondLst>
                                            <p:cond delay="0"/>
                                          </p:stCondLst>
                                        </p:cTn>
                                        <p:tgtEl>
                                          <p:spTgt spid="582671"/>
                                        </p:tgtEl>
                                        <p:attrNameLst>
                                          <p:attrName>style.visibility</p:attrName>
                                        </p:attrNameLst>
                                      </p:cBhvr>
                                      <p:to>
                                        <p:strVal val="visible"/>
                                      </p:to>
                                    </p:set>
                                    <p:anim calcmode="lin" valueType="num">
                                      <p:cBhvr>
                                        <p:cTn id="23" dur="500" fill="hold"/>
                                        <p:tgtEl>
                                          <p:spTgt spid="582671"/>
                                        </p:tgtEl>
                                        <p:attrNameLst>
                                          <p:attrName>ppt_w</p:attrName>
                                        </p:attrNameLst>
                                      </p:cBhvr>
                                      <p:tavLst>
                                        <p:tav tm="0">
                                          <p:val>
                                            <p:strVal val="#ppt_w*0.05"/>
                                          </p:val>
                                        </p:tav>
                                        <p:tav tm="100000">
                                          <p:val>
                                            <p:strVal val="#ppt_w"/>
                                          </p:val>
                                        </p:tav>
                                      </p:tavLst>
                                    </p:anim>
                                    <p:anim calcmode="lin" valueType="num">
                                      <p:cBhvr>
                                        <p:cTn id="24" dur="500" fill="hold"/>
                                        <p:tgtEl>
                                          <p:spTgt spid="582671"/>
                                        </p:tgtEl>
                                        <p:attrNameLst>
                                          <p:attrName>ppt_h</p:attrName>
                                        </p:attrNameLst>
                                      </p:cBhvr>
                                      <p:tavLst>
                                        <p:tav tm="0">
                                          <p:val>
                                            <p:strVal val="#ppt_h"/>
                                          </p:val>
                                        </p:tav>
                                        <p:tav tm="100000">
                                          <p:val>
                                            <p:strVal val="#ppt_h"/>
                                          </p:val>
                                        </p:tav>
                                      </p:tavLst>
                                    </p:anim>
                                    <p:anim calcmode="lin" valueType="num">
                                      <p:cBhvr>
                                        <p:cTn id="25" dur="500" fill="hold"/>
                                        <p:tgtEl>
                                          <p:spTgt spid="582671"/>
                                        </p:tgtEl>
                                        <p:attrNameLst>
                                          <p:attrName>ppt_x</p:attrName>
                                        </p:attrNameLst>
                                      </p:cBhvr>
                                      <p:tavLst>
                                        <p:tav tm="0">
                                          <p:val>
                                            <p:strVal val="#ppt_x-.2"/>
                                          </p:val>
                                        </p:tav>
                                        <p:tav tm="100000">
                                          <p:val>
                                            <p:strVal val="#ppt_x"/>
                                          </p:val>
                                        </p:tav>
                                      </p:tavLst>
                                    </p:anim>
                                    <p:anim calcmode="lin" valueType="num">
                                      <p:cBhvr>
                                        <p:cTn id="26" dur="500" fill="hold"/>
                                        <p:tgtEl>
                                          <p:spTgt spid="582671"/>
                                        </p:tgtEl>
                                        <p:attrNameLst>
                                          <p:attrName>ppt_y</p:attrName>
                                        </p:attrNameLst>
                                      </p:cBhvr>
                                      <p:tavLst>
                                        <p:tav tm="0">
                                          <p:val>
                                            <p:strVal val="#ppt_y"/>
                                          </p:val>
                                        </p:tav>
                                        <p:tav tm="100000">
                                          <p:val>
                                            <p:strVal val="#ppt_y"/>
                                          </p:val>
                                        </p:tav>
                                      </p:tavLst>
                                    </p:anim>
                                    <p:animEffect transition="in" filter="fade">
                                      <p:cBhvr>
                                        <p:cTn id="27" dur="500"/>
                                        <p:tgtEl>
                                          <p:spTgt spid="582671"/>
                                        </p:tgtEl>
                                      </p:cBhvr>
                                    </p:animEffect>
                                  </p:childTnLst>
                                </p:cTn>
                              </p:par>
                              <p:par>
                                <p:cTn id="28" presetID="54" presetClass="entr" presetSubtype="0" accel="100000" fill="hold" grpId="0" nodeType="withEffect">
                                  <p:stCondLst>
                                    <p:cond delay="0"/>
                                  </p:stCondLst>
                                  <p:childTnLst>
                                    <p:set>
                                      <p:cBhvr>
                                        <p:cTn id="29" dur="1" fill="hold">
                                          <p:stCondLst>
                                            <p:cond delay="0"/>
                                          </p:stCondLst>
                                        </p:cTn>
                                        <p:tgtEl>
                                          <p:spTgt spid="582664"/>
                                        </p:tgtEl>
                                        <p:attrNameLst>
                                          <p:attrName>style.visibility</p:attrName>
                                        </p:attrNameLst>
                                      </p:cBhvr>
                                      <p:to>
                                        <p:strVal val="visible"/>
                                      </p:to>
                                    </p:set>
                                    <p:anim calcmode="lin" valueType="num">
                                      <p:cBhvr>
                                        <p:cTn id="30" dur="500" fill="hold"/>
                                        <p:tgtEl>
                                          <p:spTgt spid="582664"/>
                                        </p:tgtEl>
                                        <p:attrNameLst>
                                          <p:attrName>ppt_w</p:attrName>
                                        </p:attrNameLst>
                                      </p:cBhvr>
                                      <p:tavLst>
                                        <p:tav tm="0">
                                          <p:val>
                                            <p:strVal val="#ppt_w*0.05"/>
                                          </p:val>
                                        </p:tav>
                                        <p:tav tm="100000">
                                          <p:val>
                                            <p:strVal val="#ppt_w"/>
                                          </p:val>
                                        </p:tav>
                                      </p:tavLst>
                                    </p:anim>
                                    <p:anim calcmode="lin" valueType="num">
                                      <p:cBhvr>
                                        <p:cTn id="31" dur="500" fill="hold"/>
                                        <p:tgtEl>
                                          <p:spTgt spid="582664"/>
                                        </p:tgtEl>
                                        <p:attrNameLst>
                                          <p:attrName>ppt_h</p:attrName>
                                        </p:attrNameLst>
                                      </p:cBhvr>
                                      <p:tavLst>
                                        <p:tav tm="0">
                                          <p:val>
                                            <p:strVal val="#ppt_h"/>
                                          </p:val>
                                        </p:tav>
                                        <p:tav tm="100000">
                                          <p:val>
                                            <p:strVal val="#ppt_h"/>
                                          </p:val>
                                        </p:tav>
                                      </p:tavLst>
                                    </p:anim>
                                    <p:anim calcmode="lin" valueType="num">
                                      <p:cBhvr>
                                        <p:cTn id="32" dur="500" fill="hold"/>
                                        <p:tgtEl>
                                          <p:spTgt spid="582664"/>
                                        </p:tgtEl>
                                        <p:attrNameLst>
                                          <p:attrName>ppt_x</p:attrName>
                                        </p:attrNameLst>
                                      </p:cBhvr>
                                      <p:tavLst>
                                        <p:tav tm="0">
                                          <p:val>
                                            <p:strVal val="#ppt_x-.2"/>
                                          </p:val>
                                        </p:tav>
                                        <p:tav tm="100000">
                                          <p:val>
                                            <p:strVal val="#ppt_x"/>
                                          </p:val>
                                        </p:tav>
                                      </p:tavLst>
                                    </p:anim>
                                    <p:anim calcmode="lin" valueType="num">
                                      <p:cBhvr>
                                        <p:cTn id="33" dur="500" fill="hold"/>
                                        <p:tgtEl>
                                          <p:spTgt spid="582664"/>
                                        </p:tgtEl>
                                        <p:attrNameLst>
                                          <p:attrName>ppt_y</p:attrName>
                                        </p:attrNameLst>
                                      </p:cBhvr>
                                      <p:tavLst>
                                        <p:tav tm="0">
                                          <p:val>
                                            <p:strVal val="#ppt_y"/>
                                          </p:val>
                                        </p:tav>
                                        <p:tav tm="100000">
                                          <p:val>
                                            <p:strVal val="#ppt_y"/>
                                          </p:val>
                                        </p:tav>
                                      </p:tavLst>
                                    </p:anim>
                                    <p:animEffect transition="in" filter="fade">
                                      <p:cBhvr>
                                        <p:cTn id="34" dur="500"/>
                                        <p:tgtEl>
                                          <p:spTgt spid="58266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4" presetClass="entr" presetSubtype="0" accel="100000" fill="hold" grpId="0" nodeType="clickEffect">
                                  <p:stCondLst>
                                    <p:cond delay="0"/>
                                  </p:stCondLst>
                                  <p:childTnLst>
                                    <p:set>
                                      <p:cBhvr>
                                        <p:cTn id="38" dur="1" fill="hold">
                                          <p:stCondLst>
                                            <p:cond delay="0"/>
                                          </p:stCondLst>
                                        </p:cTn>
                                        <p:tgtEl>
                                          <p:spTgt spid="582666"/>
                                        </p:tgtEl>
                                        <p:attrNameLst>
                                          <p:attrName>style.visibility</p:attrName>
                                        </p:attrNameLst>
                                      </p:cBhvr>
                                      <p:to>
                                        <p:strVal val="visible"/>
                                      </p:to>
                                    </p:set>
                                    <p:anim calcmode="lin" valueType="num">
                                      <p:cBhvr>
                                        <p:cTn id="39" dur="500" fill="hold"/>
                                        <p:tgtEl>
                                          <p:spTgt spid="582666"/>
                                        </p:tgtEl>
                                        <p:attrNameLst>
                                          <p:attrName>ppt_w</p:attrName>
                                        </p:attrNameLst>
                                      </p:cBhvr>
                                      <p:tavLst>
                                        <p:tav tm="0">
                                          <p:val>
                                            <p:strVal val="#ppt_w*0.05"/>
                                          </p:val>
                                        </p:tav>
                                        <p:tav tm="100000">
                                          <p:val>
                                            <p:strVal val="#ppt_w"/>
                                          </p:val>
                                        </p:tav>
                                      </p:tavLst>
                                    </p:anim>
                                    <p:anim calcmode="lin" valueType="num">
                                      <p:cBhvr>
                                        <p:cTn id="40" dur="500" fill="hold"/>
                                        <p:tgtEl>
                                          <p:spTgt spid="582666"/>
                                        </p:tgtEl>
                                        <p:attrNameLst>
                                          <p:attrName>ppt_h</p:attrName>
                                        </p:attrNameLst>
                                      </p:cBhvr>
                                      <p:tavLst>
                                        <p:tav tm="0">
                                          <p:val>
                                            <p:strVal val="#ppt_h"/>
                                          </p:val>
                                        </p:tav>
                                        <p:tav tm="100000">
                                          <p:val>
                                            <p:strVal val="#ppt_h"/>
                                          </p:val>
                                        </p:tav>
                                      </p:tavLst>
                                    </p:anim>
                                    <p:anim calcmode="lin" valueType="num">
                                      <p:cBhvr>
                                        <p:cTn id="41" dur="500" fill="hold"/>
                                        <p:tgtEl>
                                          <p:spTgt spid="582666"/>
                                        </p:tgtEl>
                                        <p:attrNameLst>
                                          <p:attrName>ppt_x</p:attrName>
                                        </p:attrNameLst>
                                      </p:cBhvr>
                                      <p:tavLst>
                                        <p:tav tm="0">
                                          <p:val>
                                            <p:strVal val="#ppt_x-.2"/>
                                          </p:val>
                                        </p:tav>
                                        <p:tav tm="100000">
                                          <p:val>
                                            <p:strVal val="#ppt_x"/>
                                          </p:val>
                                        </p:tav>
                                      </p:tavLst>
                                    </p:anim>
                                    <p:anim calcmode="lin" valueType="num">
                                      <p:cBhvr>
                                        <p:cTn id="42" dur="500" fill="hold"/>
                                        <p:tgtEl>
                                          <p:spTgt spid="582666"/>
                                        </p:tgtEl>
                                        <p:attrNameLst>
                                          <p:attrName>ppt_y</p:attrName>
                                        </p:attrNameLst>
                                      </p:cBhvr>
                                      <p:tavLst>
                                        <p:tav tm="0">
                                          <p:val>
                                            <p:strVal val="#ppt_y"/>
                                          </p:val>
                                        </p:tav>
                                        <p:tav tm="100000">
                                          <p:val>
                                            <p:strVal val="#ppt_y"/>
                                          </p:val>
                                        </p:tav>
                                      </p:tavLst>
                                    </p:anim>
                                    <p:animEffect transition="in" filter="fade">
                                      <p:cBhvr>
                                        <p:cTn id="43" dur="500"/>
                                        <p:tgtEl>
                                          <p:spTgt spid="582666"/>
                                        </p:tgtEl>
                                      </p:cBhvr>
                                    </p:animEffect>
                                  </p:childTnLst>
                                </p:cTn>
                              </p:par>
                              <p:par>
                                <p:cTn id="44" presetID="54" presetClass="entr" presetSubtype="0" accel="100000" fill="hold" grpId="0" nodeType="withEffect">
                                  <p:stCondLst>
                                    <p:cond delay="0"/>
                                  </p:stCondLst>
                                  <p:childTnLst>
                                    <p:set>
                                      <p:cBhvr>
                                        <p:cTn id="45" dur="1" fill="hold">
                                          <p:stCondLst>
                                            <p:cond delay="0"/>
                                          </p:stCondLst>
                                        </p:cTn>
                                        <p:tgtEl>
                                          <p:spTgt spid="582665"/>
                                        </p:tgtEl>
                                        <p:attrNameLst>
                                          <p:attrName>style.visibility</p:attrName>
                                        </p:attrNameLst>
                                      </p:cBhvr>
                                      <p:to>
                                        <p:strVal val="visible"/>
                                      </p:to>
                                    </p:set>
                                    <p:anim calcmode="lin" valueType="num">
                                      <p:cBhvr>
                                        <p:cTn id="46" dur="500" fill="hold"/>
                                        <p:tgtEl>
                                          <p:spTgt spid="582665"/>
                                        </p:tgtEl>
                                        <p:attrNameLst>
                                          <p:attrName>ppt_w</p:attrName>
                                        </p:attrNameLst>
                                      </p:cBhvr>
                                      <p:tavLst>
                                        <p:tav tm="0">
                                          <p:val>
                                            <p:strVal val="#ppt_w*0.05"/>
                                          </p:val>
                                        </p:tav>
                                        <p:tav tm="100000">
                                          <p:val>
                                            <p:strVal val="#ppt_w"/>
                                          </p:val>
                                        </p:tav>
                                      </p:tavLst>
                                    </p:anim>
                                    <p:anim calcmode="lin" valueType="num">
                                      <p:cBhvr>
                                        <p:cTn id="47" dur="500" fill="hold"/>
                                        <p:tgtEl>
                                          <p:spTgt spid="582665"/>
                                        </p:tgtEl>
                                        <p:attrNameLst>
                                          <p:attrName>ppt_h</p:attrName>
                                        </p:attrNameLst>
                                      </p:cBhvr>
                                      <p:tavLst>
                                        <p:tav tm="0">
                                          <p:val>
                                            <p:strVal val="#ppt_h"/>
                                          </p:val>
                                        </p:tav>
                                        <p:tav tm="100000">
                                          <p:val>
                                            <p:strVal val="#ppt_h"/>
                                          </p:val>
                                        </p:tav>
                                      </p:tavLst>
                                    </p:anim>
                                    <p:anim calcmode="lin" valueType="num">
                                      <p:cBhvr>
                                        <p:cTn id="48" dur="500" fill="hold"/>
                                        <p:tgtEl>
                                          <p:spTgt spid="582665"/>
                                        </p:tgtEl>
                                        <p:attrNameLst>
                                          <p:attrName>ppt_x</p:attrName>
                                        </p:attrNameLst>
                                      </p:cBhvr>
                                      <p:tavLst>
                                        <p:tav tm="0">
                                          <p:val>
                                            <p:strVal val="#ppt_x-.2"/>
                                          </p:val>
                                        </p:tav>
                                        <p:tav tm="100000">
                                          <p:val>
                                            <p:strVal val="#ppt_x"/>
                                          </p:val>
                                        </p:tav>
                                      </p:tavLst>
                                    </p:anim>
                                    <p:anim calcmode="lin" valueType="num">
                                      <p:cBhvr>
                                        <p:cTn id="49" dur="500" fill="hold"/>
                                        <p:tgtEl>
                                          <p:spTgt spid="582665"/>
                                        </p:tgtEl>
                                        <p:attrNameLst>
                                          <p:attrName>ppt_y</p:attrName>
                                        </p:attrNameLst>
                                      </p:cBhvr>
                                      <p:tavLst>
                                        <p:tav tm="0">
                                          <p:val>
                                            <p:strVal val="#ppt_y"/>
                                          </p:val>
                                        </p:tav>
                                        <p:tav tm="100000">
                                          <p:val>
                                            <p:strVal val="#ppt_y"/>
                                          </p:val>
                                        </p:tav>
                                      </p:tavLst>
                                    </p:anim>
                                    <p:animEffect transition="in" filter="fade">
                                      <p:cBhvr>
                                        <p:cTn id="50" dur="500"/>
                                        <p:tgtEl>
                                          <p:spTgt spid="58266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4" presetClass="entr" presetSubtype="0" accel="100000" fill="hold" grpId="0" nodeType="clickEffect">
                                  <p:stCondLst>
                                    <p:cond delay="0"/>
                                  </p:stCondLst>
                                  <p:childTnLst>
                                    <p:set>
                                      <p:cBhvr>
                                        <p:cTn id="54" dur="1" fill="hold">
                                          <p:stCondLst>
                                            <p:cond delay="0"/>
                                          </p:stCondLst>
                                        </p:cTn>
                                        <p:tgtEl>
                                          <p:spTgt spid="582668"/>
                                        </p:tgtEl>
                                        <p:attrNameLst>
                                          <p:attrName>style.visibility</p:attrName>
                                        </p:attrNameLst>
                                      </p:cBhvr>
                                      <p:to>
                                        <p:strVal val="visible"/>
                                      </p:to>
                                    </p:set>
                                    <p:anim calcmode="lin" valueType="num">
                                      <p:cBhvr>
                                        <p:cTn id="55" dur="500" fill="hold"/>
                                        <p:tgtEl>
                                          <p:spTgt spid="582668"/>
                                        </p:tgtEl>
                                        <p:attrNameLst>
                                          <p:attrName>ppt_w</p:attrName>
                                        </p:attrNameLst>
                                      </p:cBhvr>
                                      <p:tavLst>
                                        <p:tav tm="0">
                                          <p:val>
                                            <p:strVal val="#ppt_w*0.05"/>
                                          </p:val>
                                        </p:tav>
                                        <p:tav tm="100000">
                                          <p:val>
                                            <p:strVal val="#ppt_w"/>
                                          </p:val>
                                        </p:tav>
                                      </p:tavLst>
                                    </p:anim>
                                    <p:anim calcmode="lin" valueType="num">
                                      <p:cBhvr>
                                        <p:cTn id="56" dur="500" fill="hold"/>
                                        <p:tgtEl>
                                          <p:spTgt spid="582668"/>
                                        </p:tgtEl>
                                        <p:attrNameLst>
                                          <p:attrName>ppt_h</p:attrName>
                                        </p:attrNameLst>
                                      </p:cBhvr>
                                      <p:tavLst>
                                        <p:tav tm="0">
                                          <p:val>
                                            <p:strVal val="#ppt_h"/>
                                          </p:val>
                                        </p:tav>
                                        <p:tav tm="100000">
                                          <p:val>
                                            <p:strVal val="#ppt_h"/>
                                          </p:val>
                                        </p:tav>
                                      </p:tavLst>
                                    </p:anim>
                                    <p:anim calcmode="lin" valueType="num">
                                      <p:cBhvr>
                                        <p:cTn id="57" dur="500" fill="hold"/>
                                        <p:tgtEl>
                                          <p:spTgt spid="582668"/>
                                        </p:tgtEl>
                                        <p:attrNameLst>
                                          <p:attrName>ppt_x</p:attrName>
                                        </p:attrNameLst>
                                      </p:cBhvr>
                                      <p:tavLst>
                                        <p:tav tm="0">
                                          <p:val>
                                            <p:strVal val="#ppt_x-.2"/>
                                          </p:val>
                                        </p:tav>
                                        <p:tav tm="100000">
                                          <p:val>
                                            <p:strVal val="#ppt_x"/>
                                          </p:val>
                                        </p:tav>
                                      </p:tavLst>
                                    </p:anim>
                                    <p:anim calcmode="lin" valueType="num">
                                      <p:cBhvr>
                                        <p:cTn id="58" dur="500" fill="hold"/>
                                        <p:tgtEl>
                                          <p:spTgt spid="582668"/>
                                        </p:tgtEl>
                                        <p:attrNameLst>
                                          <p:attrName>ppt_y</p:attrName>
                                        </p:attrNameLst>
                                      </p:cBhvr>
                                      <p:tavLst>
                                        <p:tav tm="0">
                                          <p:val>
                                            <p:strVal val="#ppt_y"/>
                                          </p:val>
                                        </p:tav>
                                        <p:tav tm="100000">
                                          <p:val>
                                            <p:strVal val="#ppt_y"/>
                                          </p:val>
                                        </p:tav>
                                      </p:tavLst>
                                    </p:anim>
                                    <p:animEffect transition="in" filter="fade">
                                      <p:cBhvr>
                                        <p:cTn id="59" dur="500"/>
                                        <p:tgtEl>
                                          <p:spTgt spid="582668"/>
                                        </p:tgtEl>
                                      </p:cBhvr>
                                    </p:animEffect>
                                  </p:childTnLst>
                                </p:cTn>
                              </p:par>
                              <p:par>
                                <p:cTn id="60" presetID="54" presetClass="entr" presetSubtype="0" accel="100000" fill="hold" grpId="0" nodeType="withEffect">
                                  <p:stCondLst>
                                    <p:cond delay="0"/>
                                  </p:stCondLst>
                                  <p:childTnLst>
                                    <p:set>
                                      <p:cBhvr>
                                        <p:cTn id="61" dur="1" fill="hold">
                                          <p:stCondLst>
                                            <p:cond delay="0"/>
                                          </p:stCondLst>
                                        </p:cTn>
                                        <p:tgtEl>
                                          <p:spTgt spid="582667"/>
                                        </p:tgtEl>
                                        <p:attrNameLst>
                                          <p:attrName>style.visibility</p:attrName>
                                        </p:attrNameLst>
                                      </p:cBhvr>
                                      <p:to>
                                        <p:strVal val="visible"/>
                                      </p:to>
                                    </p:set>
                                    <p:anim calcmode="lin" valueType="num">
                                      <p:cBhvr>
                                        <p:cTn id="62" dur="500" fill="hold"/>
                                        <p:tgtEl>
                                          <p:spTgt spid="582667"/>
                                        </p:tgtEl>
                                        <p:attrNameLst>
                                          <p:attrName>ppt_w</p:attrName>
                                        </p:attrNameLst>
                                      </p:cBhvr>
                                      <p:tavLst>
                                        <p:tav tm="0">
                                          <p:val>
                                            <p:strVal val="#ppt_w*0.05"/>
                                          </p:val>
                                        </p:tav>
                                        <p:tav tm="100000">
                                          <p:val>
                                            <p:strVal val="#ppt_w"/>
                                          </p:val>
                                        </p:tav>
                                      </p:tavLst>
                                    </p:anim>
                                    <p:anim calcmode="lin" valueType="num">
                                      <p:cBhvr>
                                        <p:cTn id="63" dur="500" fill="hold"/>
                                        <p:tgtEl>
                                          <p:spTgt spid="582667"/>
                                        </p:tgtEl>
                                        <p:attrNameLst>
                                          <p:attrName>ppt_h</p:attrName>
                                        </p:attrNameLst>
                                      </p:cBhvr>
                                      <p:tavLst>
                                        <p:tav tm="0">
                                          <p:val>
                                            <p:strVal val="#ppt_h"/>
                                          </p:val>
                                        </p:tav>
                                        <p:tav tm="100000">
                                          <p:val>
                                            <p:strVal val="#ppt_h"/>
                                          </p:val>
                                        </p:tav>
                                      </p:tavLst>
                                    </p:anim>
                                    <p:anim calcmode="lin" valueType="num">
                                      <p:cBhvr>
                                        <p:cTn id="64" dur="500" fill="hold"/>
                                        <p:tgtEl>
                                          <p:spTgt spid="582667"/>
                                        </p:tgtEl>
                                        <p:attrNameLst>
                                          <p:attrName>ppt_x</p:attrName>
                                        </p:attrNameLst>
                                      </p:cBhvr>
                                      <p:tavLst>
                                        <p:tav tm="0">
                                          <p:val>
                                            <p:strVal val="#ppt_x-.2"/>
                                          </p:val>
                                        </p:tav>
                                        <p:tav tm="100000">
                                          <p:val>
                                            <p:strVal val="#ppt_x"/>
                                          </p:val>
                                        </p:tav>
                                      </p:tavLst>
                                    </p:anim>
                                    <p:anim calcmode="lin" valueType="num">
                                      <p:cBhvr>
                                        <p:cTn id="65" dur="500" fill="hold"/>
                                        <p:tgtEl>
                                          <p:spTgt spid="582667"/>
                                        </p:tgtEl>
                                        <p:attrNameLst>
                                          <p:attrName>ppt_y</p:attrName>
                                        </p:attrNameLst>
                                      </p:cBhvr>
                                      <p:tavLst>
                                        <p:tav tm="0">
                                          <p:val>
                                            <p:strVal val="#ppt_y"/>
                                          </p:val>
                                        </p:tav>
                                        <p:tav tm="100000">
                                          <p:val>
                                            <p:strVal val="#ppt_y"/>
                                          </p:val>
                                        </p:tav>
                                      </p:tavLst>
                                    </p:anim>
                                    <p:animEffect transition="in" filter="fade">
                                      <p:cBhvr>
                                        <p:cTn id="66" dur="500"/>
                                        <p:tgtEl>
                                          <p:spTgt spid="582667"/>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54" presetClass="entr" presetSubtype="0" accel="100000" fill="hold" grpId="0" nodeType="clickEffect">
                                  <p:stCondLst>
                                    <p:cond delay="0"/>
                                  </p:stCondLst>
                                  <p:childTnLst>
                                    <p:set>
                                      <p:cBhvr>
                                        <p:cTn id="70" dur="1" fill="hold">
                                          <p:stCondLst>
                                            <p:cond delay="0"/>
                                          </p:stCondLst>
                                        </p:cTn>
                                        <p:tgtEl>
                                          <p:spTgt spid="582670"/>
                                        </p:tgtEl>
                                        <p:attrNameLst>
                                          <p:attrName>style.visibility</p:attrName>
                                        </p:attrNameLst>
                                      </p:cBhvr>
                                      <p:to>
                                        <p:strVal val="visible"/>
                                      </p:to>
                                    </p:set>
                                    <p:anim calcmode="lin" valueType="num">
                                      <p:cBhvr>
                                        <p:cTn id="71" dur="500" fill="hold"/>
                                        <p:tgtEl>
                                          <p:spTgt spid="582670"/>
                                        </p:tgtEl>
                                        <p:attrNameLst>
                                          <p:attrName>ppt_w</p:attrName>
                                        </p:attrNameLst>
                                      </p:cBhvr>
                                      <p:tavLst>
                                        <p:tav tm="0">
                                          <p:val>
                                            <p:strVal val="#ppt_w*0.05"/>
                                          </p:val>
                                        </p:tav>
                                        <p:tav tm="100000">
                                          <p:val>
                                            <p:strVal val="#ppt_w"/>
                                          </p:val>
                                        </p:tav>
                                      </p:tavLst>
                                    </p:anim>
                                    <p:anim calcmode="lin" valueType="num">
                                      <p:cBhvr>
                                        <p:cTn id="72" dur="500" fill="hold"/>
                                        <p:tgtEl>
                                          <p:spTgt spid="582670"/>
                                        </p:tgtEl>
                                        <p:attrNameLst>
                                          <p:attrName>ppt_h</p:attrName>
                                        </p:attrNameLst>
                                      </p:cBhvr>
                                      <p:tavLst>
                                        <p:tav tm="0">
                                          <p:val>
                                            <p:strVal val="#ppt_h"/>
                                          </p:val>
                                        </p:tav>
                                        <p:tav tm="100000">
                                          <p:val>
                                            <p:strVal val="#ppt_h"/>
                                          </p:val>
                                        </p:tav>
                                      </p:tavLst>
                                    </p:anim>
                                    <p:anim calcmode="lin" valueType="num">
                                      <p:cBhvr>
                                        <p:cTn id="73" dur="500" fill="hold"/>
                                        <p:tgtEl>
                                          <p:spTgt spid="582670"/>
                                        </p:tgtEl>
                                        <p:attrNameLst>
                                          <p:attrName>ppt_x</p:attrName>
                                        </p:attrNameLst>
                                      </p:cBhvr>
                                      <p:tavLst>
                                        <p:tav tm="0">
                                          <p:val>
                                            <p:strVal val="#ppt_x-.2"/>
                                          </p:val>
                                        </p:tav>
                                        <p:tav tm="100000">
                                          <p:val>
                                            <p:strVal val="#ppt_x"/>
                                          </p:val>
                                        </p:tav>
                                      </p:tavLst>
                                    </p:anim>
                                    <p:anim calcmode="lin" valueType="num">
                                      <p:cBhvr>
                                        <p:cTn id="74" dur="500" fill="hold"/>
                                        <p:tgtEl>
                                          <p:spTgt spid="582670"/>
                                        </p:tgtEl>
                                        <p:attrNameLst>
                                          <p:attrName>ppt_y</p:attrName>
                                        </p:attrNameLst>
                                      </p:cBhvr>
                                      <p:tavLst>
                                        <p:tav tm="0">
                                          <p:val>
                                            <p:strVal val="#ppt_y"/>
                                          </p:val>
                                        </p:tav>
                                        <p:tav tm="100000">
                                          <p:val>
                                            <p:strVal val="#ppt_y"/>
                                          </p:val>
                                        </p:tav>
                                      </p:tavLst>
                                    </p:anim>
                                    <p:animEffect transition="in" filter="fade">
                                      <p:cBhvr>
                                        <p:cTn id="75" dur="500"/>
                                        <p:tgtEl>
                                          <p:spTgt spid="582670"/>
                                        </p:tgtEl>
                                      </p:cBhvr>
                                    </p:animEffect>
                                  </p:childTnLst>
                                </p:cTn>
                              </p:par>
                              <p:par>
                                <p:cTn id="76" presetID="54" presetClass="entr" presetSubtype="0" accel="100000" fill="hold" grpId="0" nodeType="withEffect">
                                  <p:stCondLst>
                                    <p:cond delay="0"/>
                                  </p:stCondLst>
                                  <p:childTnLst>
                                    <p:set>
                                      <p:cBhvr>
                                        <p:cTn id="77" dur="1" fill="hold">
                                          <p:stCondLst>
                                            <p:cond delay="0"/>
                                          </p:stCondLst>
                                        </p:cTn>
                                        <p:tgtEl>
                                          <p:spTgt spid="582669"/>
                                        </p:tgtEl>
                                        <p:attrNameLst>
                                          <p:attrName>style.visibility</p:attrName>
                                        </p:attrNameLst>
                                      </p:cBhvr>
                                      <p:to>
                                        <p:strVal val="visible"/>
                                      </p:to>
                                    </p:set>
                                    <p:anim calcmode="lin" valueType="num">
                                      <p:cBhvr>
                                        <p:cTn id="78" dur="500" fill="hold"/>
                                        <p:tgtEl>
                                          <p:spTgt spid="582669"/>
                                        </p:tgtEl>
                                        <p:attrNameLst>
                                          <p:attrName>ppt_w</p:attrName>
                                        </p:attrNameLst>
                                      </p:cBhvr>
                                      <p:tavLst>
                                        <p:tav tm="0">
                                          <p:val>
                                            <p:strVal val="#ppt_w*0.05"/>
                                          </p:val>
                                        </p:tav>
                                        <p:tav tm="100000">
                                          <p:val>
                                            <p:strVal val="#ppt_w"/>
                                          </p:val>
                                        </p:tav>
                                      </p:tavLst>
                                    </p:anim>
                                    <p:anim calcmode="lin" valueType="num">
                                      <p:cBhvr>
                                        <p:cTn id="79" dur="500" fill="hold"/>
                                        <p:tgtEl>
                                          <p:spTgt spid="582669"/>
                                        </p:tgtEl>
                                        <p:attrNameLst>
                                          <p:attrName>ppt_h</p:attrName>
                                        </p:attrNameLst>
                                      </p:cBhvr>
                                      <p:tavLst>
                                        <p:tav tm="0">
                                          <p:val>
                                            <p:strVal val="#ppt_h"/>
                                          </p:val>
                                        </p:tav>
                                        <p:tav tm="100000">
                                          <p:val>
                                            <p:strVal val="#ppt_h"/>
                                          </p:val>
                                        </p:tav>
                                      </p:tavLst>
                                    </p:anim>
                                    <p:anim calcmode="lin" valueType="num">
                                      <p:cBhvr>
                                        <p:cTn id="80" dur="500" fill="hold"/>
                                        <p:tgtEl>
                                          <p:spTgt spid="582669"/>
                                        </p:tgtEl>
                                        <p:attrNameLst>
                                          <p:attrName>ppt_x</p:attrName>
                                        </p:attrNameLst>
                                      </p:cBhvr>
                                      <p:tavLst>
                                        <p:tav tm="0">
                                          <p:val>
                                            <p:strVal val="#ppt_x-.2"/>
                                          </p:val>
                                        </p:tav>
                                        <p:tav tm="100000">
                                          <p:val>
                                            <p:strVal val="#ppt_x"/>
                                          </p:val>
                                        </p:tav>
                                      </p:tavLst>
                                    </p:anim>
                                    <p:anim calcmode="lin" valueType="num">
                                      <p:cBhvr>
                                        <p:cTn id="81" dur="500" fill="hold"/>
                                        <p:tgtEl>
                                          <p:spTgt spid="582669"/>
                                        </p:tgtEl>
                                        <p:attrNameLst>
                                          <p:attrName>ppt_y</p:attrName>
                                        </p:attrNameLst>
                                      </p:cBhvr>
                                      <p:tavLst>
                                        <p:tav tm="0">
                                          <p:val>
                                            <p:strVal val="#ppt_y"/>
                                          </p:val>
                                        </p:tav>
                                        <p:tav tm="100000">
                                          <p:val>
                                            <p:strVal val="#ppt_y"/>
                                          </p:val>
                                        </p:tav>
                                      </p:tavLst>
                                    </p:anim>
                                    <p:animEffect transition="in" filter="fade">
                                      <p:cBhvr>
                                        <p:cTn id="82" dur="500"/>
                                        <p:tgtEl>
                                          <p:spTgt spid="582669"/>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54" presetClass="entr" presetSubtype="0" accel="100000" fill="hold" grpId="0" nodeType="clickEffect">
                                  <p:stCondLst>
                                    <p:cond delay="0"/>
                                  </p:stCondLst>
                                  <p:childTnLst>
                                    <p:set>
                                      <p:cBhvr>
                                        <p:cTn id="86" dur="1" fill="hold">
                                          <p:stCondLst>
                                            <p:cond delay="0"/>
                                          </p:stCondLst>
                                        </p:cTn>
                                        <p:tgtEl>
                                          <p:spTgt spid="582673"/>
                                        </p:tgtEl>
                                        <p:attrNameLst>
                                          <p:attrName>style.visibility</p:attrName>
                                        </p:attrNameLst>
                                      </p:cBhvr>
                                      <p:to>
                                        <p:strVal val="visible"/>
                                      </p:to>
                                    </p:set>
                                    <p:anim calcmode="lin" valueType="num">
                                      <p:cBhvr>
                                        <p:cTn id="87" dur="500" fill="hold"/>
                                        <p:tgtEl>
                                          <p:spTgt spid="582673"/>
                                        </p:tgtEl>
                                        <p:attrNameLst>
                                          <p:attrName>ppt_w</p:attrName>
                                        </p:attrNameLst>
                                      </p:cBhvr>
                                      <p:tavLst>
                                        <p:tav tm="0">
                                          <p:val>
                                            <p:strVal val="#ppt_w*0.05"/>
                                          </p:val>
                                        </p:tav>
                                        <p:tav tm="100000">
                                          <p:val>
                                            <p:strVal val="#ppt_w"/>
                                          </p:val>
                                        </p:tav>
                                      </p:tavLst>
                                    </p:anim>
                                    <p:anim calcmode="lin" valueType="num">
                                      <p:cBhvr>
                                        <p:cTn id="88" dur="500" fill="hold"/>
                                        <p:tgtEl>
                                          <p:spTgt spid="582673"/>
                                        </p:tgtEl>
                                        <p:attrNameLst>
                                          <p:attrName>ppt_h</p:attrName>
                                        </p:attrNameLst>
                                      </p:cBhvr>
                                      <p:tavLst>
                                        <p:tav tm="0">
                                          <p:val>
                                            <p:strVal val="#ppt_h"/>
                                          </p:val>
                                        </p:tav>
                                        <p:tav tm="100000">
                                          <p:val>
                                            <p:strVal val="#ppt_h"/>
                                          </p:val>
                                        </p:tav>
                                      </p:tavLst>
                                    </p:anim>
                                    <p:anim calcmode="lin" valueType="num">
                                      <p:cBhvr>
                                        <p:cTn id="89" dur="500" fill="hold"/>
                                        <p:tgtEl>
                                          <p:spTgt spid="582673"/>
                                        </p:tgtEl>
                                        <p:attrNameLst>
                                          <p:attrName>ppt_x</p:attrName>
                                        </p:attrNameLst>
                                      </p:cBhvr>
                                      <p:tavLst>
                                        <p:tav tm="0">
                                          <p:val>
                                            <p:strVal val="#ppt_x-.2"/>
                                          </p:val>
                                        </p:tav>
                                        <p:tav tm="100000">
                                          <p:val>
                                            <p:strVal val="#ppt_x"/>
                                          </p:val>
                                        </p:tav>
                                      </p:tavLst>
                                    </p:anim>
                                    <p:anim calcmode="lin" valueType="num">
                                      <p:cBhvr>
                                        <p:cTn id="90" dur="500" fill="hold"/>
                                        <p:tgtEl>
                                          <p:spTgt spid="582673"/>
                                        </p:tgtEl>
                                        <p:attrNameLst>
                                          <p:attrName>ppt_y</p:attrName>
                                        </p:attrNameLst>
                                      </p:cBhvr>
                                      <p:tavLst>
                                        <p:tav tm="0">
                                          <p:val>
                                            <p:strVal val="#ppt_y"/>
                                          </p:val>
                                        </p:tav>
                                        <p:tav tm="100000">
                                          <p:val>
                                            <p:strVal val="#ppt_y"/>
                                          </p:val>
                                        </p:tav>
                                      </p:tavLst>
                                    </p:anim>
                                    <p:animEffect transition="in" filter="fade">
                                      <p:cBhvr>
                                        <p:cTn id="91" dur="500"/>
                                        <p:tgtEl>
                                          <p:spTgt spid="5826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2663" grpId="0"/>
      <p:bldP spid="582664" grpId="0"/>
      <p:bldP spid="582665" grpId="0"/>
      <p:bldP spid="582666" grpId="0"/>
      <p:bldP spid="582667" grpId="0"/>
      <p:bldP spid="582668" grpId="0"/>
      <p:bldP spid="582669" grpId="0"/>
      <p:bldP spid="582670" grpId="0"/>
      <p:bldP spid="582671" grpId="0"/>
      <p:bldP spid="582672" grpId="0"/>
      <p:bldP spid="582673" grpId="0"/>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682"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Maximizing Area</a:t>
            </a:r>
          </a:p>
        </p:txBody>
      </p:sp>
      <p:sp>
        <p:nvSpPr>
          <p:cNvPr id="583683" name="Text Box 3" descr="Blue tissue paper"/>
          <p:cNvSpPr txBox="1">
            <a:spLocks noChangeArrowheads="1"/>
          </p:cNvSpPr>
          <p:nvPr/>
        </p:nvSpPr>
        <p:spPr bwMode="auto">
          <a:xfrm>
            <a:off x="152400" y="1066800"/>
            <a:ext cx="1447800" cy="366713"/>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smtClean="0">
                <a:effectLst>
                  <a:outerShdw blurRad="38100" dist="38100" dir="2700000" algn="tl">
                    <a:srgbClr val="DDDDDD"/>
                  </a:outerShdw>
                </a:effectLst>
                <a:latin typeface="Batang" charset="0"/>
                <a:cs typeface="+mn-cs"/>
              </a:rPr>
              <a:t>EXAMPLE</a:t>
            </a:r>
          </a:p>
        </p:txBody>
      </p:sp>
      <p:sp>
        <p:nvSpPr>
          <p:cNvPr id="583684" name="Text Box 4" descr="Blue tissue paper"/>
          <p:cNvSpPr txBox="1">
            <a:spLocks noChangeArrowheads="1"/>
          </p:cNvSpPr>
          <p:nvPr/>
        </p:nvSpPr>
        <p:spPr bwMode="auto">
          <a:xfrm>
            <a:off x="152400" y="3657600"/>
            <a:ext cx="1524000" cy="366713"/>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smtClean="0">
                <a:effectLst>
                  <a:outerShdw blurRad="38100" dist="38100" dir="2700000" algn="tl">
                    <a:srgbClr val="DDDDDD"/>
                  </a:outerShdw>
                </a:effectLst>
                <a:latin typeface="Batang" charset="0"/>
                <a:cs typeface="+mn-cs"/>
              </a:rPr>
              <a:t>SOLUTION</a:t>
            </a:r>
          </a:p>
        </p:txBody>
      </p:sp>
      <p:sp>
        <p:nvSpPr>
          <p:cNvPr id="583685" name="Text Box 5" descr="Blue tissue paper"/>
          <p:cNvSpPr txBox="1">
            <a:spLocks noChangeArrowheads="1"/>
          </p:cNvSpPr>
          <p:nvPr/>
        </p:nvSpPr>
        <p:spPr bwMode="auto">
          <a:xfrm>
            <a:off x="609600" y="1524000"/>
            <a:ext cx="8305800" cy="10064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a:t>
            </a:r>
            <a:r>
              <a:rPr lang="en-US" sz="2000" i="1" smtClean="0">
                <a:latin typeface="Times New Roman" charset="0"/>
                <a:cs typeface="+mn-cs"/>
              </a:rPr>
              <a:t>Area</a:t>
            </a:r>
            <a:r>
              <a:rPr lang="en-US" sz="2000" smtClean="0">
                <a:latin typeface="Times New Roman" charset="0"/>
                <a:cs typeface="+mn-cs"/>
              </a:rPr>
              <a:t>) An athletic field consists of a rectangular region with a semicircular region at each end.  The perimeter will be used for a 440-yard track.  Find the value of </a:t>
            </a:r>
            <a:r>
              <a:rPr lang="en-US" sz="2000" i="1" smtClean="0">
                <a:latin typeface="Times New Roman" charset="0"/>
                <a:cs typeface="+mn-cs"/>
              </a:rPr>
              <a:t>x</a:t>
            </a:r>
            <a:r>
              <a:rPr lang="en-US" sz="2000" smtClean="0">
                <a:latin typeface="Times New Roman" charset="0"/>
                <a:cs typeface="+mn-cs"/>
              </a:rPr>
              <a:t> for which the area of the rectangular region is as large as possible.</a:t>
            </a:r>
          </a:p>
        </p:txBody>
      </p:sp>
      <p:sp>
        <p:nvSpPr>
          <p:cNvPr id="583686" name="Text Box 6"/>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pic>
        <p:nvPicPr>
          <p:cNvPr id="583688" name="Picture 8" descr="Blue tissue 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3300" y="2547938"/>
            <a:ext cx="2095500" cy="1109662"/>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583689" name="Text Box 9" descr="Blue tissue paper"/>
          <p:cNvSpPr txBox="1">
            <a:spLocks noChangeArrowheads="1"/>
          </p:cNvSpPr>
          <p:nvPr/>
        </p:nvSpPr>
        <p:spPr bwMode="auto">
          <a:xfrm>
            <a:off x="609600" y="4156075"/>
            <a:ext cx="8305800" cy="10064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The quantity that we will be maximizing is </a:t>
            </a:r>
            <a:r>
              <a:rPr lang="ja-JP" altLang="en-US" sz="2000" smtClean="0">
                <a:latin typeface="Arial"/>
                <a:cs typeface="+mn-cs"/>
              </a:rPr>
              <a:t>‘</a:t>
            </a:r>
            <a:r>
              <a:rPr lang="en-US" sz="2000" smtClean="0">
                <a:latin typeface="Times New Roman" charset="0"/>
                <a:cs typeface="+mn-cs"/>
              </a:rPr>
              <a:t>area</a:t>
            </a:r>
            <a:r>
              <a:rPr lang="ja-JP" altLang="en-US" sz="2000" smtClean="0">
                <a:latin typeface="Arial"/>
                <a:cs typeface="+mn-cs"/>
              </a:rPr>
              <a:t>’</a:t>
            </a:r>
            <a:r>
              <a:rPr lang="en-US" sz="2000" smtClean="0">
                <a:latin typeface="Times New Roman" charset="0"/>
                <a:cs typeface="+mn-cs"/>
              </a:rPr>
              <a:t>, namely the area of the rectangular region.  Therefore, our objective equation will contain a variable representing area, </a:t>
            </a:r>
            <a:r>
              <a:rPr lang="en-US" sz="2000" i="1" smtClean="0">
                <a:latin typeface="Times New Roman" charset="0"/>
                <a:cs typeface="+mn-cs"/>
              </a:rPr>
              <a:t>A</a:t>
            </a:r>
            <a:r>
              <a:rPr lang="en-US" sz="2000" smtClean="0">
                <a:latin typeface="Times New Roman" charset="0"/>
                <a:cs typeface="+mn-cs"/>
              </a:rPr>
              <a:t>.</a:t>
            </a:r>
          </a:p>
        </p:txBody>
      </p:sp>
      <p:sp>
        <p:nvSpPr>
          <p:cNvPr id="583690" name="Text Box 10" descr="Blue tissue paper"/>
          <p:cNvSpPr txBox="1">
            <a:spLocks noChangeArrowheads="1"/>
          </p:cNvSpPr>
          <p:nvPr/>
        </p:nvSpPr>
        <p:spPr bwMode="auto">
          <a:xfrm>
            <a:off x="1524000" y="5314950"/>
            <a:ext cx="9144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A =</a:t>
            </a:r>
            <a:r>
              <a:rPr lang="en-US" sz="2000" smtClean="0">
                <a:latin typeface="Times New Roman" charset="0"/>
                <a:cs typeface="+mn-cs"/>
              </a:rPr>
              <a:t> </a:t>
            </a:r>
            <a:r>
              <a:rPr lang="en-US" sz="2000" i="1" smtClean="0">
                <a:latin typeface="Times New Roman" charset="0"/>
                <a:cs typeface="+mn-cs"/>
              </a:rPr>
              <a:t>xh</a:t>
            </a:r>
          </a:p>
        </p:txBody>
      </p:sp>
      <p:sp>
        <p:nvSpPr>
          <p:cNvPr id="583691" name="Text Box 11"/>
          <p:cNvSpPr txBox="1">
            <a:spLocks noChangeArrowheads="1"/>
          </p:cNvSpPr>
          <p:nvPr/>
        </p:nvSpPr>
        <p:spPr bwMode="auto">
          <a:xfrm>
            <a:off x="6397625" y="5318125"/>
            <a:ext cx="2362200" cy="396875"/>
          </a:xfrm>
          <a:prstGeom prst="rect">
            <a:avLst/>
          </a:prstGeom>
          <a:noFill/>
          <a:ln>
            <a:noFill/>
          </a:ln>
          <a:effectLst/>
          <a:extLst>
            <a:ext uri="{909E8E84-426E-40dd-AFC4-6F175D3DCCD1}">
              <a14:hiddenFill xmlns="" xmlns:a14="http://schemas.microsoft.com/office/drawing/2010/main">
                <a:solidFill>
                  <a:srgbClr val="CCEC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(Objective Equation)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83689"/>
                                        </p:tgtEl>
                                        <p:attrNameLst>
                                          <p:attrName>style.visibility</p:attrName>
                                        </p:attrNameLst>
                                      </p:cBhvr>
                                      <p:to>
                                        <p:strVal val="visible"/>
                                      </p:to>
                                    </p:set>
                                    <p:anim calcmode="lin" valueType="num">
                                      <p:cBhvr>
                                        <p:cTn id="7" dur="500" fill="hold"/>
                                        <p:tgtEl>
                                          <p:spTgt spid="583689"/>
                                        </p:tgtEl>
                                        <p:attrNameLst>
                                          <p:attrName>ppt_w</p:attrName>
                                        </p:attrNameLst>
                                      </p:cBhvr>
                                      <p:tavLst>
                                        <p:tav tm="0">
                                          <p:val>
                                            <p:strVal val="#ppt_w*0.05"/>
                                          </p:val>
                                        </p:tav>
                                        <p:tav tm="100000">
                                          <p:val>
                                            <p:strVal val="#ppt_w"/>
                                          </p:val>
                                        </p:tav>
                                      </p:tavLst>
                                    </p:anim>
                                    <p:anim calcmode="lin" valueType="num">
                                      <p:cBhvr>
                                        <p:cTn id="8" dur="500" fill="hold"/>
                                        <p:tgtEl>
                                          <p:spTgt spid="583689"/>
                                        </p:tgtEl>
                                        <p:attrNameLst>
                                          <p:attrName>ppt_h</p:attrName>
                                        </p:attrNameLst>
                                      </p:cBhvr>
                                      <p:tavLst>
                                        <p:tav tm="0">
                                          <p:val>
                                            <p:strVal val="#ppt_h"/>
                                          </p:val>
                                        </p:tav>
                                        <p:tav tm="100000">
                                          <p:val>
                                            <p:strVal val="#ppt_h"/>
                                          </p:val>
                                        </p:tav>
                                      </p:tavLst>
                                    </p:anim>
                                    <p:anim calcmode="lin" valueType="num">
                                      <p:cBhvr>
                                        <p:cTn id="9" dur="500" fill="hold"/>
                                        <p:tgtEl>
                                          <p:spTgt spid="583689"/>
                                        </p:tgtEl>
                                        <p:attrNameLst>
                                          <p:attrName>ppt_x</p:attrName>
                                        </p:attrNameLst>
                                      </p:cBhvr>
                                      <p:tavLst>
                                        <p:tav tm="0">
                                          <p:val>
                                            <p:strVal val="#ppt_x-.2"/>
                                          </p:val>
                                        </p:tav>
                                        <p:tav tm="100000">
                                          <p:val>
                                            <p:strVal val="#ppt_x"/>
                                          </p:val>
                                        </p:tav>
                                      </p:tavLst>
                                    </p:anim>
                                    <p:anim calcmode="lin" valueType="num">
                                      <p:cBhvr>
                                        <p:cTn id="10" dur="500" fill="hold"/>
                                        <p:tgtEl>
                                          <p:spTgt spid="583689"/>
                                        </p:tgtEl>
                                        <p:attrNameLst>
                                          <p:attrName>ppt_y</p:attrName>
                                        </p:attrNameLst>
                                      </p:cBhvr>
                                      <p:tavLst>
                                        <p:tav tm="0">
                                          <p:val>
                                            <p:strVal val="#ppt_y"/>
                                          </p:val>
                                        </p:tav>
                                        <p:tav tm="100000">
                                          <p:val>
                                            <p:strVal val="#ppt_y"/>
                                          </p:val>
                                        </p:tav>
                                      </p:tavLst>
                                    </p:anim>
                                    <p:animEffect transition="in" filter="fade">
                                      <p:cBhvr>
                                        <p:cTn id="11" dur="500"/>
                                        <p:tgtEl>
                                          <p:spTgt spid="58368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583690"/>
                                        </p:tgtEl>
                                        <p:attrNameLst>
                                          <p:attrName>style.visibility</p:attrName>
                                        </p:attrNameLst>
                                      </p:cBhvr>
                                      <p:to>
                                        <p:strVal val="visible"/>
                                      </p:to>
                                    </p:set>
                                    <p:anim calcmode="lin" valueType="num">
                                      <p:cBhvr>
                                        <p:cTn id="16" dur="500" fill="hold"/>
                                        <p:tgtEl>
                                          <p:spTgt spid="583690"/>
                                        </p:tgtEl>
                                        <p:attrNameLst>
                                          <p:attrName>ppt_w</p:attrName>
                                        </p:attrNameLst>
                                      </p:cBhvr>
                                      <p:tavLst>
                                        <p:tav tm="0">
                                          <p:val>
                                            <p:strVal val="#ppt_w*0.05"/>
                                          </p:val>
                                        </p:tav>
                                        <p:tav tm="100000">
                                          <p:val>
                                            <p:strVal val="#ppt_w"/>
                                          </p:val>
                                        </p:tav>
                                      </p:tavLst>
                                    </p:anim>
                                    <p:anim calcmode="lin" valueType="num">
                                      <p:cBhvr>
                                        <p:cTn id="17" dur="500" fill="hold"/>
                                        <p:tgtEl>
                                          <p:spTgt spid="583690"/>
                                        </p:tgtEl>
                                        <p:attrNameLst>
                                          <p:attrName>ppt_h</p:attrName>
                                        </p:attrNameLst>
                                      </p:cBhvr>
                                      <p:tavLst>
                                        <p:tav tm="0">
                                          <p:val>
                                            <p:strVal val="#ppt_h"/>
                                          </p:val>
                                        </p:tav>
                                        <p:tav tm="100000">
                                          <p:val>
                                            <p:strVal val="#ppt_h"/>
                                          </p:val>
                                        </p:tav>
                                      </p:tavLst>
                                    </p:anim>
                                    <p:anim calcmode="lin" valueType="num">
                                      <p:cBhvr>
                                        <p:cTn id="18" dur="500" fill="hold"/>
                                        <p:tgtEl>
                                          <p:spTgt spid="583690"/>
                                        </p:tgtEl>
                                        <p:attrNameLst>
                                          <p:attrName>ppt_x</p:attrName>
                                        </p:attrNameLst>
                                      </p:cBhvr>
                                      <p:tavLst>
                                        <p:tav tm="0">
                                          <p:val>
                                            <p:strVal val="#ppt_x-.2"/>
                                          </p:val>
                                        </p:tav>
                                        <p:tav tm="100000">
                                          <p:val>
                                            <p:strVal val="#ppt_x"/>
                                          </p:val>
                                        </p:tav>
                                      </p:tavLst>
                                    </p:anim>
                                    <p:anim calcmode="lin" valueType="num">
                                      <p:cBhvr>
                                        <p:cTn id="19" dur="500" fill="hold"/>
                                        <p:tgtEl>
                                          <p:spTgt spid="583690"/>
                                        </p:tgtEl>
                                        <p:attrNameLst>
                                          <p:attrName>ppt_y</p:attrName>
                                        </p:attrNameLst>
                                      </p:cBhvr>
                                      <p:tavLst>
                                        <p:tav tm="0">
                                          <p:val>
                                            <p:strVal val="#ppt_y"/>
                                          </p:val>
                                        </p:tav>
                                        <p:tav tm="100000">
                                          <p:val>
                                            <p:strVal val="#ppt_y"/>
                                          </p:val>
                                        </p:tav>
                                      </p:tavLst>
                                    </p:anim>
                                    <p:animEffect transition="in" filter="fade">
                                      <p:cBhvr>
                                        <p:cTn id="20" dur="500"/>
                                        <p:tgtEl>
                                          <p:spTgt spid="583690"/>
                                        </p:tgtEl>
                                      </p:cBhvr>
                                    </p:animEffect>
                                  </p:childTnLst>
                                </p:cTn>
                              </p:par>
                              <p:par>
                                <p:cTn id="21" presetID="54" presetClass="entr" presetSubtype="0" accel="100000" fill="hold" grpId="0" nodeType="withEffect">
                                  <p:stCondLst>
                                    <p:cond delay="0"/>
                                  </p:stCondLst>
                                  <p:childTnLst>
                                    <p:set>
                                      <p:cBhvr>
                                        <p:cTn id="22" dur="1" fill="hold">
                                          <p:stCondLst>
                                            <p:cond delay="0"/>
                                          </p:stCondLst>
                                        </p:cTn>
                                        <p:tgtEl>
                                          <p:spTgt spid="583691"/>
                                        </p:tgtEl>
                                        <p:attrNameLst>
                                          <p:attrName>style.visibility</p:attrName>
                                        </p:attrNameLst>
                                      </p:cBhvr>
                                      <p:to>
                                        <p:strVal val="visible"/>
                                      </p:to>
                                    </p:set>
                                    <p:anim calcmode="lin" valueType="num">
                                      <p:cBhvr>
                                        <p:cTn id="23" dur="500" fill="hold"/>
                                        <p:tgtEl>
                                          <p:spTgt spid="583691"/>
                                        </p:tgtEl>
                                        <p:attrNameLst>
                                          <p:attrName>ppt_w</p:attrName>
                                        </p:attrNameLst>
                                      </p:cBhvr>
                                      <p:tavLst>
                                        <p:tav tm="0">
                                          <p:val>
                                            <p:strVal val="#ppt_w*0.05"/>
                                          </p:val>
                                        </p:tav>
                                        <p:tav tm="100000">
                                          <p:val>
                                            <p:strVal val="#ppt_w"/>
                                          </p:val>
                                        </p:tav>
                                      </p:tavLst>
                                    </p:anim>
                                    <p:anim calcmode="lin" valueType="num">
                                      <p:cBhvr>
                                        <p:cTn id="24" dur="500" fill="hold"/>
                                        <p:tgtEl>
                                          <p:spTgt spid="583691"/>
                                        </p:tgtEl>
                                        <p:attrNameLst>
                                          <p:attrName>ppt_h</p:attrName>
                                        </p:attrNameLst>
                                      </p:cBhvr>
                                      <p:tavLst>
                                        <p:tav tm="0">
                                          <p:val>
                                            <p:strVal val="#ppt_h"/>
                                          </p:val>
                                        </p:tav>
                                        <p:tav tm="100000">
                                          <p:val>
                                            <p:strVal val="#ppt_h"/>
                                          </p:val>
                                        </p:tav>
                                      </p:tavLst>
                                    </p:anim>
                                    <p:anim calcmode="lin" valueType="num">
                                      <p:cBhvr>
                                        <p:cTn id="25" dur="500" fill="hold"/>
                                        <p:tgtEl>
                                          <p:spTgt spid="583691"/>
                                        </p:tgtEl>
                                        <p:attrNameLst>
                                          <p:attrName>ppt_x</p:attrName>
                                        </p:attrNameLst>
                                      </p:cBhvr>
                                      <p:tavLst>
                                        <p:tav tm="0">
                                          <p:val>
                                            <p:strVal val="#ppt_x-.2"/>
                                          </p:val>
                                        </p:tav>
                                        <p:tav tm="100000">
                                          <p:val>
                                            <p:strVal val="#ppt_x"/>
                                          </p:val>
                                        </p:tav>
                                      </p:tavLst>
                                    </p:anim>
                                    <p:anim calcmode="lin" valueType="num">
                                      <p:cBhvr>
                                        <p:cTn id="26" dur="500" fill="hold"/>
                                        <p:tgtEl>
                                          <p:spTgt spid="583691"/>
                                        </p:tgtEl>
                                        <p:attrNameLst>
                                          <p:attrName>ppt_y</p:attrName>
                                        </p:attrNameLst>
                                      </p:cBhvr>
                                      <p:tavLst>
                                        <p:tav tm="0">
                                          <p:val>
                                            <p:strVal val="#ppt_y"/>
                                          </p:val>
                                        </p:tav>
                                        <p:tav tm="100000">
                                          <p:val>
                                            <p:strVal val="#ppt_y"/>
                                          </p:val>
                                        </p:tav>
                                      </p:tavLst>
                                    </p:anim>
                                    <p:animEffect transition="in" filter="fade">
                                      <p:cBhvr>
                                        <p:cTn id="27" dur="500"/>
                                        <p:tgtEl>
                                          <p:spTgt spid="5836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89" grpId="0"/>
      <p:bldP spid="583690" grpId="0"/>
      <p:bldP spid="583691" grpId="0"/>
    </p:bld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4706"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Maximizing Area</a:t>
            </a:r>
          </a:p>
        </p:txBody>
      </p:sp>
      <p:sp>
        <p:nvSpPr>
          <p:cNvPr id="584707" name="Text Box 3"/>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84709" name="Text Box 5" descr="Blue tissue paper"/>
          <p:cNvSpPr txBox="1">
            <a:spLocks noChangeArrowheads="1"/>
          </p:cNvSpPr>
          <p:nvPr/>
        </p:nvSpPr>
        <p:spPr bwMode="auto">
          <a:xfrm>
            <a:off x="152400" y="1219200"/>
            <a:ext cx="1600200" cy="366713"/>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smtClean="0">
                <a:effectLst>
                  <a:outerShdw blurRad="38100" dist="38100" dir="2700000" algn="tl">
                    <a:srgbClr val="DDDDDD"/>
                  </a:outerShdw>
                </a:effectLst>
                <a:latin typeface="Batang" charset="0"/>
                <a:cs typeface="+mn-cs"/>
              </a:rPr>
              <a:t>CONTINUED</a:t>
            </a:r>
          </a:p>
        </p:txBody>
      </p:sp>
      <p:sp>
        <p:nvSpPr>
          <p:cNvPr id="584710" name="Text Box 6" descr="Blue tissue paper"/>
          <p:cNvSpPr txBox="1">
            <a:spLocks noChangeArrowheads="1"/>
          </p:cNvSpPr>
          <p:nvPr/>
        </p:nvSpPr>
        <p:spPr bwMode="auto">
          <a:xfrm>
            <a:off x="609600" y="1600200"/>
            <a:ext cx="8305800" cy="10064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Now we will determine the constraint equation.  The only piece of information we have not yet used in some way is that the perimeter of the track is 440 yards.  Using this, we create a constraint equation as follows.</a:t>
            </a:r>
          </a:p>
        </p:txBody>
      </p:sp>
      <p:sp>
        <p:nvSpPr>
          <p:cNvPr id="584711" name="Text Box 7" descr="Blue tissue paper"/>
          <p:cNvSpPr txBox="1">
            <a:spLocks noChangeArrowheads="1"/>
          </p:cNvSpPr>
          <p:nvPr/>
        </p:nvSpPr>
        <p:spPr bwMode="auto">
          <a:xfrm>
            <a:off x="1498600" y="4402138"/>
            <a:ext cx="23114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440 =</a:t>
            </a:r>
            <a:r>
              <a:rPr lang="en-US" sz="2000" i="1" smtClean="0">
                <a:latin typeface="Times New Roman" charset="0"/>
                <a:cs typeface="+mn-cs"/>
              </a:rPr>
              <a:t> </a:t>
            </a:r>
            <a:r>
              <a:rPr lang="en-US" sz="2000" smtClean="0">
                <a:latin typeface="Times New Roman" charset="0"/>
                <a:cs typeface="+mn-cs"/>
              </a:rPr>
              <a:t>[</a:t>
            </a:r>
            <a:r>
              <a:rPr lang="en-US" sz="2000" i="1" smtClean="0">
                <a:latin typeface="Times New Roman" charset="0"/>
                <a:cs typeface="+mn-cs"/>
              </a:rPr>
              <a:t>h</a:t>
            </a:r>
            <a:r>
              <a:rPr lang="en-US" sz="2000" smtClean="0">
                <a:latin typeface="Times New Roman" charset="0"/>
                <a:cs typeface="+mn-cs"/>
              </a:rPr>
              <a:t> + </a:t>
            </a:r>
            <a:r>
              <a:rPr lang="en-US" sz="2000" i="1" smtClean="0">
                <a:latin typeface="Times New Roman" charset="0"/>
                <a:cs typeface="+mn-cs"/>
              </a:rPr>
              <a:t>h</a:t>
            </a:r>
            <a:r>
              <a:rPr lang="en-US" sz="2000" smtClean="0">
                <a:latin typeface="Times New Roman" charset="0"/>
                <a:cs typeface="+mn-cs"/>
              </a:rPr>
              <a:t>] + [</a:t>
            </a:r>
            <a:r>
              <a:rPr lang="el-GR" sz="2000" smtClean="0">
                <a:latin typeface="Times New Roman" charset="0"/>
                <a:cs typeface="Times New Roman" charset="0"/>
              </a:rPr>
              <a:t>π</a:t>
            </a:r>
            <a:r>
              <a:rPr lang="en-US" sz="2000" i="1" smtClean="0">
                <a:latin typeface="Times New Roman" charset="0"/>
                <a:cs typeface="Times New Roman" charset="0"/>
              </a:rPr>
              <a:t>d</a:t>
            </a:r>
            <a:r>
              <a:rPr lang="en-US" sz="2000" smtClean="0">
                <a:latin typeface="Times New Roman" charset="0"/>
                <a:cs typeface="+mn-cs"/>
              </a:rPr>
              <a:t>]</a:t>
            </a:r>
            <a:endParaRPr lang="en-US" sz="2000" baseline="30000" smtClean="0">
              <a:latin typeface="Times New Roman" charset="0"/>
              <a:cs typeface="+mn-cs"/>
            </a:endParaRPr>
          </a:p>
        </p:txBody>
      </p:sp>
      <p:sp>
        <p:nvSpPr>
          <p:cNvPr id="584712" name="Text Box 8" descr="Blue tissue paper"/>
          <p:cNvSpPr txBox="1">
            <a:spLocks noChangeArrowheads="1"/>
          </p:cNvSpPr>
          <p:nvPr/>
        </p:nvSpPr>
        <p:spPr bwMode="auto">
          <a:xfrm>
            <a:off x="609600" y="5257800"/>
            <a:ext cx="80772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Now we rewrite the constraint equation, isolating one of the variables therein.</a:t>
            </a:r>
          </a:p>
        </p:txBody>
      </p:sp>
      <p:sp>
        <p:nvSpPr>
          <p:cNvPr id="584713" name="Text Box 9" descr="Blue tissue paper"/>
          <p:cNvSpPr txBox="1">
            <a:spLocks noChangeArrowheads="1"/>
          </p:cNvSpPr>
          <p:nvPr/>
        </p:nvSpPr>
        <p:spPr bwMode="auto">
          <a:xfrm>
            <a:off x="304800" y="2651125"/>
            <a:ext cx="84582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[distance around track] = [lengths of sides of rectangle] + [lengths of semicircles]</a:t>
            </a:r>
            <a:endParaRPr lang="en-US" sz="2000" baseline="30000" smtClean="0">
              <a:latin typeface="Times New Roman" charset="0"/>
              <a:cs typeface="+mn-cs"/>
            </a:endParaRPr>
          </a:p>
        </p:txBody>
      </p:sp>
      <p:sp>
        <p:nvSpPr>
          <p:cNvPr id="584714" name="Text Box 10" descr="Blue tissue paper"/>
          <p:cNvSpPr txBox="1">
            <a:spLocks noChangeArrowheads="1"/>
          </p:cNvSpPr>
          <p:nvPr/>
        </p:nvSpPr>
        <p:spPr bwMode="auto">
          <a:xfrm>
            <a:off x="609600" y="3108325"/>
            <a:ext cx="8305800" cy="13112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Before we simplify this equation, it is worth noticing that the </a:t>
            </a:r>
            <a:r>
              <a:rPr lang="ja-JP" altLang="en-US" sz="2000" smtClean="0">
                <a:latin typeface="Arial"/>
                <a:cs typeface="+mn-cs"/>
              </a:rPr>
              <a:t>“</a:t>
            </a:r>
            <a:r>
              <a:rPr lang="en-US" sz="2000" smtClean="0">
                <a:latin typeface="Times New Roman" charset="0"/>
                <a:cs typeface="+mn-cs"/>
              </a:rPr>
              <a:t>lengths of the semicircles</a:t>
            </a:r>
            <a:r>
              <a:rPr lang="ja-JP" altLang="en-US" sz="2000" smtClean="0">
                <a:latin typeface="Arial"/>
                <a:cs typeface="+mn-cs"/>
              </a:rPr>
              <a:t>”</a:t>
            </a:r>
            <a:r>
              <a:rPr lang="en-US" sz="2000" smtClean="0">
                <a:latin typeface="Times New Roman" charset="0"/>
                <a:cs typeface="+mn-cs"/>
              </a:rPr>
              <a:t> is simply a pair of semicircles that when put together would form a complete circle.  Therefore, this quantity would be the circumference of a circle, the formula for which is </a:t>
            </a:r>
            <a:r>
              <a:rPr lang="en-US" sz="2000" i="1" smtClean="0">
                <a:latin typeface="Times New Roman" charset="0"/>
                <a:cs typeface="+mn-cs"/>
              </a:rPr>
              <a:t>C</a:t>
            </a:r>
            <a:r>
              <a:rPr lang="en-US" sz="2000" smtClean="0">
                <a:latin typeface="Times New Roman" charset="0"/>
                <a:cs typeface="+mn-cs"/>
              </a:rPr>
              <a:t> = </a:t>
            </a:r>
            <a:r>
              <a:rPr lang="el-GR" sz="2000" smtClean="0">
                <a:latin typeface="Times New Roman" charset="0"/>
                <a:cs typeface="Times New Roman" charset="0"/>
              </a:rPr>
              <a:t>π</a:t>
            </a:r>
            <a:r>
              <a:rPr lang="en-US" sz="2000" i="1" smtClean="0">
                <a:latin typeface="Times New Roman" charset="0"/>
                <a:cs typeface="+mn-cs"/>
              </a:rPr>
              <a:t>d, </a:t>
            </a:r>
            <a:r>
              <a:rPr lang="en-US" sz="2000" smtClean="0">
                <a:latin typeface="Times New Roman" charset="0"/>
                <a:cs typeface="+mn-cs"/>
              </a:rPr>
              <a:t>such that </a:t>
            </a:r>
            <a:r>
              <a:rPr lang="en-US" sz="2000" i="1" smtClean="0">
                <a:latin typeface="Times New Roman" charset="0"/>
                <a:cs typeface="+mn-cs"/>
              </a:rPr>
              <a:t>d</a:t>
            </a:r>
            <a:r>
              <a:rPr lang="en-US" sz="2000" smtClean="0">
                <a:latin typeface="Times New Roman" charset="0"/>
                <a:cs typeface="+mn-cs"/>
              </a:rPr>
              <a:t> is the diamter</a:t>
            </a:r>
            <a:r>
              <a:rPr lang="en-US" sz="2000" i="1" smtClean="0">
                <a:latin typeface="Times New Roman" charset="0"/>
                <a:cs typeface="+mn-cs"/>
              </a:rPr>
              <a:t>.</a:t>
            </a:r>
          </a:p>
        </p:txBody>
      </p:sp>
      <p:sp>
        <p:nvSpPr>
          <p:cNvPr id="584715" name="Text Box 11" descr="Blue tissue paper"/>
          <p:cNvSpPr txBox="1">
            <a:spLocks noChangeArrowheads="1"/>
          </p:cNvSpPr>
          <p:nvPr/>
        </p:nvSpPr>
        <p:spPr bwMode="auto">
          <a:xfrm>
            <a:off x="1498600" y="4862513"/>
            <a:ext cx="16256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440 =</a:t>
            </a:r>
            <a:r>
              <a:rPr lang="en-US" sz="2000" i="1" smtClean="0">
                <a:latin typeface="Times New Roman" charset="0"/>
                <a:cs typeface="+mn-cs"/>
              </a:rPr>
              <a:t> </a:t>
            </a:r>
            <a:r>
              <a:rPr lang="en-US" sz="2000" smtClean="0">
                <a:latin typeface="Times New Roman" charset="0"/>
                <a:cs typeface="+mn-cs"/>
              </a:rPr>
              <a:t>2</a:t>
            </a:r>
            <a:r>
              <a:rPr lang="en-US" sz="2000" i="1" smtClean="0">
                <a:latin typeface="Times New Roman" charset="0"/>
                <a:cs typeface="+mn-cs"/>
              </a:rPr>
              <a:t>h</a:t>
            </a:r>
            <a:r>
              <a:rPr lang="en-US" sz="2000" smtClean="0">
                <a:latin typeface="Times New Roman" charset="0"/>
                <a:cs typeface="+mn-cs"/>
              </a:rPr>
              <a:t> + </a:t>
            </a:r>
            <a:r>
              <a:rPr lang="el-GR" sz="2000" smtClean="0">
                <a:latin typeface="Times New Roman" charset="0"/>
                <a:cs typeface="Times New Roman" charset="0"/>
              </a:rPr>
              <a:t>π</a:t>
            </a:r>
            <a:r>
              <a:rPr lang="en-US" sz="2000" i="1" smtClean="0">
                <a:latin typeface="Times New Roman" charset="0"/>
                <a:cs typeface="Times New Roman" charset="0"/>
              </a:rPr>
              <a:t>x</a:t>
            </a:r>
            <a:endParaRPr lang="en-US" sz="2000" i="1" baseline="30000" smtClean="0">
              <a:latin typeface="Times New Roman" charset="0"/>
              <a:cs typeface="+mn-cs"/>
            </a:endParaRPr>
          </a:p>
        </p:txBody>
      </p:sp>
      <p:sp>
        <p:nvSpPr>
          <p:cNvPr id="584716" name="Text Box 12" descr="Blue tissue paper"/>
          <p:cNvSpPr txBox="1">
            <a:spLocks noChangeArrowheads="1"/>
          </p:cNvSpPr>
          <p:nvPr/>
        </p:nvSpPr>
        <p:spPr bwMode="auto">
          <a:xfrm>
            <a:off x="6400800" y="4860925"/>
            <a:ext cx="24384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(Constraint Equation)</a:t>
            </a:r>
          </a:p>
        </p:txBody>
      </p:sp>
      <p:sp>
        <p:nvSpPr>
          <p:cNvPr id="584717" name="Text Box 13" descr="Blue tissue paper"/>
          <p:cNvSpPr txBox="1">
            <a:spLocks noChangeArrowheads="1"/>
          </p:cNvSpPr>
          <p:nvPr/>
        </p:nvSpPr>
        <p:spPr bwMode="auto">
          <a:xfrm>
            <a:off x="3937000" y="5622925"/>
            <a:ext cx="16256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440 =</a:t>
            </a:r>
            <a:r>
              <a:rPr lang="en-US" sz="2000" i="1" smtClean="0">
                <a:latin typeface="Times New Roman" charset="0"/>
                <a:cs typeface="+mn-cs"/>
              </a:rPr>
              <a:t> </a:t>
            </a:r>
            <a:r>
              <a:rPr lang="en-US" sz="2000" smtClean="0">
                <a:latin typeface="Times New Roman" charset="0"/>
                <a:cs typeface="+mn-cs"/>
              </a:rPr>
              <a:t>2</a:t>
            </a:r>
            <a:r>
              <a:rPr lang="en-US" sz="2000" i="1" smtClean="0">
                <a:latin typeface="Times New Roman" charset="0"/>
                <a:cs typeface="+mn-cs"/>
              </a:rPr>
              <a:t>h</a:t>
            </a:r>
            <a:r>
              <a:rPr lang="en-US" sz="2000" smtClean="0">
                <a:latin typeface="Times New Roman" charset="0"/>
                <a:cs typeface="+mn-cs"/>
              </a:rPr>
              <a:t> + </a:t>
            </a:r>
            <a:r>
              <a:rPr lang="el-GR" sz="2000" smtClean="0">
                <a:latin typeface="Times New Roman" charset="0"/>
                <a:cs typeface="Times New Roman" charset="0"/>
              </a:rPr>
              <a:t>π</a:t>
            </a:r>
            <a:r>
              <a:rPr lang="en-US" sz="2000" i="1" smtClean="0">
                <a:latin typeface="Times New Roman" charset="0"/>
                <a:cs typeface="Times New Roman" charset="0"/>
              </a:rPr>
              <a:t>x</a:t>
            </a:r>
            <a:endParaRPr lang="en-US" sz="2000" i="1" baseline="30000" smtClean="0">
              <a:latin typeface="Times New Roman" charset="0"/>
              <a:cs typeface="+mn-cs"/>
            </a:endParaRPr>
          </a:p>
        </p:txBody>
      </p:sp>
      <p:sp>
        <p:nvSpPr>
          <p:cNvPr id="584718" name="Text Box 14" descr="Blue tissue paper"/>
          <p:cNvSpPr txBox="1">
            <a:spLocks noChangeArrowheads="1"/>
          </p:cNvSpPr>
          <p:nvPr/>
        </p:nvSpPr>
        <p:spPr bwMode="auto">
          <a:xfrm>
            <a:off x="3244850" y="6003925"/>
            <a:ext cx="17018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220 – </a:t>
            </a:r>
            <a:r>
              <a:rPr lang="el-GR" sz="2000" smtClean="0">
                <a:latin typeface="Times New Roman" charset="0"/>
                <a:cs typeface="Times New Roman" charset="0"/>
              </a:rPr>
              <a:t>π</a:t>
            </a:r>
            <a:r>
              <a:rPr lang="en-US" sz="2000" i="1" smtClean="0">
                <a:latin typeface="Times New Roman" charset="0"/>
                <a:cs typeface="+mn-cs"/>
              </a:rPr>
              <a:t>x</a:t>
            </a:r>
            <a:r>
              <a:rPr lang="en-US" sz="2000" smtClean="0">
                <a:latin typeface="Times New Roman" charset="0"/>
                <a:cs typeface="+mn-cs"/>
              </a:rPr>
              <a:t>/2 =</a:t>
            </a:r>
            <a:r>
              <a:rPr lang="en-US" sz="2000" i="1" smtClean="0">
                <a:latin typeface="Times New Roman" charset="0"/>
                <a:cs typeface="+mn-cs"/>
              </a:rPr>
              <a:t> h</a:t>
            </a:r>
            <a:endParaRPr lang="en-US" sz="2000" i="1" baseline="30000" smtClean="0">
              <a:latin typeface="Times New Roman"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84713"/>
                                        </p:tgtEl>
                                        <p:attrNameLst>
                                          <p:attrName>style.visibility</p:attrName>
                                        </p:attrNameLst>
                                      </p:cBhvr>
                                      <p:to>
                                        <p:strVal val="visible"/>
                                      </p:to>
                                    </p:set>
                                    <p:anim calcmode="lin" valueType="num">
                                      <p:cBhvr>
                                        <p:cTn id="7" dur="500" fill="hold"/>
                                        <p:tgtEl>
                                          <p:spTgt spid="584713"/>
                                        </p:tgtEl>
                                        <p:attrNameLst>
                                          <p:attrName>ppt_w</p:attrName>
                                        </p:attrNameLst>
                                      </p:cBhvr>
                                      <p:tavLst>
                                        <p:tav tm="0">
                                          <p:val>
                                            <p:strVal val="#ppt_w*0.05"/>
                                          </p:val>
                                        </p:tav>
                                        <p:tav tm="100000">
                                          <p:val>
                                            <p:strVal val="#ppt_w"/>
                                          </p:val>
                                        </p:tav>
                                      </p:tavLst>
                                    </p:anim>
                                    <p:anim calcmode="lin" valueType="num">
                                      <p:cBhvr>
                                        <p:cTn id="8" dur="500" fill="hold"/>
                                        <p:tgtEl>
                                          <p:spTgt spid="584713"/>
                                        </p:tgtEl>
                                        <p:attrNameLst>
                                          <p:attrName>ppt_h</p:attrName>
                                        </p:attrNameLst>
                                      </p:cBhvr>
                                      <p:tavLst>
                                        <p:tav tm="0">
                                          <p:val>
                                            <p:strVal val="#ppt_h"/>
                                          </p:val>
                                        </p:tav>
                                        <p:tav tm="100000">
                                          <p:val>
                                            <p:strVal val="#ppt_h"/>
                                          </p:val>
                                        </p:tav>
                                      </p:tavLst>
                                    </p:anim>
                                    <p:anim calcmode="lin" valueType="num">
                                      <p:cBhvr>
                                        <p:cTn id="9" dur="500" fill="hold"/>
                                        <p:tgtEl>
                                          <p:spTgt spid="584713"/>
                                        </p:tgtEl>
                                        <p:attrNameLst>
                                          <p:attrName>ppt_x</p:attrName>
                                        </p:attrNameLst>
                                      </p:cBhvr>
                                      <p:tavLst>
                                        <p:tav tm="0">
                                          <p:val>
                                            <p:strVal val="#ppt_x-.2"/>
                                          </p:val>
                                        </p:tav>
                                        <p:tav tm="100000">
                                          <p:val>
                                            <p:strVal val="#ppt_x"/>
                                          </p:val>
                                        </p:tav>
                                      </p:tavLst>
                                    </p:anim>
                                    <p:anim calcmode="lin" valueType="num">
                                      <p:cBhvr>
                                        <p:cTn id="10" dur="500" fill="hold"/>
                                        <p:tgtEl>
                                          <p:spTgt spid="584713"/>
                                        </p:tgtEl>
                                        <p:attrNameLst>
                                          <p:attrName>ppt_y</p:attrName>
                                        </p:attrNameLst>
                                      </p:cBhvr>
                                      <p:tavLst>
                                        <p:tav tm="0">
                                          <p:val>
                                            <p:strVal val="#ppt_y"/>
                                          </p:val>
                                        </p:tav>
                                        <p:tav tm="100000">
                                          <p:val>
                                            <p:strVal val="#ppt_y"/>
                                          </p:val>
                                        </p:tav>
                                      </p:tavLst>
                                    </p:anim>
                                    <p:animEffect transition="in" filter="fade">
                                      <p:cBhvr>
                                        <p:cTn id="11" dur="500"/>
                                        <p:tgtEl>
                                          <p:spTgt spid="58471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584714"/>
                                        </p:tgtEl>
                                        <p:attrNameLst>
                                          <p:attrName>style.visibility</p:attrName>
                                        </p:attrNameLst>
                                      </p:cBhvr>
                                      <p:to>
                                        <p:strVal val="visible"/>
                                      </p:to>
                                    </p:set>
                                    <p:anim calcmode="lin" valueType="num">
                                      <p:cBhvr>
                                        <p:cTn id="16" dur="500" fill="hold"/>
                                        <p:tgtEl>
                                          <p:spTgt spid="584714"/>
                                        </p:tgtEl>
                                        <p:attrNameLst>
                                          <p:attrName>ppt_w</p:attrName>
                                        </p:attrNameLst>
                                      </p:cBhvr>
                                      <p:tavLst>
                                        <p:tav tm="0">
                                          <p:val>
                                            <p:strVal val="#ppt_w*0.05"/>
                                          </p:val>
                                        </p:tav>
                                        <p:tav tm="100000">
                                          <p:val>
                                            <p:strVal val="#ppt_w"/>
                                          </p:val>
                                        </p:tav>
                                      </p:tavLst>
                                    </p:anim>
                                    <p:anim calcmode="lin" valueType="num">
                                      <p:cBhvr>
                                        <p:cTn id="17" dur="500" fill="hold"/>
                                        <p:tgtEl>
                                          <p:spTgt spid="584714"/>
                                        </p:tgtEl>
                                        <p:attrNameLst>
                                          <p:attrName>ppt_h</p:attrName>
                                        </p:attrNameLst>
                                      </p:cBhvr>
                                      <p:tavLst>
                                        <p:tav tm="0">
                                          <p:val>
                                            <p:strVal val="#ppt_h"/>
                                          </p:val>
                                        </p:tav>
                                        <p:tav tm="100000">
                                          <p:val>
                                            <p:strVal val="#ppt_h"/>
                                          </p:val>
                                        </p:tav>
                                      </p:tavLst>
                                    </p:anim>
                                    <p:anim calcmode="lin" valueType="num">
                                      <p:cBhvr>
                                        <p:cTn id="18" dur="500" fill="hold"/>
                                        <p:tgtEl>
                                          <p:spTgt spid="584714"/>
                                        </p:tgtEl>
                                        <p:attrNameLst>
                                          <p:attrName>ppt_x</p:attrName>
                                        </p:attrNameLst>
                                      </p:cBhvr>
                                      <p:tavLst>
                                        <p:tav tm="0">
                                          <p:val>
                                            <p:strVal val="#ppt_x-.2"/>
                                          </p:val>
                                        </p:tav>
                                        <p:tav tm="100000">
                                          <p:val>
                                            <p:strVal val="#ppt_x"/>
                                          </p:val>
                                        </p:tav>
                                      </p:tavLst>
                                    </p:anim>
                                    <p:anim calcmode="lin" valueType="num">
                                      <p:cBhvr>
                                        <p:cTn id="19" dur="500" fill="hold"/>
                                        <p:tgtEl>
                                          <p:spTgt spid="584714"/>
                                        </p:tgtEl>
                                        <p:attrNameLst>
                                          <p:attrName>ppt_y</p:attrName>
                                        </p:attrNameLst>
                                      </p:cBhvr>
                                      <p:tavLst>
                                        <p:tav tm="0">
                                          <p:val>
                                            <p:strVal val="#ppt_y"/>
                                          </p:val>
                                        </p:tav>
                                        <p:tav tm="100000">
                                          <p:val>
                                            <p:strVal val="#ppt_y"/>
                                          </p:val>
                                        </p:tav>
                                      </p:tavLst>
                                    </p:anim>
                                    <p:animEffect transition="in" filter="fade">
                                      <p:cBhvr>
                                        <p:cTn id="20" dur="500"/>
                                        <p:tgtEl>
                                          <p:spTgt spid="58471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584711"/>
                                        </p:tgtEl>
                                        <p:attrNameLst>
                                          <p:attrName>style.visibility</p:attrName>
                                        </p:attrNameLst>
                                      </p:cBhvr>
                                      <p:to>
                                        <p:strVal val="visible"/>
                                      </p:to>
                                    </p:set>
                                    <p:anim calcmode="lin" valueType="num">
                                      <p:cBhvr>
                                        <p:cTn id="25" dur="500" fill="hold"/>
                                        <p:tgtEl>
                                          <p:spTgt spid="584711"/>
                                        </p:tgtEl>
                                        <p:attrNameLst>
                                          <p:attrName>ppt_w</p:attrName>
                                        </p:attrNameLst>
                                      </p:cBhvr>
                                      <p:tavLst>
                                        <p:tav tm="0">
                                          <p:val>
                                            <p:strVal val="#ppt_w*0.05"/>
                                          </p:val>
                                        </p:tav>
                                        <p:tav tm="100000">
                                          <p:val>
                                            <p:strVal val="#ppt_w"/>
                                          </p:val>
                                        </p:tav>
                                      </p:tavLst>
                                    </p:anim>
                                    <p:anim calcmode="lin" valueType="num">
                                      <p:cBhvr>
                                        <p:cTn id="26" dur="500" fill="hold"/>
                                        <p:tgtEl>
                                          <p:spTgt spid="584711"/>
                                        </p:tgtEl>
                                        <p:attrNameLst>
                                          <p:attrName>ppt_h</p:attrName>
                                        </p:attrNameLst>
                                      </p:cBhvr>
                                      <p:tavLst>
                                        <p:tav tm="0">
                                          <p:val>
                                            <p:strVal val="#ppt_h"/>
                                          </p:val>
                                        </p:tav>
                                        <p:tav tm="100000">
                                          <p:val>
                                            <p:strVal val="#ppt_h"/>
                                          </p:val>
                                        </p:tav>
                                      </p:tavLst>
                                    </p:anim>
                                    <p:anim calcmode="lin" valueType="num">
                                      <p:cBhvr>
                                        <p:cTn id="27" dur="500" fill="hold"/>
                                        <p:tgtEl>
                                          <p:spTgt spid="584711"/>
                                        </p:tgtEl>
                                        <p:attrNameLst>
                                          <p:attrName>ppt_x</p:attrName>
                                        </p:attrNameLst>
                                      </p:cBhvr>
                                      <p:tavLst>
                                        <p:tav tm="0">
                                          <p:val>
                                            <p:strVal val="#ppt_x-.2"/>
                                          </p:val>
                                        </p:tav>
                                        <p:tav tm="100000">
                                          <p:val>
                                            <p:strVal val="#ppt_x"/>
                                          </p:val>
                                        </p:tav>
                                      </p:tavLst>
                                    </p:anim>
                                    <p:anim calcmode="lin" valueType="num">
                                      <p:cBhvr>
                                        <p:cTn id="28" dur="500" fill="hold"/>
                                        <p:tgtEl>
                                          <p:spTgt spid="584711"/>
                                        </p:tgtEl>
                                        <p:attrNameLst>
                                          <p:attrName>ppt_y</p:attrName>
                                        </p:attrNameLst>
                                      </p:cBhvr>
                                      <p:tavLst>
                                        <p:tav tm="0">
                                          <p:val>
                                            <p:strVal val="#ppt_y"/>
                                          </p:val>
                                        </p:tav>
                                        <p:tav tm="100000">
                                          <p:val>
                                            <p:strVal val="#ppt_y"/>
                                          </p:val>
                                        </p:tav>
                                      </p:tavLst>
                                    </p:anim>
                                    <p:animEffect transition="in" filter="fade">
                                      <p:cBhvr>
                                        <p:cTn id="29" dur="500"/>
                                        <p:tgtEl>
                                          <p:spTgt spid="58471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584715"/>
                                        </p:tgtEl>
                                        <p:attrNameLst>
                                          <p:attrName>style.visibility</p:attrName>
                                        </p:attrNameLst>
                                      </p:cBhvr>
                                      <p:to>
                                        <p:strVal val="visible"/>
                                      </p:to>
                                    </p:set>
                                    <p:anim calcmode="lin" valueType="num">
                                      <p:cBhvr>
                                        <p:cTn id="34" dur="500" fill="hold"/>
                                        <p:tgtEl>
                                          <p:spTgt spid="584715"/>
                                        </p:tgtEl>
                                        <p:attrNameLst>
                                          <p:attrName>ppt_w</p:attrName>
                                        </p:attrNameLst>
                                      </p:cBhvr>
                                      <p:tavLst>
                                        <p:tav tm="0">
                                          <p:val>
                                            <p:strVal val="#ppt_w*0.05"/>
                                          </p:val>
                                        </p:tav>
                                        <p:tav tm="100000">
                                          <p:val>
                                            <p:strVal val="#ppt_w"/>
                                          </p:val>
                                        </p:tav>
                                      </p:tavLst>
                                    </p:anim>
                                    <p:anim calcmode="lin" valueType="num">
                                      <p:cBhvr>
                                        <p:cTn id="35" dur="500" fill="hold"/>
                                        <p:tgtEl>
                                          <p:spTgt spid="584715"/>
                                        </p:tgtEl>
                                        <p:attrNameLst>
                                          <p:attrName>ppt_h</p:attrName>
                                        </p:attrNameLst>
                                      </p:cBhvr>
                                      <p:tavLst>
                                        <p:tav tm="0">
                                          <p:val>
                                            <p:strVal val="#ppt_h"/>
                                          </p:val>
                                        </p:tav>
                                        <p:tav tm="100000">
                                          <p:val>
                                            <p:strVal val="#ppt_h"/>
                                          </p:val>
                                        </p:tav>
                                      </p:tavLst>
                                    </p:anim>
                                    <p:anim calcmode="lin" valueType="num">
                                      <p:cBhvr>
                                        <p:cTn id="36" dur="500" fill="hold"/>
                                        <p:tgtEl>
                                          <p:spTgt spid="584715"/>
                                        </p:tgtEl>
                                        <p:attrNameLst>
                                          <p:attrName>ppt_x</p:attrName>
                                        </p:attrNameLst>
                                      </p:cBhvr>
                                      <p:tavLst>
                                        <p:tav tm="0">
                                          <p:val>
                                            <p:strVal val="#ppt_x-.2"/>
                                          </p:val>
                                        </p:tav>
                                        <p:tav tm="100000">
                                          <p:val>
                                            <p:strVal val="#ppt_x"/>
                                          </p:val>
                                        </p:tav>
                                      </p:tavLst>
                                    </p:anim>
                                    <p:anim calcmode="lin" valueType="num">
                                      <p:cBhvr>
                                        <p:cTn id="37" dur="500" fill="hold"/>
                                        <p:tgtEl>
                                          <p:spTgt spid="584715"/>
                                        </p:tgtEl>
                                        <p:attrNameLst>
                                          <p:attrName>ppt_y</p:attrName>
                                        </p:attrNameLst>
                                      </p:cBhvr>
                                      <p:tavLst>
                                        <p:tav tm="0">
                                          <p:val>
                                            <p:strVal val="#ppt_y"/>
                                          </p:val>
                                        </p:tav>
                                        <p:tav tm="100000">
                                          <p:val>
                                            <p:strVal val="#ppt_y"/>
                                          </p:val>
                                        </p:tav>
                                      </p:tavLst>
                                    </p:anim>
                                    <p:animEffect transition="in" filter="fade">
                                      <p:cBhvr>
                                        <p:cTn id="38" dur="500"/>
                                        <p:tgtEl>
                                          <p:spTgt spid="584715"/>
                                        </p:tgtEl>
                                      </p:cBhvr>
                                    </p:animEffect>
                                  </p:childTnLst>
                                </p:cTn>
                              </p:par>
                              <p:par>
                                <p:cTn id="39" presetID="54" presetClass="entr" presetSubtype="0" accel="100000" fill="hold" grpId="0" nodeType="withEffect">
                                  <p:stCondLst>
                                    <p:cond delay="0"/>
                                  </p:stCondLst>
                                  <p:childTnLst>
                                    <p:set>
                                      <p:cBhvr>
                                        <p:cTn id="40" dur="1" fill="hold">
                                          <p:stCondLst>
                                            <p:cond delay="0"/>
                                          </p:stCondLst>
                                        </p:cTn>
                                        <p:tgtEl>
                                          <p:spTgt spid="584716"/>
                                        </p:tgtEl>
                                        <p:attrNameLst>
                                          <p:attrName>style.visibility</p:attrName>
                                        </p:attrNameLst>
                                      </p:cBhvr>
                                      <p:to>
                                        <p:strVal val="visible"/>
                                      </p:to>
                                    </p:set>
                                    <p:anim calcmode="lin" valueType="num">
                                      <p:cBhvr>
                                        <p:cTn id="41" dur="500" fill="hold"/>
                                        <p:tgtEl>
                                          <p:spTgt spid="584716"/>
                                        </p:tgtEl>
                                        <p:attrNameLst>
                                          <p:attrName>ppt_w</p:attrName>
                                        </p:attrNameLst>
                                      </p:cBhvr>
                                      <p:tavLst>
                                        <p:tav tm="0">
                                          <p:val>
                                            <p:strVal val="#ppt_w*0.05"/>
                                          </p:val>
                                        </p:tav>
                                        <p:tav tm="100000">
                                          <p:val>
                                            <p:strVal val="#ppt_w"/>
                                          </p:val>
                                        </p:tav>
                                      </p:tavLst>
                                    </p:anim>
                                    <p:anim calcmode="lin" valueType="num">
                                      <p:cBhvr>
                                        <p:cTn id="42" dur="500" fill="hold"/>
                                        <p:tgtEl>
                                          <p:spTgt spid="584716"/>
                                        </p:tgtEl>
                                        <p:attrNameLst>
                                          <p:attrName>ppt_h</p:attrName>
                                        </p:attrNameLst>
                                      </p:cBhvr>
                                      <p:tavLst>
                                        <p:tav tm="0">
                                          <p:val>
                                            <p:strVal val="#ppt_h"/>
                                          </p:val>
                                        </p:tav>
                                        <p:tav tm="100000">
                                          <p:val>
                                            <p:strVal val="#ppt_h"/>
                                          </p:val>
                                        </p:tav>
                                      </p:tavLst>
                                    </p:anim>
                                    <p:anim calcmode="lin" valueType="num">
                                      <p:cBhvr>
                                        <p:cTn id="43" dur="500" fill="hold"/>
                                        <p:tgtEl>
                                          <p:spTgt spid="584716"/>
                                        </p:tgtEl>
                                        <p:attrNameLst>
                                          <p:attrName>ppt_x</p:attrName>
                                        </p:attrNameLst>
                                      </p:cBhvr>
                                      <p:tavLst>
                                        <p:tav tm="0">
                                          <p:val>
                                            <p:strVal val="#ppt_x-.2"/>
                                          </p:val>
                                        </p:tav>
                                        <p:tav tm="100000">
                                          <p:val>
                                            <p:strVal val="#ppt_x"/>
                                          </p:val>
                                        </p:tav>
                                      </p:tavLst>
                                    </p:anim>
                                    <p:anim calcmode="lin" valueType="num">
                                      <p:cBhvr>
                                        <p:cTn id="44" dur="500" fill="hold"/>
                                        <p:tgtEl>
                                          <p:spTgt spid="584716"/>
                                        </p:tgtEl>
                                        <p:attrNameLst>
                                          <p:attrName>ppt_y</p:attrName>
                                        </p:attrNameLst>
                                      </p:cBhvr>
                                      <p:tavLst>
                                        <p:tav tm="0">
                                          <p:val>
                                            <p:strVal val="#ppt_y"/>
                                          </p:val>
                                        </p:tav>
                                        <p:tav tm="100000">
                                          <p:val>
                                            <p:strVal val="#ppt_y"/>
                                          </p:val>
                                        </p:tav>
                                      </p:tavLst>
                                    </p:anim>
                                    <p:animEffect transition="in" filter="fade">
                                      <p:cBhvr>
                                        <p:cTn id="45" dur="500"/>
                                        <p:tgtEl>
                                          <p:spTgt spid="584716"/>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4" presetClass="entr" presetSubtype="0" accel="100000" fill="hold" grpId="0" nodeType="clickEffect">
                                  <p:stCondLst>
                                    <p:cond delay="0"/>
                                  </p:stCondLst>
                                  <p:childTnLst>
                                    <p:set>
                                      <p:cBhvr>
                                        <p:cTn id="49" dur="1" fill="hold">
                                          <p:stCondLst>
                                            <p:cond delay="0"/>
                                          </p:stCondLst>
                                        </p:cTn>
                                        <p:tgtEl>
                                          <p:spTgt spid="584712"/>
                                        </p:tgtEl>
                                        <p:attrNameLst>
                                          <p:attrName>style.visibility</p:attrName>
                                        </p:attrNameLst>
                                      </p:cBhvr>
                                      <p:to>
                                        <p:strVal val="visible"/>
                                      </p:to>
                                    </p:set>
                                    <p:anim calcmode="lin" valueType="num">
                                      <p:cBhvr>
                                        <p:cTn id="50" dur="500" fill="hold"/>
                                        <p:tgtEl>
                                          <p:spTgt spid="584712"/>
                                        </p:tgtEl>
                                        <p:attrNameLst>
                                          <p:attrName>ppt_w</p:attrName>
                                        </p:attrNameLst>
                                      </p:cBhvr>
                                      <p:tavLst>
                                        <p:tav tm="0">
                                          <p:val>
                                            <p:strVal val="#ppt_w*0.05"/>
                                          </p:val>
                                        </p:tav>
                                        <p:tav tm="100000">
                                          <p:val>
                                            <p:strVal val="#ppt_w"/>
                                          </p:val>
                                        </p:tav>
                                      </p:tavLst>
                                    </p:anim>
                                    <p:anim calcmode="lin" valueType="num">
                                      <p:cBhvr>
                                        <p:cTn id="51" dur="500" fill="hold"/>
                                        <p:tgtEl>
                                          <p:spTgt spid="584712"/>
                                        </p:tgtEl>
                                        <p:attrNameLst>
                                          <p:attrName>ppt_h</p:attrName>
                                        </p:attrNameLst>
                                      </p:cBhvr>
                                      <p:tavLst>
                                        <p:tav tm="0">
                                          <p:val>
                                            <p:strVal val="#ppt_h"/>
                                          </p:val>
                                        </p:tav>
                                        <p:tav tm="100000">
                                          <p:val>
                                            <p:strVal val="#ppt_h"/>
                                          </p:val>
                                        </p:tav>
                                      </p:tavLst>
                                    </p:anim>
                                    <p:anim calcmode="lin" valueType="num">
                                      <p:cBhvr>
                                        <p:cTn id="52" dur="500" fill="hold"/>
                                        <p:tgtEl>
                                          <p:spTgt spid="584712"/>
                                        </p:tgtEl>
                                        <p:attrNameLst>
                                          <p:attrName>ppt_x</p:attrName>
                                        </p:attrNameLst>
                                      </p:cBhvr>
                                      <p:tavLst>
                                        <p:tav tm="0">
                                          <p:val>
                                            <p:strVal val="#ppt_x-.2"/>
                                          </p:val>
                                        </p:tav>
                                        <p:tav tm="100000">
                                          <p:val>
                                            <p:strVal val="#ppt_x"/>
                                          </p:val>
                                        </p:tav>
                                      </p:tavLst>
                                    </p:anim>
                                    <p:anim calcmode="lin" valueType="num">
                                      <p:cBhvr>
                                        <p:cTn id="53" dur="500" fill="hold"/>
                                        <p:tgtEl>
                                          <p:spTgt spid="584712"/>
                                        </p:tgtEl>
                                        <p:attrNameLst>
                                          <p:attrName>ppt_y</p:attrName>
                                        </p:attrNameLst>
                                      </p:cBhvr>
                                      <p:tavLst>
                                        <p:tav tm="0">
                                          <p:val>
                                            <p:strVal val="#ppt_y"/>
                                          </p:val>
                                        </p:tav>
                                        <p:tav tm="100000">
                                          <p:val>
                                            <p:strVal val="#ppt_y"/>
                                          </p:val>
                                        </p:tav>
                                      </p:tavLst>
                                    </p:anim>
                                    <p:animEffect transition="in" filter="fade">
                                      <p:cBhvr>
                                        <p:cTn id="54" dur="500"/>
                                        <p:tgtEl>
                                          <p:spTgt spid="584712"/>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4" presetClass="entr" presetSubtype="0" accel="100000" fill="hold" grpId="0" nodeType="clickEffect">
                                  <p:stCondLst>
                                    <p:cond delay="0"/>
                                  </p:stCondLst>
                                  <p:childTnLst>
                                    <p:set>
                                      <p:cBhvr>
                                        <p:cTn id="58" dur="1" fill="hold">
                                          <p:stCondLst>
                                            <p:cond delay="0"/>
                                          </p:stCondLst>
                                        </p:cTn>
                                        <p:tgtEl>
                                          <p:spTgt spid="584717"/>
                                        </p:tgtEl>
                                        <p:attrNameLst>
                                          <p:attrName>style.visibility</p:attrName>
                                        </p:attrNameLst>
                                      </p:cBhvr>
                                      <p:to>
                                        <p:strVal val="visible"/>
                                      </p:to>
                                    </p:set>
                                    <p:anim calcmode="lin" valueType="num">
                                      <p:cBhvr>
                                        <p:cTn id="59" dur="500" fill="hold"/>
                                        <p:tgtEl>
                                          <p:spTgt spid="584717"/>
                                        </p:tgtEl>
                                        <p:attrNameLst>
                                          <p:attrName>ppt_w</p:attrName>
                                        </p:attrNameLst>
                                      </p:cBhvr>
                                      <p:tavLst>
                                        <p:tav tm="0">
                                          <p:val>
                                            <p:strVal val="#ppt_w*0.05"/>
                                          </p:val>
                                        </p:tav>
                                        <p:tav tm="100000">
                                          <p:val>
                                            <p:strVal val="#ppt_w"/>
                                          </p:val>
                                        </p:tav>
                                      </p:tavLst>
                                    </p:anim>
                                    <p:anim calcmode="lin" valueType="num">
                                      <p:cBhvr>
                                        <p:cTn id="60" dur="500" fill="hold"/>
                                        <p:tgtEl>
                                          <p:spTgt spid="584717"/>
                                        </p:tgtEl>
                                        <p:attrNameLst>
                                          <p:attrName>ppt_h</p:attrName>
                                        </p:attrNameLst>
                                      </p:cBhvr>
                                      <p:tavLst>
                                        <p:tav tm="0">
                                          <p:val>
                                            <p:strVal val="#ppt_h"/>
                                          </p:val>
                                        </p:tav>
                                        <p:tav tm="100000">
                                          <p:val>
                                            <p:strVal val="#ppt_h"/>
                                          </p:val>
                                        </p:tav>
                                      </p:tavLst>
                                    </p:anim>
                                    <p:anim calcmode="lin" valueType="num">
                                      <p:cBhvr>
                                        <p:cTn id="61" dur="500" fill="hold"/>
                                        <p:tgtEl>
                                          <p:spTgt spid="584717"/>
                                        </p:tgtEl>
                                        <p:attrNameLst>
                                          <p:attrName>ppt_x</p:attrName>
                                        </p:attrNameLst>
                                      </p:cBhvr>
                                      <p:tavLst>
                                        <p:tav tm="0">
                                          <p:val>
                                            <p:strVal val="#ppt_x-.2"/>
                                          </p:val>
                                        </p:tav>
                                        <p:tav tm="100000">
                                          <p:val>
                                            <p:strVal val="#ppt_x"/>
                                          </p:val>
                                        </p:tav>
                                      </p:tavLst>
                                    </p:anim>
                                    <p:anim calcmode="lin" valueType="num">
                                      <p:cBhvr>
                                        <p:cTn id="62" dur="500" fill="hold"/>
                                        <p:tgtEl>
                                          <p:spTgt spid="584717"/>
                                        </p:tgtEl>
                                        <p:attrNameLst>
                                          <p:attrName>ppt_y</p:attrName>
                                        </p:attrNameLst>
                                      </p:cBhvr>
                                      <p:tavLst>
                                        <p:tav tm="0">
                                          <p:val>
                                            <p:strVal val="#ppt_y"/>
                                          </p:val>
                                        </p:tav>
                                        <p:tav tm="100000">
                                          <p:val>
                                            <p:strVal val="#ppt_y"/>
                                          </p:val>
                                        </p:tav>
                                      </p:tavLst>
                                    </p:anim>
                                    <p:animEffect transition="in" filter="fade">
                                      <p:cBhvr>
                                        <p:cTn id="63" dur="500"/>
                                        <p:tgtEl>
                                          <p:spTgt spid="584717"/>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4" presetClass="entr" presetSubtype="0" accel="100000" fill="hold" grpId="0" nodeType="clickEffect">
                                  <p:stCondLst>
                                    <p:cond delay="0"/>
                                  </p:stCondLst>
                                  <p:childTnLst>
                                    <p:set>
                                      <p:cBhvr>
                                        <p:cTn id="67" dur="1" fill="hold">
                                          <p:stCondLst>
                                            <p:cond delay="0"/>
                                          </p:stCondLst>
                                        </p:cTn>
                                        <p:tgtEl>
                                          <p:spTgt spid="584718"/>
                                        </p:tgtEl>
                                        <p:attrNameLst>
                                          <p:attrName>style.visibility</p:attrName>
                                        </p:attrNameLst>
                                      </p:cBhvr>
                                      <p:to>
                                        <p:strVal val="visible"/>
                                      </p:to>
                                    </p:set>
                                    <p:anim calcmode="lin" valueType="num">
                                      <p:cBhvr>
                                        <p:cTn id="68" dur="500" fill="hold"/>
                                        <p:tgtEl>
                                          <p:spTgt spid="584718"/>
                                        </p:tgtEl>
                                        <p:attrNameLst>
                                          <p:attrName>ppt_w</p:attrName>
                                        </p:attrNameLst>
                                      </p:cBhvr>
                                      <p:tavLst>
                                        <p:tav tm="0">
                                          <p:val>
                                            <p:strVal val="#ppt_w*0.05"/>
                                          </p:val>
                                        </p:tav>
                                        <p:tav tm="100000">
                                          <p:val>
                                            <p:strVal val="#ppt_w"/>
                                          </p:val>
                                        </p:tav>
                                      </p:tavLst>
                                    </p:anim>
                                    <p:anim calcmode="lin" valueType="num">
                                      <p:cBhvr>
                                        <p:cTn id="69" dur="500" fill="hold"/>
                                        <p:tgtEl>
                                          <p:spTgt spid="584718"/>
                                        </p:tgtEl>
                                        <p:attrNameLst>
                                          <p:attrName>ppt_h</p:attrName>
                                        </p:attrNameLst>
                                      </p:cBhvr>
                                      <p:tavLst>
                                        <p:tav tm="0">
                                          <p:val>
                                            <p:strVal val="#ppt_h"/>
                                          </p:val>
                                        </p:tav>
                                        <p:tav tm="100000">
                                          <p:val>
                                            <p:strVal val="#ppt_h"/>
                                          </p:val>
                                        </p:tav>
                                      </p:tavLst>
                                    </p:anim>
                                    <p:anim calcmode="lin" valueType="num">
                                      <p:cBhvr>
                                        <p:cTn id="70" dur="500" fill="hold"/>
                                        <p:tgtEl>
                                          <p:spTgt spid="584718"/>
                                        </p:tgtEl>
                                        <p:attrNameLst>
                                          <p:attrName>ppt_x</p:attrName>
                                        </p:attrNameLst>
                                      </p:cBhvr>
                                      <p:tavLst>
                                        <p:tav tm="0">
                                          <p:val>
                                            <p:strVal val="#ppt_x-.2"/>
                                          </p:val>
                                        </p:tav>
                                        <p:tav tm="100000">
                                          <p:val>
                                            <p:strVal val="#ppt_x"/>
                                          </p:val>
                                        </p:tav>
                                      </p:tavLst>
                                    </p:anim>
                                    <p:anim calcmode="lin" valueType="num">
                                      <p:cBhvr>
                                        <p:cTn id="71" dur="500" fill="hold"/>
                                        <p:tgtEl>
                                          <p:spTgt spid="584718"/>
                                        </p:tgtEl>
                                        <p:attrNameLst>
                                          <p:attrName>ppt_y</p:attrName>
                                        </p:attrNameLst>
                                      </p:cBhvr>
                                      <p:tavLst>
                                        <p:tav tm="0">
                                          <p:val>
                                            <p:strVal val="#ppt_y"/>
                                          </p:val>
                                        </p:tav>
                                        <p:tav tm="100000">
                                          <p:val>
                                            <p:strVal val="#ppt_y"/>
                                          </p:val>
                                        </p:tav>
                                      </p:tavLst>
                                    </p:anim>
                                    <p:animEffect transition="in" filter="fade">
                                      <p:cBhvr>
                                        <p:cTn id="72" dur="500"/>
                                        <p:tgtEl>
                                          <p:spTgt spid="5847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711" grpId="0"/>
      <p:bldP spid="584712" grpId="0"/>
      <p:bldP spid="584713" grpId="0"/>
      <p:bldP spid="584714" grpId="0"/>
      <p:bldP spid="584715" grpId="0"/>
      <p:bldP spid="584716" grpId="0"/>
      <p:bldP spid="584717" grpId="0"/>
      <p:bldP spid="584718" grpId="0"/>
    </p:bld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85730" name="Object 2" descr="Blue tissue paper"/>
          <p:cNvGraphicFramePr>
            <a:graphicFrameLocks noChangeAspect="1"/>
          </p:cNvGraphicFramePr>
          <p:nvPr>
            <p:extLst>
              <p:ext uri="{D42A27DB-BD31-4B8C-83A1-F6EECF244321}">
                <p14:modId xmlns:p14="http://schemas.microsoft.com/office/powerpoint/2010/main" val="4153180878"/>
              </p:ext>
            </p:extLst>
          </p:nvPr>
        </p:nvGraphicFramePr>
        <p:xfrm>
          <a:off x="2430262" y="3628917"/>
          <a:ext cx="4114800" cy="2945266"/>
        </p:xfrm>
        <a:graphic>
          <a:graphicData uri="http://schemas.openxmlformats.org/presentationml/2006/ole">
            <mc:AlternateContent xmlns:mc="http://schemas.openxmlformats.org/markup-compatibility/2006">
              <mc:Choice xmlns:v="urn:schemas-microsoft-com:vml" Requires="v">
                <p:oleObj spid="_x0000_s109594" name="Chart" r:id="rId3" imgW="3695700" imgH="2654300" progId="Excel.Chart.8">
                  <p:embed/>
                </p:oleObj>
              </mc:Choice>
              <mc:Fallback>
                <p:oleObj name="Chart" r:id="rId3" imgW="3695700" imgH="2654300" progId="Excel.Chart.8">
                  <p:embed/>
                  <p:pic>
                    <p:nvPicPr>
                      <p:cNvPr id="0" name="Object 2" descr="Blue tissue 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0262" y="3628917"/>
                        <a:ext cx="4114800" cy="2945266"/>
                      </a:xfrm>
                      <a:prstGeom prst="rect">
                        <a:avLst/>
                      </a:prstGeom>
                      <a:noFill/>
                      <a:ln>
                        <a:noFill/>
                      </a:ln>
                      <a:effectLst/>
                      <a:extLst>
                        <a:ext uri="{909E8E84-426E-40dd-AFC4-6F175D3DCCD1}">
                          <a14:hiddenFill xmlns="" xmlns:a14="http://schemas.microsoft.com/office/drawing/2010/main">
                            <a:blipFill dpi="0" rotWithShape="1">
                              <a:blip r:embed="rId5"/>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585731" name="Rectangle 3"/>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Maximizing Area</a:t>
            </a:r>
          </a:p>
        </p:txBody>
      </p:sp>
      <p:sp>
        <p:nvSpPr>
          <p:cNvPr id="585732"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85734" name="Text Box 6" descr="Blue tissue paper"/>
          <p:cNvSpPr txBox="1">
            <a:spLocks noChangeArrowheads="1"/>
          </p:cNvSpPr>
          <p:nvPr/>
        </p:nvSpPr>
        <p:spPr bwMode="auto">
          <a:xfrm>
            <a:off x="152400" y="1219200"/>
            <a:ext cx="1600200" cy="366713"/>
          </a:xfrm>
          <a:prstGeom prst="rect">
            <a:avLst/>
          </a:prstGeom>
          <a:noFill/>
          <a:ln>
            <a:noFill/>
          </a:ln>
          <a:effectLst/>
          <a:extLst>
            <a:ext uri="{909E8E84-426E-40dd-AFC4-6F175D3DCCD1}">
              <a14:hiddenFill xmlns="" xmlns:a14="http://schemas.microsoft.com/office/drawing/2010/main">
                <a:blipFill dpi="0" rotWithShape="1">
                  <a:blip r:embed="rId5"/>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smtClean="0">
                <a:effectLst>
                  <a:outerShdw blurRad="38100" dist="38100" dir="2700000" algn="tl">
                    <a:srgbClr val="DDDDDD"/>
                  </a:outerShdw>
                </a:effectLst>
                <a:latin typeface="Batang" charset="0"/>
                <a:cs typeface="+mn-cs"/>
              </a:rPr>
              <a:t>CONTINUED</a:t>
            </a:r>
          </a:p>
        </p:txBody>
      </p:sp>
      <p:sp>
        <p:nvSpPr>
          <p:cNvPr id="585735" name="Text Box 7" descr="Blue tissue paper"/>
          <p:cNvSpPr txBox="1">
            <a:spLocks noChangeArrowheads="1"/>
          </p:cNvSpPr>
          <p:nvPr/>
        </p:nvSpPr>
        <p:spPr bwMode="auto">
          <a:xfrm>
            <a:off x="5565775" y="2252663"/>
            <a:ext cx="3273425" cy="396875"/>
          </a:xfrm>
          <a:prstGeom prst="rect">
            <a:avLst/>
          </a:prstGeom>
          <a:noFill/>
          <a:ln>
            <a:noFill/>
          </a:ln>
          <a:effectLst/>
          <a:extLst>
            <a:ext uri="{909E8E84-426E-40dd-AFC4-6F175D3DCCD1}">
              <a14:hiddenFill xmlns="" xmlns:a14="http://schemas.microsoft.com/office/drawing/2010/main">
                <a:blipFill dpi="0" rotWithShape="1">
                  <a:blip r:embed="rId5"/>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This is the objective equation.</a:t>
            </a:r>
          </a:p>
        </p:txBody>
      </p:sp>
      <p:sp>
        <p:nvSpPr>
          <p:cNvPr id="585736" name="Text Box 8" descr="Blue tissue paper"/>
          <p:cNvSpPr txBox="1">
            <a:spLocks noChangeArrowheads="1"/>
          </p:cNvSpPr>
          <p:nvPr/>
        </p:nvSpPr>
        <p:spPr bwMode="auto">
          <a:xfrm>
            <a:off x="609600" y="1524000"/>
            <a:ext cx="8077200" cy="701675"/>
          </a:xfrm>
          <a:prstGeom prst="rect">
            <a:avLst/>
          </a:prstGeom>
          <a:noFill/>
          <a:ln>
            <a:noFill/>
          </a:ln>
          <a:effectLst/>
          <a:extLst>
            <a:ext uri="{909E8E84-426E-40dd-AFC4-6F175D3DCCD1}">
              <a14:hiddenFill xmlns="" xmlns:a14="http://schemas.microsoft.com/office/drawing/2010/main">
                <a:blipFill dpi="0" rotWithShape="1">
                  <a:blip r:embed="rId5"/>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Now we rewrite the objective equation using the substitution we just acquired from the constraint equation.</a:t>
            </a:r>
          </a:p>
        </p:txBody>
      </p:sp>
      <p:sp>
        <p:nvSpPr>
          <p:cNvPr id="585737" name="Text Box 9" descr="Blue tissue paper"/>
          <p:cNvSpPr txBox="1">
            <a:spLocks noChangeArrowheads="1"/>
          </p:cNvSpPr>
          <p:nvPr/>
        </p:nvSpPr>
        <p:spPr bwMode="auto">
          <a:xfrm>
            <a:off x="5565775" y="2651125"/>
            <a:ext cx="2968625" cy="396875"/>
          </a:xfrm>
          <a:prstGeom prst="rect">
            <a:avLst/>
          </a:prstGeom>
          <a:noFill/>
          <a:ln>
            <a:noFill/>
          </a:ln>
          <a:effectLst/>
          <a:extLst>
            <a:ext uri="{909E8E84-426E-40dd-AFC4-6F175D3DCCD1}">
              <a14:hiddenFill xmlns="" xmlns:a14="http://schemas.microsoft.com/office/drawing/2010/main">
                <a:blipFill dpi="0" rotWithShape="1">
                  <a:blip r:embed="rId5"/>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Replace </a:t>
            </a:r>
            <a:r>
              <a:rPr lang="en-US" sz="2000" i="1" smtClean="0">
                <a:latin typeface="Times New Roman" charset="0"/>
                <a:cs typeface="+mn-cs"/>
              </a:rPr>
              <a:t>h</a:t>
            </a:r>
            <a:r>
              <a:rPr lang="en-US" sz="2000" smtClean="0">
                <a:latin typeface="Times New Roman" charset="0"/>
                <a:cs typeface="+mn-cs"/>
              </a:rPr>
              <a:t> with 220 – </a:t>
            </a:r>
            <a:r>
              <a:rPr lang="el-GR" sz="2000" smtClean="0">
                <a:latin typeface="Times New Roman" charset="0"/>
                <a:cs typeface="Times New Roman" charset="0"/>
              </a:rPr>
              <a:t>π</a:t>
            </a:r>
            <a:r>
              <a:rPr lang="en-US" sz="2000" i="1" smtClean="0">
                <a:latin typeface="Times New Roman" charset="0"/>
                <a:cs typeface="+mn-cs"/>
              </a:rPr>
              <a:t>x</a:t>
            </a:r>
            <a:r>
              <a:rPr lang="en-US" sz="2000" smtClean="0">
                <a:latin typeface="Times New Roman" charset="0"/>
                <a:cs typeface="+mn-cs"/>
              </a:rPr>
              <a:t>/2.</a:t>
            </a:r>
          </a:p>
        </p:txBody>
      </p:sp>
      <p:sp>
        <p:nvSpPr>
          <p:cNvPr id="585738" name="Text Box 10" descr="Blue tissue paper"/>
          <p:cNvSpPr txBox="1">
            <a:spLocks noChangeArrowheads="1"/>
          </p:cNvSpPr>
          <p:nvPr/>
        </p:nvSpPr>
        <p:spPr bwMode="auto">
          <a:xfrm>
            <a:off x="5565775" y="3032125"/>
            <a:ext cx="1139825" cy="396875"/>
          </a:xfrm>
          <a:prstGeom prst="rect">
            <a:avLst/>
          </a:prstGeom>
          <a:noFill/>
          <a:ln>
            <a:noFill/>
          </a:ln>
          <a:effectLst/>
          <a:extLst>
            <a:ext uri="{909E8E84-426E-40dd-AFC4-6F175D3DCCD1}">
              <a14:hiddenFill xmlns="" xmlns:a14="http://schemas.microsoft.com/office/drawing/2010/main">
                <a:blipFill dpi="0" rotWithShape="1">
                  <a:blip r:embed="rId5"/>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Simplify.</a:t>
            </a:r>
          </a:p>
        </p:txBody>
      </p:sp>
      <p:sp>
        <p:nvSpPr>
          <p:cNvPr id="585739" name="Text Box 11" descr="Blue tissue paper"/>
          <p:cNvSpPr txBox="1">
            <a:spLocks noChangeArrowheads="1"/>
          </p:cNvSpPr>
          <p:nvPr/>
        </p:nvSpPr>
        <p:spPr bwMode="auto">
          <a:xfrm>
            <a:off x="609600" y="3429000"/>
            <a:ext cx="6248400" cy="396875"/>
          </a:xfrm>
          <a:prstGeom prst="rect">
            <a:avLst/>
          </a:prstGeom>
          <a:noFill/>
          <a:ln>
            <a:noFill/>
          </a:ln>
          <a:effectLst/>
          <a:extLst>
            <a:ext uri="{909E8E84-426E-40dd-AFC4-6F175D3DCCD1}">
              <a14:hiddenFill xmlns="" xmlns:a14="http://schemas.microsoft.com/office/drawing/2010/main">
                <a:blipFill dpi="0" rotWithShape="1">
                  <a:blip r:embed="rId5"/>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Now we use this equation to sketch a graph of the function.</a:t>
            </a:r>
          </a:p>
        </p:txBody>
      </p:sp>
      <p:sp>
        <p:nvSpPr>
          <p:cNvPr id="585740" name="Text Box 12" descr="Blue tissue paper"/>
          <p:cNvSpPr txBox="1">
            <a:spLocks noChangeArrowheads="1"/>
          </p:cNvSpPr>
          <p:nvPr/>
        </p:nvSpPr>
        <p:spPr bwMode="auto">
          <a:xfrm>
            <a:off x="1524000" y="2247900"/>
            <a:ext cx="914400" cy="396875"/>
          </a:xfrm>
          <a:prstGeom prst="rect">
            <a:avLst/>
          </a:prstGeom>
          <a:noFill/>
          <a:ln>
            <a:noFill/>
          </a:ln>
          <a:effectLst/>
          <a:extLst>
            <a:ext uri="{909E8E84-426E-40dd-AFC4-6F175D3DCCD1}">
              <a14:hiddenFill xmlns="" xmlns:a14="http://schemas.microsoft.com/office/drawing/2010/main">
                <a:blipFill dpi="0" rotWithShape="1">
                  <a:blip r:embed="rId5"/>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A =</a:t>
            </a:r>
            <a:r>
              <a:rPr lang="en-US" sz="2000" smtClean="0">
                <a:latin typeface="Times New Roman" charset="0"/>
                <a:cs typeface="+mn-cs"/>
              </a:rPr>
              <a:t> </a:t>
            </a:r>
            <a:r>
              <a:rPr lang="en-US" sz="2000" i="1" smtClean="0">
                <a:latin typeface="Times New Roman" charset="0"/>
                <a:cs typeface="+mn-cs"/>
              </a:rPr>
              <a:t>xh</a:t>
            </a:r>
          </a:p>
        </p:txBody>
      </p:sp>
      <p:sp>
        <p:nvSpPr>
          <p:cNvPr id="585741" name="Text Box 13" descr="Blue tissue paper"/>
          <p:cNvSpPr txBox="1">
            <a:spLocks noChangeArrowheads="1"/>
          </p:cNvSpPr>
          <p:nvPr/>
        </p:nvSpPr>
        <p:spPr bwMode="auto">
          <a:xfrm>
            <a:off x="1524000" y="2646363"/>
            <a:ext cx="2286000" cy="396875"/>
          </a:xfrm>
          <a:prstGeom prst="rect">
            <a:avLst/>
          </a:prstGeom>
          <a:noFill/>
          <a:ln>
            <a:noFill/>
          </a:ln>
          <a:effectLst/>
          <a:extLst>
            <a:ext uri="{909E8E84-426E-40dd-AFC4-6F175D3DCCD1}">
              <a14:hiddenFill xmlns="" xmlns:a14="http://schemas.microsoft.com/office/drawing/2010/main">
                <a:blipFill dpi="0" rotWithShape="1">
                  <a:blip r:embed="rId5"/>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A =</a:t>
            </a:r>
            <a:r>
              <a:rPr lang="en-US" sz="2000" smtClean="0">
                <a:latin typeface="Times New Roman" charset="0"/>
                <a:cs typeface="+mn-cs"/>
              </a:rPr>
              <a:t> </a:t>
            </a:r>
            <a:r>
              <a:rPr lang="en-US" sz="2000" i="1" smtClean="0">
                <a:latin typeface="Times New Roman" charset="0"/>
                <a:cs typeface="+mn-cs"/>
              </a:rPr>
              <a:t>x</a:t>
            </a:r>
            <a:r>
              <a:rPr lang="en-US" sz="2000" smtClean="0">
                <a:latin typeface="Times New Roman" charset="0"/>
                <a:cs typeface="+mn-cs"/>
              </a:rPr>
              <a:t>(220 – </a:t>
            </a:r>
            <a:r>
              <a:rPr lang="el-GR" sz="2000" smtClean="0">
                <a:latin typeface="Times New Roman" charset="0"/>
                <a:cs typeface="Times New Roman" charset="0"/>
              </a:rPr>
              <a:t>π</a:t>
            </a:r>
            <a:r>
              <a:rPr lang="en-US" sz="2000" i="1" smtClean="0">
                <a:latin typeface="Times New Roman" charset="0"/>
                <a:cs typeface="+mn-cs"/>
              </a:rPr>
              <a:t>x</a:t>
            </a:r>
            <a:r>
              <a:rPr lang="en-US" sz="2000" smtClean="0">
                <a:latin typeface="Times New Roman" charset="0"/>
                <a:cs typeface="+mn-cs"/>
              </a:rPr>
              <a:t>/2)</a:t>
            </a:r>
            <a:endParaRPr lang="en-US" sz="2000" i="1" smtClean="0">
              <a:latin typeface="Times New Roman" charset="0"/>
              <a:cs typeface="+mn-cs"/>
            </a:endParaRPr>
          </a:p>
        </p:txBody>
      </p:sp>
      <p:sp>
        <p:nvSpPr>
          <p:cNvPr id="585742" name="Text Box 14" descr="Blue tissue paper"/>
          <p:cNvSpPr txBox="1">
            <a:spLocks noChangeArrowheads="1"/>
          </p:cNvSpPr>
          <p:nvPr/>
        </p:nvSpPr>
        <p:spPr bwMode="auto">
          <a:xfrm>
            <a:off x="1524000" y="3030538"/>
            <a:ext cx="1981200" cy="396875"/>
          </a:xfrm>
          <a:prstGeom prst="rect">
            <a:avLst/>
          </a:prstGeom>
          <a:noFill/>
          <a:ln>
            <a:noFill/>
          </a:ln>
          <a:effectLst/>
          <a:extLst>
            <a:ext uri="{909E8E84-426E-40dd-AFC4-6F175D3DCCD1}">
              <a14:hiddenFill xmlns="" xmlns:a14="http://schemas.microsoft.com/office/drawing/2010/main">
                <a:blipFill dpi="0" rotWithShape="1">
                  <a:blip r:embed="rId5"/>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A =</a:t>
            </a:r>
            <a:r>
              <a:rPr lang="en-US" sz="2000" smtClean="0">
                <a:latin typeface="Times New Roman" charset="0"/>
                <a:cs typeface="+mn-cs"/>
              </a:rPr>
              <a:t> 220</a:t>
            </a:r>
            <a:r>
              <a:rPr lang="en-US" sz="2000" i="1" smtClean="0">
                <a:latin typeface="Times New Roman" charset="0"/>
                <a:cs typeface="+mn-cs"/>
              </a:rPr>
              <a:t>x</a:t>
            </a:r>
            <a:r>
              <a:rPr lang="en-US" sz="2000" smtClean="0">
                <a:latin typeface="Times New Roman" charset="0"/>
                <a:cs typeface="+mn-cs"/>
              </a:rPr>
              <a:t> – </a:t>
            </a:r>
            <a:r>
              <a:rPr lang="el-GR" sz="2000" smtClean="0">
                <a:latin typeface="Times New Roman" charset="0"/>
                <a:cs typeface="Times New Roman" charset="0"/>
              </a:rPr>
              <a:t>π</a:t>
            </a:r>
            <a:r>
              <a:rPr lang="en-US" sz="2000" i="1" smtClean="0">
                <a:latin typeface="Times New Roman" charset="0"/>
                <a:cs typeface="+mn-cs"/>
              </a:rPr>
              <a:t>x</a:t>
            </a:r>
            <a:r>
              <a:rPr lang="en-US" sz="2000" baseline="30000" smtClean="0">
                <a:latin typeface="Times New Roman" charset="0"/>
                <a:cs typeface="+mn-cs"/>
              </a:rPr>
              <a:t>2</a:t>
            </a:r>
            <a:r>
              <a:rPr lang="en-US" sz="2000" smtClean="0">
                <a:latin typeface="Times New Roman" charset="0"/>
                <a:cs typeface="+mn-cs"/>
              </a:rPr>
              <a:t>/2</a:t>
            </a:r>
            <a:endParaRPr lang="en-US" sz="2000" i="1" smtClean="0">
              <a:latin typeface="Times New Roman"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85740"/>
                                        </p:tgtEl>
                                        <p:attrNameLst>
                                          <p:attrName>style.visibility</p:attrName>
                                        </p:attrNameLst>
                                      </p:cBhvr>
                                      <p:to>
                                        <p:strVal val="visible"/>
                                      </p:to>
                                    </p:set>
                                    <p:anim calcmode="lin" valueType="num">
                                      <p:cBhvr>
                                        <p:cTn id="7" dur="500" fill="hold"/>
                                        <p:tgtEl>
                                          <p:spTgt spid="585740"/>
                                        </p:tgtEl>
                                        <p:attrNameLst>
                                          <p:attrName>ppt_w</p:attrName>
                                        </p:attrNameLst>
                                      </p:cBhvr>
                                      <p:tavLst>
                                        <p:tav tm="0">
                                          <p:val>
                                            <p:strVal val="#ppt_w*0.05"/>
                                          </p:val>
                                        </p:tav>
                                        <p:tav tm="100000">
                                          <p:val>
                                            <p:strVal val="#ppt_w"/>
                                          </p:val>
                                        </p:tav>
                                      </p:tavLst>
                                    </p:anim>
                                    <p:anim calcmode="lin" valueType="num">
                                      <p:cBhvr>
                                        <p:cTn id="8" dur="500" fill="hold"/>
                                        <p:tgtEl>
                                          <p:spTgt spid="585740"/>
                                        </p:tgtEl>
                                        <p:attrNameLst>
                                          <p:attrName>ppt_h</p:attrName>
                                        </p:attrNameLst>
                                      </p:cBhvr>
                                      <p:tavLst>
                                        <p:tav tm="0">
                                          <p:val>
                                            <p:strVal val="#ppt_h"/>
                                          </p:val>
                                        </p:tav>
                                        <p:tav tm="100000">
                                          <p:val>
                                            <p:strVal val="#ppt_h"/>
                                          </p:val>
                                        </p:tav>
                                      </p:tavLst>
                                    </p:anim>
                                    <p:anim calcmode="lin" valueType="num">
                                      <p:cBhvr>
                                        <p:cTn id="9" dur="500" fill="hold"/>
                                        <p:tgtEl>
                                          <p:spTgt spid="585740"/>
                                        </p:tgtEl>
                                        <p:attrNameLst>
                                          <p:attrName>ppt_x</p:attrName>
                                        </p:attrNameLst>
                                      </p:cBhvr>
                                      <p:tavLst>
                                        <p:tav tm="0">
                                          <p:val>
                                            <p:strVal val="#ppt_x-.2"/>
                                          </p:val>
                                        </p:tav>
                                        <p:tav tm="100000">
                                          <p:val>
                                            <p:strVal val="#ppt_x"/>
                                          </p:val>
                                        </p:tav>
                                      </p:tavLst>
                                    </p:anim>
                                    <p:anim calcmode="lin" valueType="num">
                                      <p:cBhvr>
                                        <p:cTn id="10" dur="500" fill="hold"/>
                                        <p:tgtEl>
                                          <p:spTgt spid="585740"/>
                                        </p:tgtEl>
                                        <p:attrNameLst>
                                          <p:attrName>ppt_y</p:attrName>
                                        </p:attrNameLst>
                                      </p:cBhvr>
                                      <p:tavLst>
                                        <p:tav tm="0">
                                          <p:val>
                                            <p:strVal val="#ppt_y"/>
                                          </p:val>
                                        </p:tav>
                                        <p:tav tm="100000">
                                          <p:val>
                                            <p:strVal val="#ppt_y"/>
                                          </p:val>
                                        </p:tav>
                                      </p:tavLst>
                                    </p:anim>
                                    <p:animEffect transition="in" filter="fade">
                                      <p:cBhvr>
                                        <p:cTn id="11" dur="500"/>
                                        <p:tgtEl>
                                          <p:spTgt spid="585740"/>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585735"/>
                                        </p:tgtEl>
                                        <p:attrNameLst>
                                          <p:attrName>style.visibility</p:attrName>
                                        </p:attrNameLst>
                                      </p:cBhvr>
                                      <p:to>
                                        <p:strVal val="visible"/>
                                      </p:to>
                                    </p:set>
                                    <p:anim calcmode="lin" valueType="num">
                                      <p:cBhvr>
                                        <p:cTn id="14" dur="500" fill="hold"/>
                                        <p:tgtEl>
                                          <p:spTgt spid="585735"/>
                                        </p:tgtEl>
                                        <p:attrNameLst>
                                          <p:attrName>ppt_w</p:attrName>
                                        </p:attrNameLst>
                                      </p:cBhvr>
                                      <p:tavLst>
                                        <p:tav tm="0">
                                          <p:val>
                                            <p:strVal val="#ppt_w*0.05"/>
                                          </p:val>
                                        </p:tav>
                                        <p:tav tm="100000">
                                          <p:val>
                                            <p:strVal val="#ppt_w"/>
                                          </p:val>
                                        </p:tav>
                                      </p:tavLst>
                                    </p:anim>
                                    <p:anim calcmode="lin" valueType="num">
                                      <p:cBhvr>
                                        <p:cTn id="15" dur="500" fill="hold"/>
                                        <p:tgtEl>
                                          <p:spTgt spid="585735"/>
                                        </p:tgtEl>
                                        <p:attrNameLst>
                                          <p:attrName>ppt_h</p:attrName>
                                        </p:attrNameLst>
                                      </p:cBhvr>
                                      <p:tavLst>
                                        <p:tav tm="0">
                                          <p:val>
                                            <p:strVal val="#ppt_h"/>
                                          </p:val>
                                        </p:tav>
                                        <p:tav tm="100000">
                                          <p:val>
                                            <p:strVal val="#ppt_h"/>
                                          </p:val>
                                        </p:tav>
                                      </p:tavLst>
                                    </p:anim>
                                    <p:anim calcmode="lin" valueType="num">
                                      <p:cBhvr>
                                        <p:cTn id="16" dur="500" fill="hold"/>
                                        <p:tgtEl>
                                          <p:spTgt spid="585735"/>
                                        </p:tgtEl>
                                        <p:attrNameLst>
                                          <p:attrName>ppt_x</p:attrName>
                                        </p:attrNameLst>
                                      </p:cBhvr>
                                      <p:tavLst>
                                        <p:tav tm="0">
                                          <p:val>
                                            <p:strVal val="#ppt_x-.2"/>
                                          </p:val>
                                        </p:tav>
                                        <p:tav tm="100000">
                                          <p:val>
                                            <p:strVal val="#ppt_x"/>
                                          </p:val>
                                        </p:tav>
                                      </p:tavLst>
                                    </p:anim>
                                    <p:anim calcmode="lin" valueType="num">
                                      <p:cBhvr>
                                        <p:cTn id="17" dur="500" fill="hold"/>
                                        <p:tgtEl>
                                          <p:spTgt spid="585735"/>
                                        </p:tgtEl>
                                        <p:attrNameLst>
                                          <p:attrName>ppt_y</p:attrName>
                                        </p:attrNameLst>
                                      </p:cBhvr>
                                      <p:tavLst>
                                        <p:tav tm="0">
                                          <p:val>
                                            <p:strVal val="#ppt_y"/>
                                          </p:val>
                                        </p:tav>
                                        <p:tav tm="100000">
                                          <p:val>
                                            <p:strVal val="#ppt_y"/>
                                          </p:val>
                                        </p:tav>
                                      </p:tavLst>
                                    </p:anim>
                                    <p:animEffect transition="in" filter="fade">
                                      <p:cBhvr>
                                        <p:cTn id="18" dur="500"/>
                                        <p:tgtEl>
                                          <p:spTgt spid="58573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4" presetClass="entr" presetSubtype="0" accel="100000" fill="hold" grpId="0" nodeType="clickEffect">
                                  <p:stCondLst>
                                    <p:cond delay="0"/>
                                  </p:stCondLst>
                                  <p:childTnLst>
                                    <p:set>
                                      <p:cBhvr>
                                        <p:cTn id="22" dur="1" fill="hold">
                                          <p:stCondLst>
                                            <p:cond delay="0"/>
                                          </p:stCondLst>
                                        </p:cTn>
                                        <p:tgtEl>
                                          <p:spTgt spid="585741"/>
                                        </p:tgtEl>
                                        <p:attrNameLst>
                                          <p:attrName>style.visibility</p:attrName>
                                        </p:attrNameLst>
                                      </p:cBhvr>
                                      <p:to>
                                        <p:strVal val="visible"/>
                                      </p:to>
                                    </p:set>
                                    <p:anim calcmode="lin" valueType="num">
                                      <p:cBhvr>
                                        <p:cTn id="23" dur="500" fill="hold"/>
                                        <p:tgtEl>
                                          <p:spTgt spid="585741"/>
                                        </p:tgtEl>
                                        <p:attrNameLst>
                                          <p:attrName>ppt_w</p:attrName>
                                        </p:attrNameLst>
                                      </p:cBhvr>
                                      <p:tavLst>
                                        <p:tav tm="0">
                                          <p:val>
                                            <p:strVal val="#ppt_w*0.05"/>
                                          </p:val>
                                        </p:tav>
                                        <p:tav tm="100000">
                                          <p:val>
                                            <p:strVal val="#ppt_w"/>
                                          </p:val>
                                        </p:tav>
                                      </p:tavLst>
                                    </p:anim>
                                    <p:anim calcmode="lin" valueType="num">
                                      <p:cBhvr>
                                        <p:cTn id="24" dur="500" fill="hold"/>
                                        <p:tgtEl>
                                          <p:spTgt spid="585741"/>
                                        </p:tgtEl>
                                        <p:attrNameLst>
                                          <p:attrName>ppt_h</p:attrName>
                                        </p:attrNameLst>
                                      </p:cBhvr>
                                      <p:tavLst>
                                        <p:tav tm="0">
                                          <p:val>
                                            <p:strVal val="#ppt_h"/>
                                          </p:val>
                                        </p:tav>
                                        <p:tav tm="100000">
                                          <p:val>
                                            <p:strVal val="#ppt_h"/>
                                          </p:val>
                                        </p:tav>
                                      </p:tavLst>
                                    </p:anim>
                                    <p:anim calcmode="lin" valueType="num">
                                      <p:cBhvr>
                                        <p:cTn id="25" dur="500" fill="hold"/>
                                        <p:tgtEl>
                                          <p:spTgt spid="585741"/>
                                        </p:tgtEl>
                                        <p:attrNameLst>
                                          <p:attrName>ppt_x</p:attrName>
                                        </p:attrNameLst>
                                      </p:cBhvr>
                                      <p:tavLst>
                                        <p:tav tm="0">
                                          <p:val>
                                            <p:strVal val="#ppt_x-.2"/>
                                          </p:val>
                                        </p:tav>
                                        <p:tav tm="100000">
                                          <p:val>
                                            <p:strVal val="#ppt_x"/>
                                          </p:val>
                                        </p:tav>
                                      </p:tavLst>
                                    </p:anim>
                                    <p:anim calcmode="lin" valueType="num">
                                      <p:cBhvr>
                                        <p:cTn id="26" dur="500" fill="hold"/>
                                        <p:tgtEl>
                                          <p:spTgt spid="585741"/>
                                        </p:tgtEl>
                                        <p:attrNameLst>
                                          <p:attrName>ppt_y</p:attrName>
                                        </p:attrNameLst>
                                      </p:cBhvr>
                                      <p:tavLst>
                                        <p:tav tm="0">
                                          <p:val>
                                            <p:strVal val="#ppt_y"/>
                                          </p:val>
                                        </p:tav>
                                        <p:tav tm="100000">
                                          <p:val>
                                            <p:strVal val="#ppt_y"/>
                                          </p:val>
                                        </p:tav>
                                      </p:tavLst>
                                    </p:anim>
                                    <p:animEffect transition="in" filter="fade">
                                      <p:cBhvr>
                                        <p:cTn id="27" dur="500"/>
                                        <p:tgtEl>
                                          <p:spTgt spid="585741"/>
                                        </p:tgtEl>
                                      </p:cBhvr>
                                    </p:animEffect>
                                  </p:childTnLst>
                                </p:cTn>
                              </p:par>
                              <p:par>
                                <p:cTn id="28" presetID="54" presetClass="entr" presetSubtype="0" accel="100000" fill="hold" grpId="0" nodeType="withEffect">
                                  <p:stCondLst>
                                    <p:cond delay="0"/>
                                  </p:stCondLst>
                                  <p:childTnLst>
                                    <p:set>
                                      <p:cBhvr>
                                        <p:cTn id="29" dur="1" fill="hold">
                                          <p:stCondLst>
                                            <p:cond delay="0"/>
                                          </p:stCondLst>
                                        </p:cTn>
                                        <p:tgtEl>
                                          <p:spTgt spid="585737"/>
                                        </p:tgtEl>
                                        <p:attrNameLst>
                                          <p:attrName>style.visibility</p:attrName>
                                        </p:attrNameLst>
                                      </p:cBhvr>
                                      <p:to>
                                        <p:strVal val="visible"/>
                                      </p:to>
                                    </p:set>
                                    <p:anim calcmode="lin" valueType="num">
                                      <p:cBhvr>
                                        <p:cTn id="30" dur="500" fill="hold"/>
                                        <p:tgtEl>
                                          <p:spTgt spid="585737"/>
                                        </p:tgtEl>
                                        <p:attrNameLst>
                                          <p:attrName>ppt_w</p:attrName>
                                        </p:attrNameLst>
                                      </p:cBhvr>
                                      <p:tavLst>
                                        <p:tav tm="0">
                                          <p:val>
                                            <p:strVal val="#ppt_w*0.05"/>
                                          </p:val>
                                        </p:tav>
                                        <p:tav tm="100000">
                                          <p:val>
                                            <p:strVal val="#ppt_w"/>
                                          </p:val>
                                        </p:tav>
                                      </p:tavLst>
                                    </p:anim>
                                    <p:anim calcmode="lin" valueType="num">
                                      <p:cBhvr>
                                        <p:cTn id="31" dur="500" fill="hold"/>
                                        <p:tgtEl>
                                          <p:spTgt spid="585737"/>
                                        </p:tgtEl>
                                        <p:attrNameLst>
                                          <p:attrName>ppt_h</p:attrName>
                                        </p:attrNameLst>
                                      </p:cBhvr>
                                      <p:tavLst>
                                        <p:tav tm="0">
                                          <p:val>
                                            <p:strVal val="#ppt_h"/>
                                          </p:val>
                                        </p:tav>
                                        <p:tav tm="100000">
                                          <p:val>
                                            <p:strVal val="#ppt_h"/>
                                          </p:val>
                                        </p:tav>
                                      </p:tavLst>
                                    </p:anim>
                                    <p:anim calcmode="lin" valueType="num">
                                      <p:cBhvr>
                                        <p:cTn id="32" dur="500" fill="hold"/>
                                        <p:tgtEl>
                                          <p:spTgt spid="585737"/>
                                        </p:tgtEl>
                                        <p:attrNameLst>
                                          <p:attrName>ppt_x</p:attrName>
                                        </p:attrNameLst>
                                      </p:cBhvr>
                                      <p:tavLst>
                                        <p:tav tm="0">
                                          <p:val>
                                            <p:strVal val="#ppt_x-.2"/>
                                          </p:val>
                                        </p:tav>
                                        <p:tav tm="100000">
                                          <p:val>
                                            <p:strVal val="#ppt_x"/>
                                          </p:val>
                                        </p:tav>
                                      </p:tavLst>
                                    </p:anim>
                                    <p:anim calcmode="lin" valueType="num">
                                      <p:cBhvr>
                                        <p:cTn id="33" dur="500" fill="hold"/>
                                        <p:tgtEl>
                                          <p:spTgt spid="585737"/>
                                        </p:tgtEl>
                                        <p:attrNameLst>
                                          <p:attrName>ppt_y</p:attrName>
                                        </p:attrNameLst>
                                      </p:cBhvr>
                                      <p:tavLst>
                                        <p:tav tm="0">
                                          <p:val>
                                            <p:strVal val="#ppt_y"/>
                                          </p:val>
                                        </p:tav>
                                        <p:tav tm="100000">
                                          <p:val>
                                            <p:strVal val="#ppt_y"/>
                                          </p:val>
                                        </p:tav>
                                      </p:tavLst>
                                    </p:anim>
                                    <p:animEffect transition="in" filter="fade">
                                      <p:cBhvr>
                                        <p:cTn id="34" dur="500"/>
                                        <p:tgtEl>
                                          <p:spTgt spid="58573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4" presetClass="entr" presetSubtype="0" accel="100000" fill="hold" grpId="0" nodeType="clickEffect">
                                  <p:stCondLst>
                                    <p:cond delay="0"/>
                                  </p:stCondLst>
                                  <p:childTnLst>
                                    <p:set>
                                      <p:cBhvr>
                                        <p:cTn id="38" dur="1" fill="hold">
                                          <p:stCondLst>
                                            <p:cond delay="0"/>
                                          </p:stCondLst>
                                        </p:cTn>
                                        <p:tgtEl>
                                          <p:spTgt spid="585742"/>
                                        </p:tgtEl>
                                        <p:attrNameLst>
                                          <p:attrName>style.visibility</p:attrName>
                                        </p:attrNameLst>
                                      </p:cBhvr>
                                      <p:to>
                                        <p:strVal val="visible"/>
                                      </p:to>
                                    </p:set>
                                    <p:anim calcmode="lin" valueType="num">
                                      <p:cBhvr>
                                        <p:cTn id="39" dur="500" fill="hold"/>
                                        <p:tgtEl>
                                          <p:spTgt spid="585742"/>
                                        </p:tgtEl>
                                        <p:attrNameLst>
                                          <p:attrName>ppt_w</p:attrName>
                                        </p:attrNameLst>
                                      </p:cBhvr>
                                      <p:tavLst>
                                        <p:tav tm="0">
                                          <p:val>
                                            <p:strVal val="#ppt_w*0.05"/>
                                          </p:val>
                                        </p:tav>
                                        <p:tav tm="100000">
                                          <p:val>
                                            <p:strVal val="#ppt_w"/>
                                          </p:val>
                                        </p:tav>
                                      </p:tavLst>
                                    </p:anim>
                                    <p:anim calcmode="lin" valueType="num">
                                      <p:cBhvr>
                                        <p:cTn id="40" dur="500" fill="hold"/>
                                        <p:tgtEl>
                                          <p:spTgt spid="585742"/>
                                        </p:tgtEl>
                                        <p:attrNameLst>
                                          <p:attrName>ppt_h</p:attrName>
                                        </p:attrNameLst>
                                      </p:cBhvr>
                                      <p:tavLst>
                                        <p:tav tm="0">
                                          <p:val>
                                            <p:strVal val="#ppt_h"/>
                                          </p:val>
                                        </p:tav>
                                        <p:tav tm="100000">
                                          <p:val>
                                            <p:strVal val="#ppt_h"/>
                                          </p:val>
                                        </p:tav>
                                      </p:tavLst>
                                    </p:anim>
                                    <p:anim calcmode="lin" valueType="num">
                                      <p:cBhvr>
                                        <p:cTn id="41" dur="500" fill="hold"/>
                                        <p:tgtEl>
                                          <p:spTgt spid="585742"/>
                                        </p:tgtEl>
                                        <p:attrNameLst>
                                          <p:attrName>ppt_x</p:attrName>
                                        </p:attrNameLst>
                                      </p:cBhvr>
                                      <p:tavLst>
                                        <p:tav tm="0">
                                          <p:val>
                                            <p:strVal val="#ppt_x-.2"/>
                                          </p:val>
                                        </p:tav>
                                        <p:tav tm="100000">
                                          <p:val>
                                            <p:strVal val="#ppt_x"/>
                                          </p:val>
                                        </p:tav>
                                      </p:tavLst>
                                    </p:anim>
                                    <p:anim calcmode="lin" valueType="num">
                                      <p:cBhvr>
                                        <p:cTn id="42" dur="500" fill="hold"/>
                                        <p:tgtEl>
                                          <p:spTgt spid="585742"/>
                                        </p:tgtEl>
                                        <p:attrNameLst>
                                          <p:attrName>ppt_y</p:attrName>
                                        </p:attrNameLst>
                                      </p:cBhvr>
                                      <p:tavLst>
                                        <p:tav tm="0">
                                          <p:val>
                                            <p:strVal val="#ppt_y"/>
                                          </p:val>
                                        </p:tav>
                                        <p:tav tm="100000">
                                          <p:val>
                                            <p:strVal val="#ppt_y"/>
                                          </p:val>
                                        </p:tav>
                                      </p:tavLst>
                                    </p:anim>
                                    <p:animEffect transition="in" filter="fade">
                                      <p:cBhvr>
                                        <p:cTn id="43" dur="500"/>
                                        <p:tgtEl>
                                          <p:spTgt spid="585742"/>
                                        </p:tgtEl>
                                      </p:cBhvr>
                                    </p:animEffect>
                                  </p:childTnLst>
                                </p:cTn>
                              </p:par>
                              <p:par>
                                <p:cTn id="44" presetID="54" presetClass="entr" presetSubtype="0" accel="100000" fill="hold" grpId="0" nodeType="withEffect">
                                  <p:stCondLst>
                                    <p:cond delay="0"/>
                                  </p:stCondLst>
                                  <p:childTnLst>
                                    <p:set>
                                      <p:cBhvr>
                                        <p:cTn id="45" dur="1" fill="hold">
                                          <p:stCondLst>
                                            <p:cond delay="0"/>
                                          </p:stCondLst>
                                        </p:cTn>
                                        <p:tgtEl>
                                          <p:spTgt spid="585738"/>
                                        </p:tgtEl>
                                        <p:attrNameLst>
                                          <p:attrName>style.visibility</p:attrName>
                                        </p:attrNameLst>
                                      </p:cBhvr>
                                      <p:to>
                                        <p:strVal val="visible"/>
                                      </p:to>
                                    </p:set>
                                    <p:anim calcmode="lin" valueType="num">
                                      <p:cBhvr>
                                        <p:cTn id="46" dur="500" fill="hold"/>
                                        <p:tgtEl>
                                          <p:spTgt spid="585738"/>
                                        </p:tgtEl>
                                        <p:attrNameLst>
                                          <p:attrName>ppt_w</p:attrName>
                                        </p:attrNameLst>
                                      </p:cBhvr>
                                      <p:tavLst>
                                        <p:tav tm="0">
                                          <p:val>
                                            <p:strVal val="#ppt_w*0.05"/>
                                          </p:val>
                                        </p:tav>
                                        <p:tav tm="100000">
                                          <p:val>
                                            <p:strVal val="#ppt_w"/>
                                          </p:val>
                                        </p:tav>
                                      </p:tavLst>
                                    </p:anim>
                                    <p:anim calcmode="lin" valueType="num">
                                      <p:cBhvr>
                                        <p:cTn id="47" dur="500" fill="hold"/>
                                        <p:tgtEl>
                                          <p:spTgt spid="585738"/>
                                        </p:tgtEl>
                                        <p:attrNameLst>
                                          <p:attrName>ppt_h</p:attrName>
                                        </p:attrNameLst>
                                      </p:cBhvr>
                                      <p:tavLst>
                                        <p:tav tm="0">
                                          <p:val>
                                            <p:strVal val="#ppt_h"/>
                                          </p:val>
                                        </p:tav>
                                        <p:tav tm="100000">
                                          <p:val>
                                            <p:strVal val="#ppt_h"/>
                                          </p:val>
                                        </p:tav>
                                      </p:tavLst>
                                    </p:anim>
                                    <p:anim calcmode="lin" valueType="num">
                                      <p:cBhvr>
                                        <p:cTn id="48" dur="500" fill="hold"/>
                                        <p:tgtEl>
                                          <p:spTgt spid="585738"/>
                                        </p:tgtEl>
                                        <p:attrNameLst>
                                          <p:attrName>ppt_x</p:attrName>
                                        </p:attrNameLst>
                                      </p:cBhvr>
                                      <p:tavLst>
                                        <p:tav tm="0">
                                          <p:val>
                                            <p:strVal val="#ppt_x-.2"/>
                                          </p:val>
                                        </p:tav>
                                        <p:tav tm="100000">
                                          <p:val>
                                            <p:strVal val="#ppt_x"/>
                                          </p:val>
                                        </p:tav>
                                      </p:tavLst>
                                    </p:anim>
                                    <p:anim calcmode="lin" valueType="num">
                                      <p:cBhvr>
                                        <p:cTn id="49" dur="500" fill="hold"/>
                                        <p:tgtEl>
                                          <p:spTgt spid="585738"/>
                                        </p:tgtEl>
                                        <p:attrNameLst>
                                          <p:attrName>ppt_y</p:attrName>
                                        </p:attrNameLst>
                                      </p:cBhvr>
                                      <p:tavLst>
                                        <p:tav tm="0">
                                          <p:val>
                                            <p:strVal val="#ppt_y"/>
                                          </p:val>
                                        </p:tav>
                                        <p:tav tm="100000">
                                          <p:val>
                                            <p:strVal val="#ppt_y"/>
                                          </p:val>
                                        </p:tav>
                                      </p:tavLst>
                                    </p:anim>
                                    <p:animEffect transition="in" filter="fade">
                                      <p:cBhvr>
                                        <p:cTn id="50" dur="500"/>
                                        <p:tgtEl>
                                          <p:spTgt spid="585738"/>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4" presetClass="entr" presetSubtype="0" accel="100000" fill="hold" grpId="0" nodeType="clickEffect">
                                  <p:stCondLst>
                                    <p:cond delay="0"/>
                                  </p:stCondLst>
                                  <p:childTnLst>
                                    <p:set>
                                      <p:cBhvr>
                                        <p:cTn id="54" dur="1" fill="hold">
                                          <p:stCondLst>
                                            <p:cond delay="0"/>
                                          </p:stCondLst>
                                        </p:cTn>
                                        <p:tgtEl>
                                          <p:spTgt spid="585739"/>
                                        </p:tgtEl>
                                        <p:attrNameLst>
                                          <p:attrName>style.visibility</p:attrName>
                                        </p:attrNameLst>
                                      </p:cBhvr>
                                      <p:to>
                                        <p:strVal val="visible"/>
                                      </p:to>
                                    </p:set>
                                    <p:anim calcmode="lin" valueType="num">
                                      <p:cBhvr>
                                        <p:cTn id="55" dur="500" fill="hold"/>
                                        <p:tgtEl>
                                          <p:spTgt spid="585739"/>
                                        </p:tgtEl>
                                        <p:attrNameLst>
                                          <p:attrName>ppt_w</p:attrName>
                                        </p:attrNameLst>
                                      </p:cBhvr>
                                      <p:tavLst>
                                        <p:tav tm="0">
                                          <p:val>
                                            <p:strVal val="#ppt_w*0.05"/>
                                          </p:val>
                                        </p:tav>
                                        <p:tav tm="100000">
                                          <p:val>
                                            <p:strVal val="#ppt_w"/>
                                          </p:val>
                                        </p:tav>
                                      </p:tavLst>
                                    </p:anim>
                                    <p:anim calcmode="lin" valueType="num">
                                      <p:cBhvr>
                                        <p:cTn id="56" dur="500" fill="hold"/>
                                        <p:tgtEl>
                                          <p:spTgt spid="585739"/>
                                        </p:tgtEl>
                                        <p:attrNameLst>
                                          <p:attrName>ppt_h</p:attrName>
                                        </p:attrNameLst>
                                      </p:cBhvr>
                                      <p:tavLst>
                                        <p:tav tm="0">
                                          <p:val>
                                            <p:strVal val="#ppt_h"/>
                                          </p:val>
                                        </p:tav>
                                        <p:tav tm="100000">
                                          <p:val>
                                            <p:strVal val="#ppt_h"/>
                                          </p:val>
                                        </p:tav>
                                      </p:tavLst>
                                    </p:anim>
                                    <p:anim calcmode="lin" valueType="num">
                                      <p:cBhvr>
                                        <p:cTn id="57" dur="500" fill="hold"/>
                                        <p:tgtEl>
                                          <p:spTgt spid="585739"/>
                                        </p:tgtEl>
                                        <p:attrNameLst>
                                          <p:attrName>ppt_x</p:attrName>
                                        </p:attrNameLst>
                                      </p:cBhvr>
                                      <p:tavLst>
                                        <p:tav tm="0">
                                          <p:val>
                                            <p:strVal val="#ppt_x-.2"/>
                                          </p:val>
                                        </p:tav>
                                        <p:tav tm="100000">
                                          <p:val>
                                            <p:strVal val="#ppt_x"/>
                                          </p:val>
                                        </p:tav>
                                      </p:tavLst>
                                    </p:anim>
                                    <p:anim calcmode="lin" valueType="num">
                                      <p:cBhvr>
                                        <p:cTn id="58" dur="500" fill="hold"/>
                                        <p:tgtEl>
                                          <p:spTgt spid="585739"/>
                                        </p:tgtEl>
                                        <p:attrNameLst>
                                          <p:attrName>ppt_y</p:attrName>
                                        </p:attrNameLst>
                                      </p:cBhvr>
                                      <p:tavLst>
                                        <p:tav tm="0">
                                          <p:val>
                                            <p:strVal val="#ppt_y"/>
                                          </p:val>
                                        </p:tav>
                                        <p:tav tm="100000">
                                          <p:val>
                                            <p:strVal val="#ppt_y"/>
                                          </p:val>
                                        </p:tav>
                                      </p:tavLst>
                                    </p:anim>
                                    <p:animEffect transition="in" filter="fade">
                                      <p:cBhvr>
                                        <p:cTn id="59" dur="500"/>
                                        <p:tgtEl>
                                          <p:spTgt spid="585739"/>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54" presetClass="entr" presetSubtype="0" accel="100000" fill="hold" grpId="0" nodeType="clickEffect">
                                  <p:stCondLst>
                                    <p:cond delay="0"/>
                                  </p:stCondLst>
                                  <p:childTnLst>
                                    <p:set>
                                      <p:cBhvr>
                                        <p:cTn id="63" dur="1" fill="hold">
                                          <p:stCondLst>
                                            <p:cond delay="0"/>
                                          </p:stCondLst>
                                        </p:cTn>
                                        <p:tgtEl>
                                          <p:spTgt spid="585730"/>
                                        </p:tgtEl>
                                        <p:attrNameLst>
                                          <p:attrName>style.visibility</p:attrName>
                                        </p:attrNameLst>
                                      </p:cBhvr>
                                      <p:to>
                                        <p:strVal val="visible"/>
                                      </p:to>
                                    </p:set>
                                    <p:anim calcmode="lin" valueType="num">
                                      <p:cBhvr>
                                        <p:cTn id="64" dur="500" fill="hold"/>
                                        <p:tgtEl>
                                          <p:spTgt spid="585730"/>
                                        </p:tgtEl>
                                        <p:attrNameLst>
                                          <p:attrName>ppt_w</p:attrName>
                                        </p:attrNameLst>
                                      </p:cBhvr>
                                      <p:tavLst>
                                        <p:tav tm="0">
                                          <p:val>
                                            <p:strVal val="#ppt_w*0.05"/>
                                          </p:val>
                                        </p:tav>
                                        <p:tav tm="100000">
                                          <p:val>
                                            <p:strVal val="#ppt_w"/>
                                          </p:val>
                                        </p:tav>
                                      </p:tavLst>
                                    </p:anim>
                                    <p:anim calcmode="lin" valueType="num">
                                      <p:cBhvr>
                                        <p:cTn id="65" dur="500" fill="hold"/>
                                        <p:tgtEl>
                                          <p:spTgt spid="585730"/>
                                        </p:tgtEl>
                                        <p:attrNameLst>
                                          <p:attrName>ppt_h</p:attrName>
                                        </p:attrNameLst>
                                      </p:cBhvr>
                                      <p:tavLst>
                                        <p:tav tm="0">
                                          <p:val>
                                            <p:strVal val="#ppt_h"/>
                                          </p:val>
                                        </p:tav>
                                        <p:tav tm="100000">
                                          <p:val>
                                            <p:strVal val="#ppt_h"/>
                                          </p:val>
                                        </p:tav>
                                      </p:tavLst>
                                    </p:anim>
                                    <p:anim calcmode="lin" valueType="num">
                                      <p:cBhvr>
                                        <p:cTn id="66" dur="500" fill="hold"/>
                                        <p:tgtEl>
                                          <p:spTgt spid="585730"/>
                                        </p:tgtEl>
                                        <p:attrNameLst>
                                          <p:attrName>ppt_x</p:attrName>
                                        </p:attrNameLst>
                                      </p:cBhvr>
                                      <p:tavLst>
                                        <p:tav tm="0">
                                          <p:val>
                                            <p:strVal val="#ppt_x-.2"/>
                                          </p:val>
                                        </p:tav>
                                        <p:tav tm="100000">
                                          <p:val>
                                            <p:strVal val="#ppt_x"/>
                                          </p:val>
                                        </p:tav>
                                      </p:tavLst>
                                    </p:anim>
                                    <p:anim calcmode="lin" valueType="num">
                                      <p:cBhvr>
                                        <p:cTn id="67" dur="500" fill="hold"/>
                                        <p:tgtEl>
                                          <p:spTgt spid="585730"/>
                                        </p:tgtEl>
                                        <p:attrNameLst>
                                          <p:attrName>ppt_y</p:attrName>
                                        </p:attrNameLst>
                                      </p:cBhvr>
                                      <p:tavLst>
                                        <p:tav tm="0">
                                          <p:val>
                                            <p:strVal val="#ppt_y"/>
                                          </p:val>
                                        </p:tav>
                                        <p:tav tm="100000">
                                          <p:val>
                                            <p:strVal val="#ppt_y"/>
                                          </p:val>
                                        </p:tav>
                                      </p:tavLst>
                                    </p:anim>
                                    <p:animEffect transition="in" filter="fade">
                                      <p:cBhvr>
                                        <p:cTn id="68" dur="500"/>
                                        <p:tgtEl>
                                          <p:spTgt spid="585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585730" grpId="0"/>
      <p:bldP spid="585735" grpId="0"/>
      <p:bldP spid="585737" grpId="0"/>
      <p:bldP spid="585738" grpId="0"/>
      <p:bldP spid="585739" grpId="0"/>
      <p:bldP spid="585740" grpId="0"/>
      <p:bldP spid="585741" grpId="0"/>
      <p:bldP spid="585742" grpId="0"/>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6754"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Maximizing Area</a:t>
            </a:r>
          </a:p>
        </p:txBody>
      </p:sp>
      <p:sp>
        <p:nvSpPr>
          <p:cNvPr id="586755" name="Text Box 3"/>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86757" name="Text Box 5" descr="Blue tissue paper"/>
          <p:cNvSpPr txBox="1">
            <a:spLocks noChangeArrowheads="1"/>
          </p:cNvSpPr>
          <p:nvPr/>
        </p:nvSpPr>
        <p:spPr bwMode="auto">
          <a:xfrm>
            <a:off x="152400" y="1219200"/>
            <a:ext cx="1600200" cy="366713"/>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smtClean="0">
                <a:effectLst>
                  <a:outerShdw blurRad="38100" dist="38100" dir="2700000" algn="tl">
                    <a:srgbClr val="DDDDDD"/>
                  </a:outerShdw>
                </a:effectLst>
                <a:latin typeface="Batang" charset="0"/>
                <a:cs typeface="+mn-cs"/>
              </a:rPr>
              <a:t>CONTINUED</a:t>
            </a:r>
          </a:p>
        </p:txBody>
      </p:sp>
      <p:sp>
        <p:nvSpPr>
          <p:cNvPr id="586758" name="Text Box 6" descr="Blue tissue paper"/>
          <p:cNvSpPr txBox="1">
            <a:spLocks noChangeArrowheads="1"/>
          </p:cNvSpPr>
          <p:nvPr/>
        </p:nvSpPr>
        <p:spPr bwMode="auto">
          <a:xfrm>
            <a:off x="609600" y="1600200"/>
            <a:ext cx="8077200" cy="13112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It appears from the graph that there is exactly one relative extremum, a relative maximum around </a:t>
            </a:r>
            <a:r>
              <a:rPr lang="en-US" sz="2000" i="1" smtClean="0">
                <a:latin typeface="Times New Roman" charset="0"/>
                <a:cs typeface="+mn-cs"/>
              </a:rPr>
              <a:t>x</a:t>
            </a:r>
            <a:r>
              <a:rPr lang="en-US" sz="2000" smtClean="0">
                <a:latin typeface="Times New Roman" charset="0"/>
                <a:cs typeface="+mn-cs"/>
              </a:rPr>
              <a:t> = 75.  To know exactly where this relative maximum is, we need to set the first derivative equal to zero and solve (since at this point, the function will have a slope of zero).</a:t>
            </a:r>
          </a:p>
        </p:txBody>
      </p:sp>
      <p:sp>
        <p:nvSpPr>
          <p:cNvPr id="586759" name="Text Box 7" descr="Blue tissue paper"/>
          <p:cNvSpPr txBox="1">
            <a:spLocks noChangeArrowheads="1"/>
          </p:cNvSpPr>
          <p:nvPr/>
        </p:nvSpPr>
        <p:spPr bwMode="auto">
          <a:xfrm>
            <a:off x="5565775" y="2971800"/>
            <a:ext cx="2892425"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This is the given equation.</a:t>
            </a:r>
          </a:p>
        </p:txBody>
      </p:sp>
      <p:sp>
        <p:nvSpPr>
          <p:cNvPr id="586760" name="Text Box 8" descr="Blue tissue paper"/>
          <p:cNvSpPr txBox="1">
            <a:spLocks noChangeArrowheads="1"/>
          </p:cNvSpPr>
          <p:nvPr/>
        </p:nvSpPr>
        <p:spPr bwMode="auto">
          <a:xfrm>
            <a:off x="5565775" y="3411538"/>
            <a:ext cx="1597025"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Differentiate.</a:t>
            </a:r>
          </a:p>
        </p:txBody>
      </p:sp>
      <p:sp>
        <p:nvSpPr>
          <p:cNvPr id="586761" name="Text Box 9" descr="Blue tissue paper"/>
          <p:cNvSpPr txBox="1">
            <a:spLocks noChangeArrowheads="1"/>
          </p:cNvSpPr>
          <p:nvPr/>
        </p:nvSpPr>
        <p:spPr bwMode="auto">
          <a:xfrm>
            <a:off x="5565775" y="3868738"/>
            <a:ext cx="2968625"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Set the function equal to 0.</a:t>
            </a:r>
          </a:p>
        </p:txBody>
      </p:sp>
      <p:sp>
        <p:nvSpPr>
          <p:cNvPr id="586762" name="Text Box 10" descr="Blue tissue paper"/>
          <p:cNvSpPr txBox="1">
            <a:spLocks noChangeArrowheads="1"/>
          </p:cNvSpPr>
          <p:nvPr/>
        </p:nvSpPr>
        <p:spPr bwMode="auto">
          <a:xfrm>
            <a:off x="1479550" y="3870325"/>
            <a:ext cx="14478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220 - </a:t>
            </a:r>
            <a:r>
              <a:rPr lang="el-GR" sz="2000" smtClean="0">
                <a:latin typeface="Times New Roman" charset="0"/>
                <a:cs typeface="Times New Roman" charset="0"/>
              </a:rPr>
              <a:t>π</a:t>
            </a:r>
            <a:r>
              <a:rPr lang="en-US" sz="2000" i="1" smtClean="0">
                <a:latin typeface="Times New Roman" charset="0"/>
                <a:cs typeface="+mn-cs"/>
              </a:rPr>
              <a:t>x</a:t>
            </a:r>
            <a:r>
              <a:rPr lang="en-US" sz="2000" smtClean="0">
                <a:latin typeface="Times New Roman" charset="0"/>
                <a:cs typeface="+mn-cs"/>
              </a:rPr>
              <a:t> = 0</a:t>
            </a:r>
          </a:p>
        </p:txBody>
      </p:sp>
      <p:sp>
        <p:nvSpPr>
          <p:cNvPr id="586763" name="Text Box 11" descr="Blue tissue paper"/>
          <p:cNvSpPr txBox="1">
            <a:spLocks noChangeArrowheads="1"/>
          </p:cNvSpPr>
          <p:nvPr/>
        </p:nvSpPr>
        <p:spPr bwMode="auto">
          <a:xfrm>
            <a:off x="5565775" y="4325938"/>
            <a:ext cx="758825"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Add.</a:t>
            </a:r>
          </a:p>
        </p:txBody>
      </p:sp>
      <p:sp>
        <p:nvSpPr>
          <p:cNvPr id="586764" name="Text Box 12" descr="Blue tissue paper"/>
          <p:cNvSpPr txBox="1">
            <a:spLocks noChangeArrowheads="1"/>
          </p:cNvSpPr>
          <p:nvPr/>
        </p:nvSpPr>
        <p:spPr bwMode="auto">
          <a:xfrm>
            <a:off x="1955800" y="4322763"/>
            <a:ext cx="13462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a:t>
            </a:r>
            <a:r>
              <a:rPr lang="el-GR" sz="2000" smtClean="0">
                <a:latin typeface="Times New Roman" charset="0"/>
                <a:cs typeface="Times New Roman" charset="0"/>
              </a:rPr>
              <a:t>π</a:t>
            </a:r>
            <a:r>
              <a:rPr lang="en-US" sz="2000" i="1" smtClean="0">
                <a:latin typeface="Times New Roman" charset="0"/>
                <a:cs typeface="+mn-cs"/>
              </a:rPr>
              <a:t>x = </a:t>
            </a:r>
            <a:r>
              <a:rPr lang="en-US" sz="2000" smtClean="0">
                <a:latin typeface="Times New Roman" charset="0"/>
                <a:cs typeface="+mn-cs"/>
              </a:rPr>
              <a:t>-220</a:t>
            </a:r>
          </a:p>
        </p:txBody>
      </p:sp>
      <p:sp>
        <p:nvSpPr>
          <p:cNvPr id="586765" name="Text Box 13" descr="Blue tissue paper"/>
          <p:cNvSpPr txBox="1">
            <a:spLocks noChangeArrowheads="1"/>
          </p:cNvSpPr>
          <p:nvPr/>
        </p:nvSpPr>
        <p:spPr bwMode="auto">
          <a:xfrm>
            <a:off x="5565775" y="4783138"/>
            <a:ext cx="987425"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Divide.</a:t>
            </a:r>
          </a:p>
        </p:txBody>
      </p:sp>
      <p:sp>
        <p:nvSpPr>
          <p:cNvPr id="586766" name="Text Box 14" descr="Blue tissue paper"/>
          <p:cNvSpPr txBox="1">
            <a:spLocks noChangeArrowheads="1"/>
          </p:cNvSpPr>
          <p:nvPr/>
        </p:nvSpPr>
        <p:spPr bwMode="auto">
          <a:xfrm>
            <a:off x="2192338" y="4779963"/>
            <a:ext cx="1693862"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x</a:t>
            </a:r>
            <a:r>
              <a:rPr lang="en-US" sz="2000" smtClean="0">
                <a:latin typeface="Times New Roman" charset="0"/>
                <a:cs typeface="+mn-cs"/>
              </a:rPr>
              <a:t> =</a:t>
            </a:r>
            <a:r>
              <a:rPr lang="en-US" sz="2000" i="1" smtClean="0">
                <a:latin typeface="Times New Roman" charset="0"/>
                <a:cs typeface="+mn-cs"/>
              </a:rPr>
              <a:t> </a:t>
            </a:r>
            <a:r>
              <a:rPr lang="en-US" sz="2000" smtClean="0">
                <a:latin typeface="Times New Roman" charset="0"/>
                <a:cs typeface="+mn-cs"/>
              </a:rPr>
              <a:t>220/</a:t>
            </a:r>
            <a:r>
              <a:rPr lang="el-GR" sz="2000" smtClean="0">
                <a:latin typeface="Times New Roman" charset="0"/>
                <a:cs typeface="Times New Roman" charset="0"/>
              </a:rPr>
              <a:t>π</a:t>
            </a:r>
            <a:r>
              <a:rPr lang="en-US" sz="2000" smtClean="0">
                <a:latin typeface="Times New Roman" charset="0"/>
                <a:cs typeface="Times New Roman" charset="0"/>
              </a:rPr>
              <a:t> </a:t>
            </a:r>
            <a:r>
              <a:rPr lang="el-GR" sz="2000" smtClean="0">
                <a:latin typeface="Times New Roman" charset="0"/>
                <a:cs typeface="Times New Roman" charset="0"/>
              </a:rPr>
              <a:t>≈</a:t>
            </a:r>
            <a:r>
              <a:rPr lang="en-US" sz="2000" smtClean="0">
                <a:latin typeface="Times New Roman" charset="0"/>
                <a:cs typeface="Times New Roman" charset="0"/>
              </a:rPr>
              <a:t> 70</a:t>
            </a:r>
            <a:endParaRPr lang="el-GR" sz="2000" smtClean="0">
              <a:latin typeface="Times New Roman" charset="0"/>
              <a:cs typeface="Times New Roman" charset="0"/>
            </a:endParaRPr>
          </a:p>
        </p:txBody>
      </p:sp>
      <p:sp>
        <p:nvSpPr>
          <p:cNvPr id="586767" name="Text Box 15" descr="Blue tissue paper"/>
          <p:cNvSpPr txBox="1">
            <a:spLocks noChangeArrowheads="1"/>
          </p:cNvSpPr>
          <p:nvPr/>
        </p:nvSpPr>
        <p:spPr bwMode="auto">
          <a:xfrm>
            <a:off x="2046288" y="3408363"/>
            <a:ext cx="16002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A</a:t>
            </a:r>
            <a:r>
              <a:rPr lang="el-GR" sz="2000" i="1" smtClean="0">
                <a:latin typeface="Times New Roman" charset="0"/>
                <a:cs typeface="Times New Roman" charset="0"/>
              </a:rPr>
              <a:t>΄</a:t>
            </a:r>
            <a:r>
              <a:rPr lang="en-US" sz="2000" i="1" smtClean="0">
                <a:latin typeface="Times New Roman" charset="0"/>
                <a:cs typeface="+mn-cs"/>
              </a:rPr>
              <a:t> =</a:t>
            </a:r>
            <a:r>
              <a:rPr lang="en-US" sz="2000" smtClean="0">
                <a:latin typeface="Times New Roman" charset="0"/>
                <a:cs typeface="+mn-cs"/>
              </a:rPr>
              <a:t> 220 – </a:t>
            </a:r>
            <a:r>
              <a:rPr lang="el-GR" sz="2000" smtClean="0">
                <a:latin typeface="Times New Roman" charset="0"/>
                <a:cs typeface="Times New Roman" charset="0"/>
              </a:rPr>
              <a:t>π</a:t>
            </a:r>
            <a:r>
              <a:rPr lang="en-US" sz="2000" i="1" smtClean="0">
                <a:latin typeface="Times New Roman" charset="0"/>
                <a:cs typeface="+mn-cs"/>
              </a:rPr>
              <a:t>x</a:t>
            </a:r>
            <a:endParaRPr lang="en-US" sz="2000" baseline="30000" smtClean="0">
              <a:latin typeface="Times New Roman" charset="0"/>
              <a:cs typeface="+mn-cs"/>
            </a:endParaRPr>
          </a:p>
        </p:txBody>
      </p:sp>
      <p:sp>
        <p:nvSpPr>
          <p:cNvPr id="586768" name="Text Box 16" descr="Blue tissue paper"/>
          <p:cNvSpPr txBox="1">
            <a:spLocks noChangeArrowheads="1"/>
          </p:cNvSpPr>
          <p:nvPr/>
        </p:nvSpPr>
        <p:spPr bwMode="auto">
          <a:xfrm>
            <a:off x="2128838" y="2970213"/>
            <a:ext cx="19812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A =</a:t>
            </a:r>
            <a:r>
              <a:rPr lang="en-US" sz="2000" smtClean="0">
                <a:latin typeface="Times New Roman" charset="0"/>
                <a:cs typeface="+mn-cs"/>
              </a:rPr>
              <a:t> 220</a:t>
            </a:r>
            <a:r>
              <a:rPr lang="en-US" sz="2000" i="1" smtClean="0">
                <a:latin typeface="Times New Roman" charset="0"/>
                <a:cs typeface="+mn-cs"/>
              </a:rPr>
              <a:t>x</a:t>
            </a:r>
            <a:r>
              <a:rPr lang="en-US" sz="2000" smtClean="0">
                <a:latin typeface="Times New Roman" charset="0"/>
                <a:cs typeface="+mn-cs"/>
              </a:rPr>
              <a:t> – </a:t>
            </a:r>
            <a:r>
              <a:rPr lang="el-GR" sz="2000" smtClean="0">
                <a:latin typeface="Times New Roman" charset="0"/>
                <a:cs typeface="Times New Roman" charset="0"/>
              </a:rPr>
              <a:t>π</a:t>
            </a:r>
            <a:r>
              <a:rPr lang="en-US" sz="2000" i="1" smtClean="0">
                <a:latin typeface="Times New Roman" charset="0"/>
                <a:cs typeface="+mn-cs"/>
              </a:rPr>
              <a:t>x</a:t>
            </a:r>
            <a:r>
              <a:rPr lang="en-US" sz="2000" baseline="30000" smtClean="0">
                <a:latin typeface="Times New Roman" charset="0"/>
                <a:cs typeface="+mn-cs"/>
              </a:rPr>
              <a:t>2</a:t>
            </a:r>
            <a:r>
              <a:rPr lang="en-US" sz="2000" smtClean="0">
                <a:latin typeface="Times New Roman" charset="0"/>
                <a:cs typeface="+mn-cs"/>
              </a:rPr>
              <a:t>/2</a:t>
            </a:r>
            <a:endParaRPr lang="en-US" sz="2000" i="1" smtClean="0">
              <a:latin typeface="Times New Roman" charset="0"/>
              <a:cs typeface="+mn-cs"/>
            </a:endParaRPr>
          </a:p>
        </p:txBody>
      </p:sp>
      <p:sp>
        <p:nvSpPr>
          <p:cNvPr id="586769" name="Text Box 17" descr="Blue tissue paper"/>
          <p:cNvSpPr txBox="1">
            <a:spLocks noChangeArrowheads="1"/>
          </p:cNvSpPr>
          <p:nvPr/>
        </p:nvSpPr>
        <p:spPr bwMode="auto">
          <a:xfrm>
            <a:off x="609600" y="5470525"/>
            <a:ext cx="8229600" cy="7016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Therefore, we know that the area of the rectangular region will be maximized when </a:t>
            </a:r>
            <a:r>
              <a:rPr lang="en-US" sz="2000" i="1" smtClean="0">
                <a:latin typeface="Times New Roman" charset="0"/>
                <a:cs typeface="+mn-cs"/>
              </a:rPr>
              <a:t>x</a:t>
            </a:r>
            <a:r>
              <a:rPr lang="en-US" sz="2000" smtClean="0">
                <a:latin typeface="Times New Roman" charset="0"/>
                <a:cs typeface="+mn-cs"/>
              </a:rPr>
              <a:t> = 70 yards.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86768"/>
                                        </p:tgtEl>
                                        <p:attrNameLst>
                                          <p:attrName>style.visibility</p:attrName>
                                        </p:attrNameLst>
                                      </p:cBhvr>
                                      <p:to>
                                        <p:strVal val="visible"/>
                                      </p:to>
                                    </p:set>
                                    <p:anim calcmode="lin" valueType="num">
                                      <p:cBhvr>
                                        <p:cTn id="7" dur="500" fill="hold"/>
                                        <p:tgtEl>
                                          <p:spTgt spid="586768"/>
                                        </p:tgtEl>
                                        <p:attrNameLst>
                                          <p:attrName>ppt_w</p:attrName>
                                        </p:attrNameLst>
                                      </p:cBhvr>
                                      <p:tavLst>
                                        <p:tav tm="0">
                                          <p:val>
                                            <p:strVal val="#ppt_w*0.05"/>
                                          </p:val>
                                        </p:tav>
                                        <p:tav tm="100000">
                                          <p:val>
                                            <p:strVal val="#ppt_w"/>
                                          </p:val>
                                        </p:tav>
                                      </p:tavLst>
                                    </p:anim>
                                    <p:anim calcmode="lin" valueType="num">
                                      <p:cBhvr>
                                        <p:cTn id="8" dur="500" fill="hold"/>
                                        <p:tgtEl>
                                          <p:spTgt spid="586768"/>
                                        </p:tgtEl>
                                        <p:attrNameLst>
                                          <p:attrName>ppt_h</p:attrName>
                                        </p:attrNameLst>
                                      </p:cBhvr>
                                      <p:tavLst>
                                        <p:tav tm="0">
                                          <p:val>
                                            <p:strVal val="#ppt_h"/>
                                          </p:val>
                                        </p:tav>
                                        <p:tav tm="100000">
                                          <p:val>
                                            <p:strVal val="#ppt_h"/>
                                          </p:val>
                                        </p:tav>
                                      </p:tavLst>
                                    </p:anim>
                                    <p:anim calcmode="lin" valueType="num">
                                      <p:cBhvr>
                                        <p:cTn id="9" dur="500" fill="hold"/>
                                        <p:tgtEl>
                                          <p:spTgt spid="586768"/>
                                        </p:tgtEl>
                                        <p:attrNameLst>
                                          <p:attrName>ppt_x</p:attrName>
                                        </p:attrNameLst>
                                      </p:cBhvr>
                                      <p:tavLst>
                                        <p:tav tm="0">
                                          <p:val>
                                            <p:strVal val="#ppt_x-.2"/>
                                          </p:val>
                                        </p:tav>
                                        <p:tav tm="100000">
                                          <p:val>
                                            <p:strVal val="#ppt_x"/>
                                          </p:val>
                                        </p:tav>
                                      </p:tavLst>
                                    </p:anim>
                                    <p:anim calcmode="lin" valueType="num">
                                      <p:cBhvr>
                                        <p:cTn id="10" dur="500" fill="hold"/>
                                        <p:tgtEl>
                                          <p:spTgt spid="586768"/>
                                        </p:tgtEl>
                                        <p:attrNameLst>
                                          <p:attrName>ppt_y</p:attrName>
                                        </p:attrNameLst>
                                      </p:cBhvr>
                                      <p:tavLst>
                                        <p:tav tm="0">
                                          <p:val>
                                            <p:strVal val="#ppt_y"/>
                                          </p:val>
                                        </p:tav>
                                        <p:tav tm="100000">
                                          <p:val>
                                            <p:strVal val="#ppt_y"/>
                                          </p:val>
                                        </p:tav>
                                      </p:tavLst>
                                    </p:anim>
                                    <p:animEffect transition="in" filter="fade">
                                      <p:cBhvr>
                                        <p:cTn id="11" dur="500"/>
                                        <p:tgtEl>
                                          <p:spTgt spid="586768"/>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586759"/>
                                        </p:tgtEl>
                                        <p:attrNameLst>
                                          <p:attrName>style.visibility</p:attrName>
                                        </p:attrNameLst>
                                      </p:cBhvr>
                                      <p:to>
                                        <p:strVal val="visible"/>
                                      </p:to>
                                    </p:set>
                                    <p:anim calcmode="lin" valueType="num">
                                      <p:cBhvr>
                                        <p:cTn id="14" dur="500" fill="hold"/>
                                        <p:tgtEl>
                                          <p:spTgt spid="586759"/>
                                        </p:tgtEl>
                                        <p:attrNameLst>
                                          <p:attrName>ppt_w</p:attrName>
                                        </p:attrNameLst>
                                      </p:cBhvr>
                                      <p:tavLst>
                                        <p:tav tm="0">
                                          <p:val>
                                            <p:strVal val="#ppt_w*0.05"/>
                                          </p:val>
                                        </p:tav>
                                        <p:tav tm="100000">
                                          <p:val>
                                            <p:strVal val="#ppt_w"/>
                                          </p:val>
                                        </p:tav>
                                      </p:tavLst>
                                    </p:anim>
                                    <p:anim calcmode="lin" valueType="num">
                                      <p:cBhvr>
                                        <p:cTn id="15" dur="500" fill="hold"/>
                                        <p:tgtEl>
                                          <p:spTgt spid="586759"/>
                                        </p:tgtEl>
                                        <p:attrNameLst>
                                          <p:attrName>ppt_h</p:attrName>
                                        </p:attrNameLst>
                                      </p:cBhvr>
                                      <p:tavLst>
                                        <p:tav tm="0">
                                          <p:val>
                                            <p:strVal val="#ppt_h"/>
                                          </p:val>
                                        </p:tav>
                                        <p:tav tm="100000">
                                          <p:val>
                                            <p:strVal val="#ppt_h"/>
                                          </p:val>
                                        </p:tav>
                                      </p:tavLst>
                                    </p:anim>
                                    <p:anim calcmode="lin" valueType="num">
                                      <p:cBhvr>
                                        <p:cTn id="16" dur="500" fill="hold"/>
                                        <p:tgtEl>
                                          <p:spTgt spid="586759"/>
                                        </p:tgtEl>
                                        <p:attrNameLst>
                                          <p:attrName>ppt_x</p:attrName>
                                        </p:attrNameLst>
                                      </p:cBhvr>
                                      <p:tavLst>
                                        <p:tav tm="0">
                                          <p:val>
                                            <p:strVal val="#ppt_x-.2"/>
                                          </p:val>
                                        </p:tav>
                                        <p:tav tm="100000">
                                          <p:val>
                                            <p:strVal val="#ppt_x"/>
                                          </p:val>
                                        </p:tav>
                                      </p:tavLst>
                                    </p:anim>
                                    <p:anim calcmode="lin" valueType="num">
                                      <p:cBhvr>
                                        <p:cTn id="17" dur="500" fill="hold"/>
                                        <p:tgtEl>
                                          <p:spTgt spid="586759"/>
                                        </p:tgtEl>
                                        <p:attrNameLst>
                                          <p:attrName>ppt_y</p:attrName>
                                        </p:attrNameLst>
                                      </p:cBhvr>
                                      <p:tavLst>
                                        <p:tav tm="0">
                                          <p:val>
                                            <p:strVal val="#ppt_y"/>
                                          </p:val>
                                        </p:tav>
                                        <p:tav tm="100000">
                                          <p:val>
                                            <p:strVal val="#ppt_y"/>
                                          </p:val>
                                        </p:tav>
                                      </p:tavLst>
                                    </p:anim>
                                    <p:animEffect transition="in" filter="fade">
                                      <p:cBhvr>
                                        <p:cTn id="18" dur="500"/>
                                        <p:tgtEl>
                                          <p:spTgt spid="58675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4" presetClass="entr" presetSubtype="0" accel="100000" fill="hold" grpId="0" nodeType="clickEffect">
                                  <p:stCondLst>
                                    <p:cond delay="0"/>
                                  </p:stCondLst>
                                  <p:childTnLst>
                                    <p:set>
                                      <p:cBhvr>
                                        <p:cTn id="22" dur="1" fill="hold">
                                          <p:stCondLst>
                                            <p:cond delay="0"/>
                                          </p:stCondLst>
                                        </p:cTn>
                                        <p:tgtEl>
                                          <p:spTgt spid="586767"/>
                                        </p:tgtEl>
                                        <p:attrNameLst>
                                          <p:attrName>style.visibility</p:attrName>
                                        </p:attrNameLst>
                                      </p:cBhvr>
                                      <p:to>
                                        <p:strVal val="visible"/>
                                      </p:to>
                                    </p:set>
                                    <p:anim calcmode="lin" valueType="num">
                                      <p:cBhvr>
                                        <p:cTn id="23" dur="500" fill="hold"/>
                                        <p:tgtEl>
                                          <p:spTgt spid="586767"/>
                                        </p:tgtEl>
                                        <p:attrNameLst>
                                          <p:attrName>ppt_w</p:attrName>
                                        </p:attrNameLst>
                                      </p:cBhvr>
                                      <p:tavLst>
                                        <p:tav tm="0">
                                          <p:val>
                                            <p:strVal val="#ppt_w*0.05"/>
                                          </p:val>
                                        </p:tav>
                                        <p:tav tm="100000">
                                          <p:val>
                                            <p:strVal val="#ppt_w"/>
                                          </p:val>
                                        </p:tav>
                                      </p:tavLst>
                                    </p:anim>
                                    <p:anim calcmode="lin" valueType="num">
                                      <p:cBhvr>
                                        <p:cTn id="24" dur="500" fill="hold"/>
                                        <p:tgtEl>
                                          <p:spTgt spid="586767"/>
                                        </p:tgtEl>
                                        <p:attrNameLst>
                                          <p:attrName>ppt_h</p:attrName>
                                        </p:attrNameLst>
                                      </p:cBhvr>
                                      <p:tavLst>
                                        <p:tav tm="0">
                                          <p:val>
                                            <p:strVal val="#ppt_h"/>
                                          </p:val>
                                        </p:tav>
                                        <p:tav tm="100000">
                                          <p:val>
                                            <p:strVal val="#ppt_h"/>
                                          </p:val>
                                        </p:tav>
                                      </p:tavLst>
                                    </p:anim>
                                    <p:anim calcmode="lin" valueType="num">
                                      <p:cBhvr>
                                        <p:cTn id="25" dur="500" fill="hold"/>
                                        <p:tgtEl>
                                          <p:spTgt spid="586767"/>
                                        </p:tgtEl>
                                        <p:attrNameLst>
                                          <p:attrName>ppt_x</p:attrName>
                                        </p:attrNameLst>
                                      </p:cBhvr>
                                      <p:tavLst>
                                        <p:tav tm="0">
                                          <p:val>
                                            <p:strVal val="#ppt_x-.2"/>
                                          </p:val>
                                        </p:tav>
                                        <p:tav tm="100000">
                                          <p:val>
                                            <p:strVal val="#ppt_x"/>
                                          </p:val>
                                        </p:tav>
                                      </p:tavLst>
                                    </p:anim>
                                    <p:anim calcmode="lin" valueType="num">
                                      <p:cBhvr>
                                        <p:cTn id="26" dur="500" fill="hold"/>
                                        <p:tgtEl>
                                          <p:spTgt spid="586767"/>
                                        </p:tgtEl>
                                        <p:attrNameLst>
                                          <p:attrName>ppt_y</p:attrName>
                                        </p:attrNameLst>
                                      </p:cBhvr>
                                      <p:tavLst>
                                        <p:tav tm="0">
                                          <p:val>
                                            <p:strVal val="#ppt_y"/>
                                          </p:val>
                                        </p:tav>
                                        <p:tav tm="100000">
                                          <p:val>
                                            <p:strVal val="#ppt_y"/>
                                          </p:val>
                                        </p:tav>
                                      </p:tavLst>
                                    </p:anim>
                                    <p:animEffect transition="in" filter="fade">
                                      <p:cBhvr>
                                        <p:cTn id="27" dur="500"/>
                                        <p:tgtEl>
                                          <p:spTgt spid="586767"/>
                                        </p:tgtEl>
                                      </p:cBhvr>
                                    </p:animEffect>
                                  </p:childTnLst>
                                </p:cTn>
                              </p:par>
                              <p:par>
                                <p:cTn id="28" presetID="54" presetClass="entr" presetSubtype="0" accel="100000" fill="hold" grpId="0" nodeType="withEffect">
                                  <p:stCondLst>
                                    <p:cond delay="0"/>
                                  </p:stCondLst>
                                  <p:childTnLst>
                                    <p:set>
                                      <p:cBhvr>
                                        <p:cTn id="29" dur="1" fill="hold">
                                          <p:stCondLst>
                                            <p:cond delay="0"/>
                                          </p:stCondLst>
                                        </p:cTn>
                                        <p:tgtEl>
                                          <p:spTgt spid="586760"/>
                                        </p:tgtEl>
                                        <p:attrNameLst>
                                          <p:attrName>style.visibility</p:attrName>
                                        </p:attrNameLst>
                                      </p:cBhvr>
                                      <p:to>
                                        <p:strVal val="visible"/>
                                      </p:to>
                                    </p:set>
                                    <p:anim calcmode="lin" valueType="num">
                                      <p:cBhvr>
                                        <p:cTn id="30" dur="500" fill="hold"/>
                                        <p:tgtEl>
                                          <p:spTgt spid="586760"/>
                                        </p:tgtEl>
                                        <p:attrNameLst>
                                          <p:attrName>ppt_w</p:attrName>
                                        </p:attrNameLst>
                                      </p:cBhvr>
                                      <p:tavLst>
                                        <p:tav tm="0">
                                          <p:val>
                                            <p:strVal val="#ppt_w*0.05"/>
                                          </p:val>
                                        </p:tav>
                                        <p:tav tm="100000">
                                          <p:val>
                                            <p:strVal val="#ppt_w"/>
                                          </p:val>
                                        </p:tav>
                                      </p:tavLst>
                                    </p:anim>
                                    <p:anim calcmode="lin" valueType="num">
                                      <p:cBhvr>
                                        <p:cTn id="31" dur="500" fill="hold"/>
                                        <p:tgtEl>
                                          <p:spTgt spid="586760"/>
                                        </p:tgtEl>
                                        <p:attrNameLst>
                                          <p:attrName>ppt_h</p:attrName>
                                        </p:attrNameLst>
                                      </p:cBhvr>
                                      <p:tavLst>
                                        <p:tav tm="0">
                                          <p:val>
                                            <p:strVal val="#ppt_h"/>
                                          </p:val>
                                        </p:tav>
                                        <p:tav tm="100000">
                                          <p:val>
                                            <p:strVal val="#ppt_h"/>
                                          </p:val>
                                        </p:tav>
                                      </p:tavLst>
                                    </p:anim>
                                    <p:anim calcmode="lin" valueType="num">
                                      <p:cBhvr>
                                        <p:cTn id="32" dur="500" fill="hold"/>
                                        <p:tgtEl>
                                          <p:spTgt spid="586760"/>
                                        </p:tgtEl>
                                        <p:attrNameLst>
                                          <p:attrName>ppt_x</p:attrName>
                                        </p:attrNameLst>
                                      </p:cBhvr>
                                      <p:tavLst>
                                        <p:tav tm="0">
                                          <p:val>
                                            <p:strVal val="#ppt_x-.2"/>
                                          </p:val>
                                        </p:tav>
                                        <p:tav tm="100000">
                                          <p:val>
                                            <p:strVal val="#ppt_x"/>
                                          </p:val>
                                        </p:tav>
                                      </p:tavLst>
                                    </p:anim>
                                    <p:anim calcmode="lin" valueType="num">
                                      <p:cBhvr>
                                        <p:cTn id="33" dur="500" fill="hold"/>
                                        <p:tgtEl>
                                          <p:spTgt spid="586760"/>
                                        </p:tgtEl>
                                        <p:attrNameLst>
                                          <p:attrName>ppt_y</p:attrName>
                                        </p:attrNameLst>
                                      </p:cBhvr>
                                      <p:tavLst>
                                        <p:tav tm="0">
                                          <p:val>
                                            <p:strVal val="#ppt_y"/>
                                          </p:val>
                                        </p:tav>
                                        <p:tav tm="100000">
                                          <p:val>
                                            <p:strVal val="#ppt_y"/>
                                          </p:val>
                                        </p:tav>
                                      </p:tavLst>
                                    </p:anim>
                                    <p:animEffect transition="in" filter="fade">
                                      <p:cBhvr>
                                        <p:cTn id="34" dur="500"/>
                                        <p:tgtEl>
                                          <p:spTgt spid="58676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4" presetClass="entr" presetSubtype="0" accel="100000" fill="hold" grpId="0" nodeType="clickEffect">
                                  <p:stCondLst>
                                    <p:cond delay="0"/>
                                  </p:stCondLst>
                                  <p:childTnLst>
                                    <p:set>
                                      <p:cBhvr>
                                        <p:cTn id="38" dur="1" fill="hold">
                                          <p:stCondLst>
                                            <p:cond delay="0"/>
                                          </p:stCondLst>
                                        </p:cTn>
                                        <p:tgtEl>
                                          <p:spTgt spid="586762"/>
                                        </p:tgtEl>
                                        <p:attrNameLst>
                                          <p:attrName>style.visibility</p:attrName>
                                        </p:attrNameLst>
                                      </p:cBhvr>
                                      <p:to>
                                        <p:strVal val="visible"/>
                                      </p:to>
                                    </p:set>
                                    <p:anim calcmode="lin" valueType="num">
                                      <p:cBhvr>
                                        <p:cTn id="39" dur="500" fill="hold"/>
                                        <p:tgtEl>
                                          <p:spTgt spid="586762"/>
                                        </p:tgtEl>
                                        <p:attrNameLst>
                                          <p:attrName>ppt_w</p:attrName>
                                        </p:attrNameLst>
                                      </p:cBhvr>
                                      <p:tavLst>
                                        <p:tav tm="0">
                                          <p:val>
                                            <p:strVal val="#ppt_w*0.05"/>
                                          </p:val>
                                        </p:tav>
                                        <p:tav tm="100000">
                                          <p:val>
                                            <p:strVal val="#ppt_w"/>
                                          </p:val>
                                        </p:tav>
                                      </p:tavLst>
                                    </p:anim>
                                    <p:anim calcmode="lin" valueType="num">
                                      <p:cBhvr>
                                        <p:cTn id="40" dur="500" fill="hold"/>
                                        <p:tgtEl>
                                          <p:spTgt spid="586762"/>
                                        </p:tgtEl>
                                        <p:attrNameLst>
                                          <p:attrName>ppt_h</p:attrName>
                                        </p:attrNameLst>
                                      </p:cBhvr>
                                      <p:tavLst>
                                        <p:tav tm="0">
                                          <p:val>
                                            <p:strVal val="#ppt_h"/>
                                          </p:val>
                                        </p:tav>
                                        <p:tav tm="100000">
                                          <p:val>
                                            <p:strVal val="#ppt_h"/>
                                          </p:val>
                                        </p:tav>
                                      </p:tavLst>
                                    </p:anim>
                                    <p:anim calcmode="lin" valueType="num">
                                      <p:cBhvr>
                                        <p:cTn id="41" dur="500" fill="hold"/>
                                        <p:tgtEl>
                                          <p:spTgt spid="586762"/>
                                        </p:tgtEl>
                                        <p:attrNameLst>
                                          <p:attrName>ppt_x</p:attrName>
                                        </p:attrNameLst>
                                      </p:cBhvr>
                                      <p:tavLst>
                                        <p:tav tm="0">
                                          <p:val>
                                            <p:strVal val="#ppt_x-.2"/>
                                          </p:val>
                                        </p:tav>
                                        <p:tav tm="100000">
                                          <p:val>
                                            <p:strVal val="#ppt_x"/>
                                          </p:val>
                                        </p:tav>
                                      </p:tavLst>
                                    </p:anim>
                                    <p:anim calcmode="lin" valueType="num">
                                      <p:cBhvr>
                                        <p:cTn id="42" dur="500" fill="hold"/>
                                        <p:tgtEl>
                                          <p:spTgt spid="586762"/>
                                        </p:tgtEl>
                                        <p:attrNameLst>
                                          <p:attrName>ppt_y</p:attrName>
                                        </p:attrNameLst>
                                      </p:cBhvr>
                                      <p:tavLst>
                                        <p:tav tm="0">
                                          <p:val>
                                            <p:strVal val="#ppt_y"/>
                                          </p:val>
                                        </p:tav>
                                        <p:tav tm="100000">
                                          <p:val>
                                            <p:strVal val="#ppt_y"/>
                                          </p:val>
                                        </p:tav>
                                      </p:tavLst>
                                    </p:anim>
                                    <p:animEffect transition="in" filter="fade">
                                      <p:cBhvr>
                                        <p:cTn id="43" dur="500"/>
                                        <p:tgtEl>
                                          <p:spTgt spid="586762"/>
                                        </p:tgtEl>
                                      </p:cBhvr>
                                    </p:animEffect>
                                  </p:childTnLst>
                                </p:cTn>
                              </p:par>
                              <p:par>
                                <p:cTn id="44" presetID="54" presetClass="entr" presetSubtype="0" accel="100000" fill="hold" grpId="0" nodeType="withEffect">
                                  <p:stCondLst>
                                    <p:cond delay="0"/>
                                  </p:stCondLst>
                                  <p:childTnLst>
                                    <p:set>
                                      <p:cBhvr>
                                        <p:cTn id="45" dur="1" fill="hold">
                                          <p:stCondLst>
                                            <p:cond delay="0"/>
                                          </p:stCondLst>
                                        </p:cTn>
                                        <p:tgtEl>
                                          <p:spTgt spid="586761"/>
                                        </p:tgtEl>
                                        <p:attrNameLst>
                                          <p:attrName>style.visibility</p:attrName>
                                        </p:attrNameLst>
                                      </p:cBhvr>
                                      <p:to>
                                        <p:strVal val="visible"/>
                                      </p:to>
                                    </p:set>
                                    <p:anim calcmode="lin" valueType="num">
                                      <p:cBhvr>
                                        <p:cTn id="46" dur="500" fill="hold"/>
                                        <p:tgtEl>
                                          <p:spTgt spid="586761"/>
                                        </p:tgtEl>
                                        <p:attrNameLst>
                                          <p:attrName>ppt_w</p:attrName>
                                        </p:attrNameLst>
                                      </p:cBhvr>
                                      <p:tavLst>
                                        <p:tav tm="0">
                                          <p:val>
                                            <p:strVal val="#ppt_w*0.05"/>
                                          </p:val>
                                        </p:tav>
                                        <p:tav tm="100000">
                                          <p:val>
                                            <p:strVal val="#ppt_w"/>
                                          </p:val>
                                        </p:tav>
                                      </p:tavLst>
                                    </p:anim>
                                    <p:anim calcmode="lin" valueType="num">
                                      <p:cBhvr>
                                        <p:cTn id="47" dur="500" fill="hold"/>
                                        <p:tgtEl>
                                          <p:spTgt spid="586761"/>
                                        </p:tgtEl>
                                        <p:attrNameLst>
                                          <p:attrName>ppt_h</p:attrName>
                                        </p:attrNameLst>
                                      </p:cBhvr>
                                      <p:tavLst>
                                        <p:tav tm="0">
                                          <p:val>
                                            <p:strVal val="#ppt_h"/>
                                          </p:val>
                                        </p:tav>
                                        <p:tav tm="100000">
                                          <p:val>
                                            <p:strVal val="#ppt_h"/>
                                          </p:val>
                                        </p:tav>
                                      </p:tavLst>
                                    </p:anim>
                                    <p:anim calcmode="lin" valueType="num">
                                      <p:cBhvr>
                                        <p:cTn id="48" dur="500" fill="hold"/>
                                        <p:tgtEl>
                                          <p:spTgt spid="586761"/>
                                        </p:tgtEl>
                                        <p:attrNameLst>
                                          <p:attrName>ppt_x</p:attrName>
                                        </p:attrNameLst>
                                      </p:cBhvr>
                                      <p:tavLst>
                                        <p:tav tm="0">
                                          <p:val>
                                            <p:strVal val="#ppt_x-.2"/>
                                          </p:val>
                                        </p:tav>
                                        <p:tav tm="100000">
                                          <p:val>
                                            <p:strVal val="#ppt_x"/>
                                          </p:val>
                                        </p:tav>
                                      </p:tavLst>
                                    </p:anim>
                                    <p:anim calcmode="lin" valueType="num">
                                      <p:cBhvr>
                                        <p:cTn id="49" dur="500" fill="hold"/>
                                        <p:tgtEl>
                                          <p:spTgt spid="586761"/>
                                        </p:tgtEl>
                                        <p:attrNameLst>
                                          <p:attrName>ppt_y</p:attrName>
                                        </p:attrNameLst>
                                      </p:cBhvr>
                                      <p:tavLst>
                                        <p:tav tm="0">
                                          <p:val>
                                            <p:strVal val="#ppt_y"/>
                                          </p:val>
                                        </p:tav>
                                        <p:tav tm="100000">
                                          <p:val>
                                            <p:strVal val="#ppt_y"/>
                                          </p:val>
                                        </p:tav>
                                      </p:tavLst>
                                    </p:anim>
                                    <p:animEffect transition="in" filter="fade">
                                      <p:cBhvr>
                                        <p:cTn id="50" dur="500"/>
                                        <p:tgtEl>
                                          <p:spTgt spid="58676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4" presetClass="entr" presetSubtype="0" accel="100000" fill="hold" grpId="0" nodeType="clickEffect">
                                  <p:stCondLst>
                                    <p:cond delay="0"/>
                                  </p:stCondLst>
                                  <p:childTnLst>
                                    <p:set>
                                      <p:cBhvr>
                                        <p:cTn id="54" dur="1" fill="hold">
                                          <p:stCondLst>
                                            <p:cond delay="0"/>
                                          </p:stCondLst>
                                        </p:cTn>
                                        <p:tgtEl>
                                          <p:spTgt spid="586764"/>
                                        </p:tgtEl>
                                        <p:attrNameLst>
                                          <p:attrName>style.visibility</p:attrName>
                                        </p:attrNameLst>
                                      </p:cBhvr>
                                      <p:to>
                                        <p:strVal val="visible"/>
                                      </p:to>
                                    </p:set>
                                    <p:anim calcmode="lin" valueType="num">
                                      <p:cBhvr>
                                        <p:cTn id="55" dur="500" fill="hold"/>
                                        <p:tgtEl>
                                          <p:spTgt spid="586764"/>
                                        </p:tgtEl>
                                        <p:attrNameLst>
                                          <p:attrName>ppt_w</p:attrName>
                                        </p:attrNameLst>
                                      </p:cBhvr>
                                      <p:tavLst>
                                        <p:tav tm="0">
                                          <p:val>
                                            <p:strVal val="#ppt_w*0.05"/>
                                          </p:val>
                                        </p:tav>
                                        <p:tav tm="100000">
                                          <p:val>
                                            <p:strVal val="#ppt_w"/>
                                          </p:val>
                                        </p:tav>
                                      </p:tavLst>
                                    </p:anim>
                                    <p:anim calcmode="lin" valueType="num">
                                      <p:cBhvr>
                                        <p:cTn id="56" dur="500" fill="hold"/>
                                        <p:tgtEl>
                                          <p:spTgt spid="586764"/>
                                        </p:tgtEl>
                                        <p:attrNameLst>
                                          <p:attrName>ppt_h</p:attrName>
                                        </p:attrNameLst>
                                      </p:cBhvr>
                                      <p:tavLst>
                                        <p:tav tm="0">
                                          <p:val>
                                            <p:strVal val="#ppt_h"/>
                                          </p:val>
                                        </p:tav>
                                        <p:tav tm="100000">
                                          <p:val>
                                            <p:strVal val="#ppt_h"/>
                                          </p:val>
                                        </p:tav>
                                      </p:tavLst>
                                    </p:anim>
                                    <p:anim calcmode="lin" valueType="num">
                                      <p:cBhvr>
                                        <p:cTn id="57" dur="500" fill="hold"/>
                                        <p:tgtEl>
                                          <p:spTgt spid="586764"/>
                                        </p:tgtEl>
                                        <p:attrNameLst>
                                          <p:attrName>ppt_x</p:attrName>
                                        </p:attrNameLst>
                                      </p:cBhvr>
                                      <p:tavLst>
                                        <p:tav tm="0">
                                          <p:val>
                                            <p:strVal val="#ppt_x-.2"/>
                                          </p:val>
                                        </p:tav>
                                        <p:tav tm="100000">
                                          <p:val>
                                            <p:strVal val="#ppt_x"/>
                                          </p:val>
                                        </p:tav>
                                      </p:tavLst>
                                    </p:anim>
                                    <p:anim calcmode="lin" valueType="num">
                                      <p:cBhvr>
                                        <p:cTn id="58" dur="500" fill="hold"/>
                                        <p:tgtEl>
                                          <p:spTgt spid="586764"/>
                                        </p:tgtEl>
                                        <p:attrNameLst>
                                          <p:attrName>ppt_y</p:attrName>
                                        </p:attrNameLst>
                                      </p:cBhvr>
                                      <p:tavLst>
                                        <p:tav tm="0">
                                          <p:val>
                                            <p:strVal val="#ppt_y"/>
                                          </p:val>
                                        </p:tav>
                                        <p:tav tm="100000">
                                          <p:val>
                                            <p:strVal val="#ppt_y"/>
                                          </p:val>
                                        </p:tav>
                                      </p:tavLst>
                                    </p:anim>
                                    <p:animEffect transition="in" filter="fade">
                                      <p:cBhvr>
                                        <p:cTn id="59" dur="500"/>
                                        <p:tgtEl>
                                          <p:spTgt spid="586764"/>
                                        </p:tgtEl>
                                      </p:cBhvr>
                                    </p:animEffect>
                                  </p:childTnLst>
                                </p:cTn>
                              </p:par>
                              <p:par>
                                <p:cTn id="60" presetID="54" presetClass="entr" presetSubtype="0" accel="100000" fill="hold" grpId="0" nodeType="withEffect">
                                  <p:stCondLst>
                                    <p:cond delay="0"/>
                                  </p:stCondLst>
                                  <p:childTnLst>
                                    <p:set>
                                      <p:cBhvr>
                                        <p:cTn id="61" dur="1" fill="hold">
                                          <p:stCondLst>
                                            <p:cond delay="0"/>
                                          </p:stCondLst>
                                        </p:cTn>
                                        <p:tgtEl>
                                          <p:spTgt spid="586763"/>
                                        </p:tgtEl>
                                        <p:attrNameLst>
                                          <p:attrName>style.visibility</p:attrName>
                                        </p:attrNameLst>
                                      </p:cBhvr>
                                      <p:to>
                                        <p:strVal val="visible"/>
                                      </p:to>
                                    </p:set>
                                    <p:anim calcmode="lin" valueType="num">
                                      <p:cBhvr>
                                        <p:cTn id="62" dur="500" fill="hold"/>
                                        <p:tgtEl>
                                          <p:spTgt spid="586763"/>
                                        </p:tgtEl>
                                        <p:attrNameLst>
                                          <p:attrName>ppt_w</p:attrName>
                                        </p:attrNameLst>
                                      </p:cBhvr>
                                      <p:tavLst>
                                        <p:tav tm="0">
                                          <p:val>
                                            <p:strVal val="#ppt_w*0.05"/>
                                          </p:val>
                                        </p:tav>
                                        <p:tav tm="100000">
                                          <p:val>
                                            <p:strVal val="#ppt_w"/>
                                          </p:val>
                                        </p:tav>
                                      </p:tavLst>
                                    </p:anim>
                                    <p:anim calcmode="lin" valueType="num">
                                      <p:cBhvr>
                                        <p:cTn id="63" dur="500" fill="hold"/>
                                        <p:tgtEl>
                                          <p:spTgt spid="586763"/>
                                        </p:tgtEl>
                                        <p:attrNameLst>
                                          <p:attrName>ppt_h</p:attrName>
                                        </p:attrNameLst>
                                      </p:cBhvr>
                                      <p:tavLst>
                                        <p:tav tm="0">
                                          <p:val>
                                            <p:strVal val="#ppt_h"/>
                                          </p:val>
                                        </p:tav>
                                        <p:tav tm="100000">
                                          <p:val>
                                            <p:strVal val="#ppt_h"/>
                                          </p:val>
                                        </p:tav>
                                      </p:tavLst>
                                    </p:anim>
                                    <p:anim calcmode="lin" valueType="num">
                                      <p:cBhvr>
                                        <p:cTn id="64" dur="500" fill="hold"/>
                                        <p:tgtEl>
                                          <p:spTgt spid="586763"/>
                                        </p:tgtEl>
                                        <p:attrNameLst>
                                          <p:attrName>ppt_x</p:attrName>
                                        </p:attrNameLst>
                                      </p:cBhvr>
                                      <p:tavLst>
                                        <p:tav tm="0">
                                          <p:val>
                                            <p:strVal val="#ppt_x-.2"/>
                                          </p:val>
                                        </p:tav>
                                        <p:tav tm="100000">
                                          <p:val>
                                            <p:strVal val="#ppt_x"/>
                                          </p:val>
                                        </p:tav>
                                      </p:tavLst>
                                    </p:anim>
                                    <p:anim calcmode="lin" valueType="num">
                                      <p:cBhvr>
                                        <p:cTn id="65" dur="500" fill="hold"/>
                                        <p:tgtEl>
                                          <p:spTgt spid="586763"/>
                                        </p:tgtEl>
                                        <p:attrNameLst>
                                          <p:attrName>ppt_y</p:attrName>
                                        </p:attrNameLst>
                                      </p:cBhvr>
                                      <p:tavLst>
                                        <p:tav tm="0">
                                          <p:val>
                                            <p:strVal val="#ppt_y"/>
                                          </p:val>
                                        </p:tav>
                                        <p:tav tm="100000">
                                          <p:val>
                                            <p:strVal val="#ppt_y"/>
                                          </p:val>
                                        </p:tav>
                                      </p:tavLst>
                                    </p:anim>
                                    <p:animEffect transition="in" filter="fade">
                                      <p:cBhvr>
                                        <p:cTn id="66" dur="500"/>
                                        <p:tgtEl>
                                          <p:spTgt spid="586763"/>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54" presetClass="entr" presetSubtype="0" accel="100000" fill="hold" grpId="0" nodeType="clickEffect">
                                  <p:stCondLst>
                                    <p:cond delay="0"/>
                                  </p:stCondLst>
                                  <p:childTnLst>
                                    <p:set>
                                      <p:cBhvr>
                                        <p:cTn id="70" dur="1" fill="hold">
                                          <p:stCondLst>
                                            <p:cond delay="0"/>
                                          </p:stCondLst>
                                        </p:cTn>
                                        <p:tgtEl>
                                          <p:spTgt spid="586766"/>
                                        </p:tgtEl>
                                        <p:attrNameLst>
                                          <p:attrName>style.visibility</p:attrName>
                                        </p:attrNameLst>
                                      </p:cBhvr>
                                      <p:to>
                                        <p:strVal val="visible"/>
                                      </p:to>
                                    </p:set>
                                    <p:anim calcmode="lin" valueType="num">
                                      <p:cBhvr>
                                        <p:cTn id="71" dur="500" fill="hold"/>
                                        <p:tgtEl>
                                          <p:spTgt spid="586766"/>
                                        </p:tgtEl>
                                        <p:attrNameLst>
                                          <p:attrName>ppt_w</p:attrName>
                                        </p:attrNameLst>
                                      </p:cBhvr>
                                      <p:tavLst>
                                        <p:tav tm="0">
                                          <p:val>
                                            <p:strVal val="#ppt_w*0.05"/>
                                          </p:val>
                                        </p:tav>
                                        <p:tav tm="100000">
                                          <p:val>
                                            <p:strVal val="#ppt_w"/>
                                          </p:val>
                                        </p:tav>
                                      </p:tavLst>
                                    </p:anim>
                                    <p:anim calcmode="lin" valueType="num">
                                      <p:cBhvr>
                                        <p:cTn id="72" dur="500" fill="hold"/>
                                        <p:tgtEl>
                                          <p:spTgt spid="586766"/>
                                        </p:tgtEl>
                                        <p:attrNameLst>
                                          <p:attrName>ppt_h</p:attrName>
                                        </p:attrNameLst>
                                      </p:cBhvr>
                                      <p:tavLst>
                                        <p:tav tm="0">
                                          <p:val>
                                            <p:strVal val="#ppt_h"/>
                                          </p:val>
                                        </p:tav>
                                        <p:tav tm="100000">
                                          <p:val>
                                            <p:strVal val="#ppt_h"/>
                                          </p:val>
                                        </p:tav>
                                      </p:tavLst>
                                    </p:anim>
                                    <p:anim calcmode="lin" valueType="num">
                                      <p:cBhvr>
                                        <p:cTn id="73" dur="500" fill="hold"/>
                                        <p:tgtEl>
                                          <p:spTgt spid="586766"/>
                                        </p:tgtEl>
                                        <p:attrNameLst>
                                          <p:attrName>ppt_x</p:attrName>
                                        </p:attrNameLst>
                                      </p:cBhvr>
                                      <p:tavLst>
                                        <p:tav tm="0">
                                          <p:val>
                                            <p:strVal val="#ppt_x-.2"/>
                                          </p:val>
                                        </p:tav>
                                        <p:tav tm="100000">
                                          <p:val>
                                            <p:strVal val="#ppt_x"/>
                                          </p:val>
                                        </p:tav>
                                      </p:tavLst>
                                    </p:anim>
                                    <p:anim calcmode="lin" valueType="num">
                                      <p:cBhvr>
                                        <p:cTn id="74" dur="500" fill="hold"/>
                                        <p:tgtEl>
                                          <p:spTgt spid="586766"/>
                                        </p:tgtEl>
                                        <p:attrNameLst>
                                          <p:attrName>ppt_y</p:attrName>
                                        </p:attrNameLst>
                                      </p:cBhvr>
                                      <p:tavLst>
                                        <p:tav tm="0">
                                          <p:val>
                                            <p:strVal val="#ppt_y"/>
                                          </p:val>
                                        </p:tav>
                                        <p:tav tm="100000">
                                          <p:val>
                                            <p:strVal val="#ppt_y"/>
                                          </p:val>
                                        </p:tav>
                                      </p:tavLst>
                                    </p:anim>
                                    <p:animEffect transition="in" filter="fade">
                                      <p:cBhvr>
                                        <p:cTn id="75" dur="500"/>
                                        <p:tgtEl>
                                          <p:spTgt spid="586766"/>
                                        </p:tgtEl>
                                      </p:cBhvr>
                                    </p:animEffect>
                                  </p:childTnLst>
                                </p:cTn>
                              </p:par>
                              <p:par>
                                <p:cTn id="76" presetID="54" presetClass="entr" presetSubtype="0" accel="100000" fill="hold" grpId="0" nodeType="withEffect">
                                  <p:stCondLst>
                                    <p:cond delay="0"/>
                                  </p:stCondLst>
                                  <p:childTnLst>
                                    <p:set>
                                      <p:cBhvr>
                                        <p:cTn id="77" dur="1" fill="hold">
                                          <p:stCondLst>
                                            <p:cond delay="0"/>
                                          </p:stCondLst>
                                        </p:cTn>
                                        <p:tgtEl>
                                          <p:spTgt spid="586765"/>
                                        </p:tgtEl>
                                        <p:attrNameLst>
                                          <p:attrName>style.visibility</p:attrName>
                                        </p:attrNameLst>
                                      </p:cBhvr>
                                      <p:to>
                                        <p:strVal val="visible"/>
                                      </p:to>
                                    </p:set>
                                    <p:anim calcmode="lin" valueType="num">
                                      <p:cBhvr>
                                        <p:cTn id="78" dur="500" fill="hold"/>
                                        <p:tgtEl>
                                          <p:spTgt spid="586765"/>
                                        </p:tgtEl>
                                        <p:attrNameLst>
                                          <p:attrName>ppt_w</p:attrName>
                                        </p:attrNameLst>
                                      </p:cBhvr>
                                      <p:tavLst>
                                        <p:tav tm="0">
                                          <p:val>
                                            <p:strVal val="#ppt_w*0.05"/>
                                          </p:val>
                                        </p:tav>
                                        <p:tav tm="100000">
                                          <p:val>
                                            <p:strVal val="#ppt_w"/>
                                          </p:val>
                                        </p:tav>
                                      </p:tavLst>
                                    </p:anim>
                                    <p:anim calcmode="lin" valueType="num">
                                      <p:cBhvr>
                                        <p:cTn id="79" dur="500" fill="hold"/>
                                        <p:tgtEl>
                                          <p:spTgt spid="586765"/>
                                        </p:tgtEl>
                                        <p:attrNameLst>
                                          <p:attrName>ppt_h</p:attrName>
                                        </p:attrNameLst>
                                      </p:cBhvr>
                                      <p:tavLst>
                                        <p:tav tm="0">
                                          <p:val>
                                            <p:strVal val="#ppt_h"/>
                                          </p:val>
                                        </p:tav>
                                        <p:tav tm="100000">
                                          <p:val>
                                            <p:strVal val="#ppt_h"/>
                                          </p:val>
                                        </p:tav>
                                      </p:tavLst>
                                    </p:anim>
                                    <p:anim calcmode="lin" valueType="num">
                                      <p:cBhvr>
                                        <p:cTn id="80" dur="500" fill="hold"/>
                                        <p:tgtEl>
                                          <p:spTgt spid="586765"/>
                                        </p:tgtEl>
                                        <p:attrNameLst>
                                          <p:attrName>ppt_x</p:attrName>
                                        </p:attrNameLst>
                                      </p:cBhvr>
                                      <p:tavLst>
                                        <p:tav tm="0">
                                          <p:val>
                                            <p:strVal val="#ppt_x-.2"/>
                                          </p:val>
                                        </p:tav>
                                        <p:tav tm="100000">
                                          <p:val>
                                            <p:strVal val="#ppt_x"/>
                                          </p:val>
                                        </p:tav>
                                      </p:tavLst>
                                    </p:anim>
                                    <p:anim calcmode="lin" valueType="num">
                                      <p:cBhvr>
                                        <p:cTn id="81" dur="500" fill="hold"/>
                                        <p:tgtEl>
                                          <p:spTgt spid="586765"/>
                                        </p:tgtEl>
                                        <p:attrNameLst>
                                          <p:attrName>ppt_y</p:attrName>
                                        </p:attrNameLst>
                                      </p:cBhvr>
                                      <p:tavLst>
                                        <p:tav tm="0">
                                          <p:val>
                                            <p:strVal val="#ppt_y"/>
                                          </p:val>
                                        </p:tav>
                                        <p:tav tm="100000">
                                          <p:val>
                                            <p:strVal val="#ppt_y"/>
                                          </p:val>
                                        </p:tav>
                                      </p:tavLst>
                                    </p:anim>
                                    <p:animEffect transition="in" filter="fade">
                                      <p:cBhvr>
                                        <p:cTn id="82" dur="500"/>
                                        <p:tgtEl>
                                          <p:spTgt spid="586765"/>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54" presetClass="entr" presetSubtype="0" accel="100000" fill="hold" grpId="0" nodeType="clickEffect">
                                  <p:stCondLst>
                                    <p:cond delay="0"/>
                                  </p:stCondLst>
                                  <p:childTnLst>
                                    <p:set>
                                      <p:cBhvr>
                                        <p:cTn id="86" dur="1" fill="hold">
                                          <p:stCondLst>
                                            <p:cond delay="0"/>
                                          </p:stCondLst>
                                        </p:cTn>
                                        <p:tgtEl>
                                          <p:spTgt spid="586769"/>
                                        </p:tgtEl>
                                        <p:attrNameLst>
                                          <p:attrName>style.visibility</p:attrName>
                                        </p:attrNameLst>
                                      </p:cBhvr>
                                      <p:to>
                                        <p:strVal val="visible"/>
                                      </p:to>
                                    </p:set>
                                    <p:anim calcmode="lin" valueType="num">
                                      <p:cBhvr>
                                        <p:cTn id="87" dur="500" fill="hold"/>
                                        <p:tgtEl>
                                          <p:spTgt spid="586769"/>
                                        </p:tgtEl>
                                        <p:attrNameLst>
                                          <p:attrName>ppt_w</p:attrName>
                                        </p:attrNameLst>
                                      </p:cBhvr>
                                      <p:tavLst>
                                        <p:tav tm="0">
                                          <p:val>
                                            <p:strVal val="#ppt_w*0.05"/>
                                          </p:val>
                                        </p:tav>
                                        <p:tav tm="100000">
                                          <p:val>
                                            <p:strVal val="#ppt_w"/>
                                          </p:val>
                                        </p:tav>
                                      </p:tavLst>
                                    </p:anim>
                                    <p:anim calcmode="lin" valueType="num">
                                      <p:cBhvr>
                                        <p:cTn id="88" dur="500" fill="hold"/>
                                        <p:tgtEl>
                                          <p:spTgt spid="586769"/>
                                        </p:tgtEl>
                                        <p:attrNameLst>
                                          <p:attrName>ppt_h</p:attrName>
                                        </p:attrNameLst>
                                      </p:cBhvr>
                                      <p:tavLst>
                                        <p:tav tm="0">
                                          <p:val>
                                            <p:strVal val="#ppt_h"/>
                                          </p:val>
                                        </p:tav>
                                        <p:tav tm="100000">
                                          <p:val>
                                            <p:strVal val="#ppt_h"/>
                                          </p:val>
                                        </p:tav>
                                      </p:tavLst>
                                    </p:anim>
                                    <p:anim calcmode="lin" valueType="num">
                                      <p:cBhvr>
                                        <p:cTn id="89" dur="500" fill="hold"/>
                                        <p:tgtEl>
                                          <p:spTgt spid="586769"/>
                                        </p:tgtEl>
                                        <p:attrNameLst>
                                          <p:attrName>ppt_x</p:attrName>
                                        </p:attrNameLst>
                                      </p:cBhvr>
                                      <p:tavLst>
                                        <p:tav tm="0">
                                          <p:val>
                                            <p:strVal val="#ppt_x-.2"/>
                                          </p:val>
                                        </p:tav>
                                        <p:tav tm="100000">
                                          <p:val>
                                            <p:strVal val="#ppt_x"/>
                                          </p:val>
                                        </p:tav>
                                      </p:tavLst>
                                    </p:anim>
                                    <p:anim calcmode="lin" valueType="num">
                                      <p:cBhvr>
                                        <p:cTn id="90" dur="500" fill="hold"/>
                                        <p:tgtEl>
                                          <p:spTgt spid="586769"/>
                                        </p:tgtEl>
                                        <p:attrNameLst>
                                          <p:attrName>ppt_y</p:attrName>
                                        </p:attrNameLst>
                                      </p:cBhvr>
                                      <p:tavLst>
                                        <p:tav tm="0">
                                          <p:val>
                                            <p:strVal val="#ppt_y"/>
                                          </p:val>
                                        </p:tav>
                                        <p:tav tm="100000">
                                          <p:val>
                                            <p:strVal val="#ppt_y"/>
                                          </p:val>
                                        </p:tav>
                                      </p:tavLst>
                                    </p:anim>
                                    <p:animEffect transition="in" filter="fade">
                                      <p:cBhvr>
                                        <p:cTn id="91" dur="500"/>
                                        <p:tgtEl>
                                          <p:spTgt spid="586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6759" grpId="0"/>
      <p:bldP spid="586760" grpId="0"/>
      <p:bldP spid="586761" grpId="0"/>
      <p:bldP spid="586762" grpId="0"/>
      <p:bldP spid="586763" grpId="0"/>
      <p:bldP spid="586764" grpId="0"/>
      <p:bldP spid="586765" grpId="0"/>
      <p:bldP spid="586766" grpId="0"/>
      <p:bldP spid="586767" grpId="0"/>
      <p:bldP spid="586768" grpId="0"/>
      <p:bldP spid="586769" grpId="0"/>
    </p:bld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587778" name="Rectangle 2"/>
          <p:cNvSpPr>
            <a:spLocks noChangeArrowheads="1"/>
          </p:cNvSpPr>
          <p:nvPr/>
        </p:nvSpPr>
        <p:spPr bwMode="auto">
          <a:xfrm>
            <a:off x="533400" y="1447800"/>
            <a:ext cx="15240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b="1">
                <a:latin typeface="+mj-lt"/>
                <a:cs typeface="+mn-cs"/>
              </a:rPr>
              <a:t>§ 2.7</a:t>
            </a:r>
          </a:p>
        </p:txBody>
      </p:sp>
      <p:sp>
        <p:nvSpPr>
          <p:cNvPr id="587779" name="Rectangle 3"/>
          <p:cNvSpPr>
            <a:spLocks noChangeArrowheads="1"/>
          </p:cNvSpPr>
          <p:nvPr/>
        </p:nvSpPr>
        <p:spPr bwMode="auto">
          <a:xfrm>
            <a:off x="533400" y="2514600"/>
            <a:ext cx="8305800" cy="1905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3200">
              <a:latin typeface="+mj-lt"/>
              <a:cs typeface="+mn-cs"/>
            </a:endParaRPr>
          </a:p>
          <a:p>
            <a:pPr>
              <a:defRPr/>
            </a:pPr>
            <a:r>
              <a:rPr lang="en-US" sz="3200" b="1">
                <a:latin typeface="+mj-lt"/>
                <a:cs typeface="+mn-cs"/>
              </a:rPr>
              <a:t>Applications of Derivatives to Business and Economics</a:t>
            </a:r>
          </a:p>
        </p:txBody>
      </p:sp>
      <p:sp>
        <p:nvSpPr>
          <p:cNvPr id="587780" name="Text Box 4"/>
          <p:cNvSpPr txBox="1">
            <a:spLocks noChangeArrowheads="1"/>
          </p:cNvSpPr>
          <p:nvPr/>
        </p:nvSpPr>
        <p:spPr bwMode="auto">
          <a:xfrm>
            <a:off x="0" y="528638"/>
            <a:ext cx="9144000" cy="385762"/>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bg>
      <p:bgPr>
        <a:solidFill>
          <a:srgbClr val="FFFFCC"/>
        </a:solidFill>
        <a:effectLst/>
      </p:bgPr>
    </p:bg>
    <p:spTree>
      <p:nvGrpSpPr>
        <p:cNvPr id="1" name=""/>
        <p:cNvGrpSpPr/>
        <p:nvPr/>
      </p:nvGrpSpPr>
      <p:grpSpPr>
        <a:xfrm>
          <a:off x="0" y="0"/>
          <a:ext cx="0" cy="0"/>
          <a:chOff x="0" y="0"/>
          <a:chExt cx="0" cy="0"/>
        </a:xfrm>
      </p:grpSpPr>
      <p:sp>
        <p:nvSpPr>
          <p:cNvPr id="588802" name="Text Box 2" descr="Blue tissue paper"/>
          <p:cNvSpPr txBox="1">
            <a:spLocks noChangeArrowheads="1"/>
          </p:cNvSpPr>
          <p:nvPr/>
        </p:nvSpPr>
        <p:spPr bwMode="auto">
          <a:xfrm>
            <a:off x="1447800" y="2895600"/>
            <a:ext cx="6705600" cy="10699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buSzPct val="50000"/>
              <a:buFont typeface="Wingdings" charset="0"/>
              <a:buChar char="q"/>
              <a:defRPr/>
            </a:pPr>
            <a:r>
              <a:rPr lang="en-US" sz="1600" smtClean="0">
                <a:latin typeface="+mj-lt"/>
                <a:cs typeface="+mn-cs"/>
              </a:rPr>
              <a:t>Cost, Revenue and Profit</a:t>
            </a:r>
          </a:p>
          <a:p>
            <a:pPr>
              <a:spcBef>
                <a:spcPct val="50000"/>
              </a:spcBef>
              <a:buSzPct val="50000"/>
              <a:buFont typeface="Wingdings" charset="0"/>
              <a:buChar char="q"/>
              <a:defRPr/>
            </a:pPr>
            <a:r>
              <a:rPr lang="en-US" sz="1600" smtClean="0">
                <a:latin typeface="+mj-lt"/>
                <a:cs typeface="+mn-cs"/>
              </a:rPr>
              <a:t>Demand and Revenue</a:t>
            </a:r>
          </a:p>
          <a:p>
            <a:pPr>
              <a:spcBef>
                <a:spcPct val="50000"/>
              </a:spcBef>
              <a:buSzPct val="50000"/>
              <a:buFont typeface="Wingdings" charset="0"/>
              <a:buChar char="q"/>
              <a:defRPr/>
            </a:pPr>
            <a:r>
              <a:rPr lang="en-US" sz="1600" smtClean="0">
                <a:latin typeface="+mj-lt"/>
                <a:cs typeface="+mn-cs"/>
              </a:rPr>
              <a:t>Taxes, Profit and Revenue</a:t>
            </a:r>
          </a:p>
        </p:txBody>
      </p:sp>
      <p:sp>
        <p:nvSpPr>
          <p:cNvPr id="588803" name="Rectangle 3"/>
          <p:cNvSpPr>
            <a:spLocks noGrp="1" noChangeArrowheads="1"/>
          </p:cNvSpPr>
          <p:nvPr>
            <p:ph type="title"/>
          </p:nvPr>
        </p:nvSpPr>
        <p:spPr>
          <a:xfrm>
            <a:off x="1443038" y="1371600"/>
            <a:ext cx="4424362" cy="1143000"/>
          </a:xfrm>
        </p:spPr>
        <p:txBody>
          <a:bodyPr/>
          <a:lstStyle/>
          <a:p>
            <a:pPr algn="l" eaLnBrk="1" hangingPunct="1">
              <a:defRPr/>
            </a:pPr>
            <a:r>
              <a:rPr lang="en-US" b="1" smtClean="0">
                <a:cs typeface="+mj-cs"/>
              </a:rPr>
              <a:t>Section Outline</a:t>
            </a:r>
          </a:p>
        </p:txBody>
      </p:sp>
      <p:sp>
        <p:nvSpPr>
          <p:cNvPr id="588804" name="Text Box 4"/>
          <p:cNvSpPr txBox="1">
            <a:spLocks noChangeArrowheads="1"/>
          </p:cNvSpPr>
          <p:nvPr/>
        </p:nvSpPr>
        <p:spPr bwMode="auto">
          <a:xfrm>
            <a:off x="0" y="528638"/>
            <a:ext cx="9144000" cy="385762"/>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9826"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Cost, Revenue &amp; Profit</a:t>
            </a:r>
          </a:p>
        </p:txBody>
      </p:sp>
      <p:sp>
        <p:nvSpPr>
          <p:cNvPr id="589827" name="Text Box 3" descr="Blue tissue paper"/>
          <p:cNvSpPr txBox="1">
            <a:spLocks noChangeArrowheads="1"/>
          </p:cNvSpPr>
          <p:nvPr/>
        </p:nvSpPr>
        <p:spPr bwMode="auto">
          <a:xfrm>
            <a:off x="152400" y="1066800"/>
            <a:ext cx="1447800" cy="366713"/>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smtClean="0">
                <a:effectLst>
                  <a:outerShdw blurRad="38100" dist="38100" dir="2700000" algn="tl">
                    <a:srgbClr val="DDDDDD"/>
                  </a:outerShdw>
                </a:effectLst>
                <a:latin typeface="Batang" charset="0"/>
                <a:cs typeface="+mn-cs"/>
              </a:rPr>
              <a:t>EXAMPLE</a:t>
            </a:r>
          </a:p>
        </p:txBody>
      </p:sp>
      <p:sp>
        <p:nvSpPr>
          <p:cNvPr id="589828" name="Text Box 4" descr="Blue tissue paper"/>
          <p:cNvSpPr txBox="1">
            <a:spLocks noChangeArrowheads="1"/>
          </p:cNvSpPr>
          <p:nvPr/>
        </p:nvSpPr>
        <p:spPr bwMode="auto">
          <a:xfrm>
            <a:off x="152400" y="2667000"/>
            <a:ext cx="1524000" cy="366713"/>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smtClean="0">
                <a:effectLst>
                  <a:outerShdw blurRad="38100" dist="38100" dir="2700000" algn="tl">
                    <a:srgbClr val="DDDDDD"/>
                  </a:outerShdw>
                </a:effectLst>
                <a:latin typeface="Batang" charset="0"/>
                <a:cs typeface="+mn-cs"/>
              </a:rPr>
              <a:t>SOLUTION</a:t>
            </a:r>
          </a:p>
        </p:txBody>
      </p:sp>
      <p:sp>
        <p:nvSpPr>
          <p:cNvPr id="589829" name="Text Box 5" descr="Blue tissue paper"/>
          <p:cNvSpPr txBox="1">
            <a:spLocks noChangeArrowheads="1"/>
          </p:cNvSpPr>
          <p:nvPr/>
        </p:nvSpPr>
        <p:spPr bwMode="auto">
          <a:xfrm>
            <a:off x="609600" y="1524000"/>
            <a:ext cx="8305800" cy="10064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a:t>
            </a:r>
            <a:r>
              <a:rPr lang="en-US" sz="2000" i="1" smtClean="0">
                <a:latin typeface="Times New Roman" charset="0"/>
                <a:cs typeface="+mn-cs"/>
              </a:rPr>
              <a:t>Cost and Profit</a:t>
            </a:r>
            <a:r>
              <a:rPr lang="en-US" sz="2000" smtClean="0">
                <a:latin typeface="Times New Roman" charset="0"/>
                <a:cs typeface="+mn-cs"/>
              </a:rPr>
              <a:t>) A one-product firm estimates that its daily total cost function (in suitable units) is </a:t>
            </a:r>
            <a:r>
              <a:rPr lang="en-US" sz="2000" i="1" smtClean="0">
                <a:latin typeface="Times New Roman" charset="0"/>
                <a:cs typeface="+mn-cs"/>
              </a:rPr>
              <a:t>C</a:t>
            </a:r>
            <a:r>
              <a:rPr lang="en-US" sz="2000" smtClean="0">
                <a:latin typeface="Times New Roman" charset="0"/>
                <a:cs typeface="+mn-cs"/>
              </a:rPr>
              <a:t>(</a:t>
            </a:r>
            <a:r>
              <a:rPr lang="en-US" sz="2000" i="1" smtClean="0">
                <a:latin typeface="Times New Roman" charset="0"/>
                <a:cs typeface="+mn-cs"/>
              </a:rPr>
              <a:t>x</a:t>
            </a:r>
            <a:r>
              <a:rPr lang="en-US" sz="2000" smtClean="0">
                <a:latin typeface="Times New Roman" charset="0"/>
                <a:cs typeface="+mn-cs"/>
              </a:rPr>
              <a:t>) = </a:t>
            </a:r>
            <a:r>
              <a:rPr lang="en-US" sz="2000" i="1" smtClean="0">
                <a:latin typeface="Times New Roman" charset="0"/>
                <a:cs typeface="+mn-cs"/>
              </a:rPr>
              <a:t>x</a:t>
            </a:r>
            <a:r>
              <a:rPr lang="en-US" sz="2000" baseline="30000" smtClean="0">
                <a:latin typeface="Times New Roman" charset="0"/>
                <a:cs typeface="+mn-cs"/>
              </a:rPr>
              <a:t>3</a:t>
            </a:r>
            <a:r>
              <a:rPr lang="en-US" sz="2000" smtClean="0">
                <a:latin typeface="Times New Roman" charset="0"/>
                <a:cs typeface="+mn-cs"/>
              </a:rPr>
              <a:t> – 6</a:t>
            </a:r>
            <a:r>
              <a:rPr lang="en-US" sz="2000" i="1" smtClean="0">
                <a:latin typeface="Times New Roman" charset="0"/>
                <a:cs typeface="+mn-cs"/>
              </a:rPr>
              <a:t>x</a:t>
            </a:r>
            <a:r>
              <a:rPr lang="en-US" sz="2000" baseline="30000" smtClean="0">
                <a:latin typeface="Times New Roman" charset="0"/>
                <a:cs typeface="+mn-cs"/>
              </a:rPr>
              <a:t>2</a:t>
            </a:r>
            <a:r>
              <a:rPr lang="en-US" sz="2000" smtClean="0">
                <a:latin typeface="Times New Roman" charset="0"/>
                <a:cs typeface="+mn-cs"/>
              </a:rPr>
              <a:t> + 13</a:t>
            </a:r>
            <a:r>
              <a:rPr lang="en-US" sz="2000" i="1" smtClean="0">
                <a:latin typeface="Times New Roman" charset="0"/>
                <a:cs typeface="+mn-cs"/>
              </a:rPr>
              <a:t>x</a:t>
            </a:r>
            <a:r>
              <a:rPr lang="en-US" sz="2000" smtClean="0">
                <a:latin typeface="Times New Roman" charset="0"/>
                <a:cs typeface="+mn-cs"/>
              </a:rPr>
              <a:t> + 15 and its total revenue function is </a:t>
            </a:r>
            <a:r>
              <a:rPr lang="en-US" sz="2000" i="1" smtClean="0">
                <a:latin typeface="Times New Roman" charset="0"/>
                <a:cs typeface="+mn-cs"/>
              </a:rPr>
              <a:t>R</a:t>
            </a:r>
            <a:r>
              <a:rPr lang="en-US" sz="2000" smtClean="0">
                <a:latin typeface="Times New Roman" charset="0"/>
                <a:cs typeface="+mn-cs"/>
              </a:rPr>
              <a:t>(</a:t>
            </a:r>
            <a:r>
              <a:rPr lang="en-US" sz="2000" i="1" smtClean="0">
                <a:latin typeface="Times New Roman" charset="0"/>
                <a:cs typeface="+mn-cs"/>
              </a:rPr>
              <a:t>x</a:t>
            </a:r>
            <a:r>
              <a:rPr lang="en-US" sz="2000" smtClean="0">
                <a:latin typeface="Times New Roman" charset="0"/>
                <a:cs typeface="+mn-cs"/>
              </a:rPr>
              <a:t>) = 28</a:t>
            </a:r>
            <a:r>
              <a:rPr lang="en-US" sz="2000" i="1" smtClean="0">
                <a:latin typeface="Times New Roman" charset="0"/>
                <a:cs typeface="+mn-cs"/>
              </a:rPr>
              <a:t>x</a:t>
            </a:r>
            <a:r>
              <a:rPr lang="en-US" sz="2000" smtClean="0">
                <a:latin typeface="Times New Roman" charset="0"/>
                <a:cs typeface="+mn-cs"/>
              </a:rPr>
              <a:t>.  Find the value of </a:t>
            </a:r>
            <a:r>
              <a:rPr lang="en-US" sz="2000" i="1" smtClean="0">
                <a:latin typeface="Times New Roman" charset="0"/>
                <a:cs typeface="+mn-cs"/>
              </a:rPr>
              <a:t>x</a:t>
            </a:r>
            <a:r>
              <a:rPr lang="en-US" sz="2000" smtClean="0">
                <a:latin typeface="Times New Roman" charset="0"/>
                <a:cs typeface="+mn-cs"/>
              </a:rPr>
              <a:t> that maximizes the daily profit.</a:t>
            </a:r>
          </a:p>
        </p:txBody>
      </p:sp>
      <p:sp>
        <p:nvSpPr>
          <p:cNvPr id="589830" name="Text Box 6"/>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89832" name="Text Box 8" descr="Blue tissue paper"/>
          <p:cNvSpPr txBox="1">
            <a:spLocks noChangeArrowheads="1"/>
          </p:cNvSpPr>
          <p:nvPr/>
        </p:nvSpPr>
        <p:spPr bwMode="auto">
          <a:xfrm>
            <a:off x="609600" y="3124200"/>
            <a:ext cx="8305800" cy="7016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To find the value of </a:t>
            </a:r>
            <a:r>
              <a:rPr lang="en-US" sz="2000" i="1" smtClean="0">
                <a:latin typeface="Times New Roman" charset="0"/>
                <a:cs typeface="+mn-cs"/>
              </a:rPr>
              <a:t>x</a:t>
            </a:r>
            <a:r>
              <a:rPr lang="en-US" sz="2000" smtClean="0">
                <a:latin typeface="Times New Roman" charset="0"/>
                <a:cs typeface="+mn-cs"/>
              </a:rPr>
              <a:t> that maximizes the daily profit, we must first have a profit function.  Since </a:t>
            </a:r>
            <a:r>
              <a:rPr lang="en-US" sz="2000" i="1" smtClean="0">
                <a:latin typeface="Times New Roman" charset="0"/>
                <a:cs typeface="+mn-cs"/>
              </a:rPr>
              <a:t>P</a:t>
            </a:r>
            <a:r>
              <a:rPr lang="en-US" sz="2000" smtClean="0">
                <a:latin typeface="Times New Roman" charset="0"/>
                <a:cs typeface="+mn-cs"/>
              </a:rPr>
              <a:t>(</a:t>
            </a:r>
            <a:r>
              <a:rPr lang="en-US" sz="2000" i="1" smtClean="0">
                <a:latin typeface="Times New Roman" charset="0"/>
                <a:cs typeface="+mn-cs"/>
              </a:rPr>
              <a:t>x</a:t>
            </a:r>
            <a:r>
              <a:rPr lang="en-US" sz="2000" smtClean="0">
                <a:latin typeface="Times New Roman" charset="0"/>
                <a:cs typeface="+mn-cs"/>
              </a:rPr>
              <a:t>) = </a:t>
            </a:r>
            <a:r>
              <a:rPr lang="en-US" sz="2000" i="1" smtClean="0">
                <a:latin typeface="Times New Roman" charset="0"/>
                <a:cs typeface="+mn-cs"/>
              </a:rPr>
              <a:t>R</a:t>
            </a:r>
            <a:r>
              <a:rPr lang="en-US" sz="2000" smtClean="0">
                <a:latin typeface="Times New Roman" charset="0"/>
                <a:cs typeface="+mn-cs"/>
              </a:rPr>
              <a:t>(</a:t>
            </a:r>
            <a:r>
              <a:rPr lang="en-US" sz="2000" i="1" smtClean="0">
                <a:latin typeface="Times New Roman" charset="0"/>
                <a:cs typeface="+mn-cs"/>
              </a:rPr>
              <a:t>x</a:t>
            </a:r>
            <a:r>
              <a:rPr lang="en-US" sz="2000" smtClean="0">
                <a:latin typeface="Times New Roman" charset="0"/>
                <a:cs typeface="+mn-cs"/>
              </a:rPr>
              <a:t>) – </a:t>
            </a:r>
            <a:r>
              <a:rPr lang="en-US" sz="2000" i="1" smtClean="0">
                <a:latin typeface="Times New Roman" charset="0"/>
                <a:cs typeface="+mn-cs"/>
              </a:rPr>
              <a:t>C</a:t>
            </a:r>
            <a:r>
              <a:rPr lang="en-US" sz="2000" smtClean="0">
                <a:latin typeface="Times New Roman" charset="0"/>
                <a:cs typeface="+mn-cs"/>
              </a:rPr>
              <a:t>(</a:t>
            </a:r>
            <a:r>
              <a:rPr lang="en-US" sz="2000" i="1" smtClean="0">
                <a:latin typeface="Times New Roman" charset="0"/>
                <a:cs typeface="+mn-cs"/>
              </a:rPr>
              <a:t>x</a:t>
            </a:r>
            <a:r>
              <a:rPr lang="en-US" sz="2000" smtClean="0">
                <a:latin typeface="Times New Roman" charset="0"/>
                <a:cs typeface="+mn-cs"/>
              </a:rPr>
              <a:t>)</a:t>
            </a:r>
          </a:p>
        </p:txBody>
      </p:sp>
      <p:sp>
        <p:nvSpPr>
          <p:cNvPr id="589833" name="Text Box 9" descr="Blue tissue paper"/>
          <p:cNvSpPr txBox="1">
            <a:spLocks noChangeArrowheads="1"/>
          </p:cNvSpPr>
          <p:nvPr/>
        </p:nvSpPr>
        <p:spPr bwMode="auto">
          <a:xfrm>
            <a:off x="2743200" y="3962400"/>
            <a:ext cx="36576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P</a:t>
            </a:r>
            <a:r>
              <a:rPr lang="en-US" sz="2000" smtClean="0">
                <a:latin typeface="Times New Roman" charset="0"/>
                <a:cs typeface="+mn-cs"/>
              </a:rPr>
              <a:t>(</a:t>
            </a:r>
            <a:r>
              <a:rPr lang="en-US" sz="2000" i="1" smtClean="0">
                <a:latin typeface="Times New Roman" charset="0"/>
                <a:cs typeface="+mn-cs"/>
              </a:rPr>
              <a:t>x</a:t>
            </a:r>
            <a:r>
              <a:rPr lang="en-US" sz="2000" smtClean="0">
                <a:latin typeface="Times New Roman" charset="0"/>
                <a:cs typeface="+mn-cs"/>
              </a:rPr>
              <a:t>) = 28</a:t>
            </a:r>
            <a:r>
              <a:rPr lang="en-US" sz="2000" i="1" smtClean="0">
                <a:latin typeface="Times New Roman" charset="0"/>
                <a:cs typeface="+mn-cs"/>
              </a:rPr>
              <a:t>x</a:t>
            </a:r>
            <a:r>
              <a:rPr lang="en-US" sz="2000" smtClean="0">
                <a:latin typeface="Times New Roman" charset="0"/>
                <a:cs typeface="+mn-cs"/>
              </a:rPr>
              <a:t> – (</a:t>
            </a:r>
            <a:r>
              <a:rPr lang="en-US" sz="2000" i="1" smtClean="0">
                <a:latin typeface="Times New Roman" charset="0"/>
                <a:cs typeface="+mn-cs"/>
              </a:rPr>
              <a:t>x</a:t>
            </a:r>
            <a:r>
              <a:rPr lang="en-US" sz="2000" baseline="30000" smtClean="0">
                <a:latin typeface="Times New Roman" charset="0"/>
                <a:cs typeface="+mn-cs"/>
              </a:rPr>
              <a:t>3</a:t>
            </a:r>
            <a:r>
              <a:rPr lang="en-US" sz="2000" smtClean="0">
                <a:latin typeface="Times New Roman" charset="0"/>
                <a:cs typeface="+mn-cs"/>
              </a:rPr>
              <a:t> – 6</a:t>
            </a:r>
            <a:r>
              <a:rPr lang="en-US" sz="2000" i="1" smtClean="0">
                <a:latin typeface="Times New Roman" charset="0"/>
                <a:cs typeface="+mn-cs"/>
              </a:rPr>
              <a:t>x</a:t>
            </a:r>
            <a:r>
              <a:rPr lang="en-US" sz="2000" baseline="30000" smtClean="0">
                <a:latin typeface="Times New Roman" charset="0"/>
                <a:cs typeface="+mn-cs"/>
              </a:rPr>
              <a:t>2</a:t>
            </a:r>
            <a:r>
              <a:rPr lang="en-US" sz="2000" smtClean="0">
                <a:latin typeface="Times New Roman" charset="0"/>
                <a:cs typeface="+mn-cs"/>
              </a:rPr>
              <a:t> + 13</a:t>
            </a:r>
            <a:r>
              <a:rPr lang="en-US" sz="2000" i="1" smtClean="0">
                <a:latin typeface="Times New Roman" charset="0"/>
                <a:cs typeface="+mn-cs"/>
              </a:rPr>
              <a:t>x</a:t>
            </a:r>
            <a:r>
              <a:rPr lang="en-US" sz="2000" smtClean="0">
                <a:latin typeface="Times New Roman" charset="0"/>
                <a:cs typeface="+mn-cs"/>
              </a:rPr>
              <a:t> + 15)</a:t>
            </a:r>
            <a:endParaRPr lang="en-US" sz="2000" i="1" smtClean="0">
              <a:latin typeface="Times New Roman" charset="0"/>
              <a:cs typeface="+mn-cs"/>
            </a:endParaRPr>
          </a:p>
        </p:txBody>
      </p:sp>
      <p:sp>
        <p:nvSpPr>
          <p:cNvPr id="589834" name="Text Box 10" descr="Blue tissue paper"/>
          <p:cNvSpPr txBox="1">
            <a:spLocks noChangeArrowheads="1"/>
          </p:cNvSpPr>
          <p:nvPr/>
        </p:nvSpPr>
        <p:spPr bwMode="auto">
          <a:xfrm>
            <a:off x="2743200" y="4403725"/>
            <a:ext cx="3124200" cy="3968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P</a:t>
            </a:r>
            <a:r>
              <a:rPr lang="en-US" sz="2000" smtClean="0">
                <a:latin typeface="Times New Roman" charset="0"/>
                <a:cs typeface="+mn-cs"/>
              </a:rPr>
              <a:t>(</a:t>
            </a:r>
            <a:r>
              <a:rPr lang="en-US" sz="2000" i="1" smtClean="0">
                <a:latin typeface="Times New Roman" charset="0"/>
                <a:cs typeface="+mn-cs"/>
              </a:rPr>
              <a:t>x</a:t>
            </a:r>
            <a:r>
              <a:rPr lang="en-US" sz="2000" smtClean="0">
                <a:latin typeface="Times New Roman" charset="0"/>
                <a:cs typeface="+mn-cs"/>
              </a:rPr>
              <a:t>) = – </a:t>
            </a:r>
            <a:r>
              <a:rPr lang="en-US" sz="2000" i="1" smtClean="0">
                <a:latin typeface="Times New Roman" charset="0"/>
                <a:cs typeface="+mn-cs"/>
              </a:rPr>
              <a:t>x</a:t>
            </a:r>
            <a:r>
              <a:rPr lang="en-US" sz="2000" baseline="30000" smtClean="0">
                <a:latin typeface="Times New Roman" charset="0"/>
                <a:cs typeface="+mn-cs"/>
              </a:rPr>
              <a:t>3</a:t>
            </a:r>
            <a:r>
              <a:rPr lang="en-US" sz="2000" smtClean="0">
                <a:latin typeface="Times New Roman" charset="0"/>
                <a:cs typeface="+mn-cs"/>
              </a:rPr>
              <a:t> + 6</a:t>
            </a:r>
            <a:r>
              <a:rPr lang="en-US" sz="2000" i="1" smtClean="0">
                <a:latin typeface="Times New Roman" charset="0"/>
                <a:cs typeface="+mn-cs"/>
              </a:rPr>
              <a:t>x</a:t>
            </a:r>
            <a:r>
              <a:rPr lang="en-US" sz="2000" baseline="30000" smtClean="0">
                <a:latin typeface="Times New Roman" charset="0"/>
                <a:cs typeface="+mn-cs"/>
              </a:rPr>
              <a:t>2</a:t>
            </a:r>
            <a:r>
              <a:rPr lang="en-US" sz="2000" smtClean="0">
                <a:latin typeface="Times New Roman" charset="0"/>
                <a:cs typeface="+mn-cs"/>
              </a:rPr>
              <a:t> + 15</a:t>
            </a:r>
            <a:r>
              <a:rPr lang="en-US" sz="2000" i="1" smtClean="0">
                <a:latin typeface="Times New Roman" charset="0"/>
                <a:cs typeface="+mn-cs"/>
              </a:rPr>
              <a:t>x</a:t>
            </a:r>
            <a:r>
              <a:rPr lang="en-US" sz="2000" smtClean="0">
                <a:latin typeface="Times New Roman" charset="0"/>
                <a:cs typeface="+mn-cs"/>
              </a:rPr>
              <a:t> – 15.</a:t>
            </a:r>
            <a:endParaRPr lang="en-US" sz="2000" i="1" smtClean="0">
              <a:latin typeface="Times New Roman" charset="0"/>
              <a:cs typeface="+mn-cs"/>
            </a:endParaRPr>
          </a:p>
        </p:txBody>
      </p:sp>
      <p:sp>
        <p:nvSpPr>
          <p:cNvPr id="589835" name="Text Box 11" descr="Blue tissue paper"/>
          <p:cNvSpPr txBox="1">
            <a:spLocks noChangeArrowheads="1"/>
          </p:cNvSpPr>
          <p:nvPr/>
        </p:nvSpPr>
        <p:spPr bwMode="auto">
          <a:xfrm>
            <a:off x="609600" y="4937125"/>
            <a:ext cx="8305800" cy="1006475"/>
          </a:xfrm>
          <a:prstGeom prst="rect">
            <a:avLst/>
          </a:prstGeom>
          <a:noFill/>
          <a:ln>
            <a:noFill/>
          </a:ln>
          <a:effectLst/>
          <a:extLst>
            <a:ext uri="{909E8E84-426E-40dd-AFC4-6F175D3DCCD1}">
              <a14:hiddenFill xmlns="" xmlns:a14="http://schemas.microsoft.com/office/drawing/2010/main">
                <a:blipFill dpi="0" rotWithShape="1">
                  <a:blip r:embed="rId2"/>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So, the value of </a:t>
            </a:r>
            <a:r>
              <a:rPr lang="en-US" sz="2000" i="1" smtClean="0">
                <a:latin typeface="Times New Roman" charset="0"/>
                <a:cs typeface="+mn-cs"/>
              </a:rPr>
              <a:t>x</a:t>
            </a:r>
            <a:r>
              <a:rPr lang="en-US" sz="2000" smtClean="0">
                <a:latin typeface="Times New Roman" charset="0"/>
                <a:cs typeface="+mn-cs"/>
              </a:rPr>
              <a:t> which we are seeking, will be the one that corresponds to the highest point on the </a:t>
            </a:r>
            <a:r>
              <a:rPr lang="en-US" sz="2000" i="1" smtClean="0">
                <a:latin typeface="Times New Roman" charset="0"/>
                <a:cs typeface="+mn-cs"/>
              </a:rPr>
              <a:t>P</a:t>
            </a:r>
            <a:r>
              <a:rPr lang="en-US" sz="2000" smtClean="0">
                <a:latin typeface="Times New Roman" charset="0"/>
                <a:cs typeface="+mn-cs"/>
              </a:rPr>
              <a:t>(</a:t>
            </a:r>
            <a:r>
              <a:rPr lang="en-US" sz="2000" i="1" smtClean="0">
                <a:latin typeface="Times New Roman" charset="0"/>
                <a:cs typeface="+mn-cs"/>
              </a:rPr>
              <a:t>x</a:t>
            </a:r>
            <a:r>
              <a:rPr lang="en-US" sz="2000" smtClean="0">
                <a:latin typeface="Times New Roman" charset="0"/>
                <a:cs typeface="+mn-cs"/>
              </a:rPr>
              <a:t>) graph for </a:t>
            </a:r>
            <a:r>
              <a:rPr lang="en-US" sz="2000" i="1" smtClean="0">
                <a:latin typeface="Times New Roman" charset="0"/>
                <a:cs typeface="+mn-cs"/>
              </a:rPr>
              <a:t>x</a:t>
            </a:r>
            <a:r>
              <a:rPr lang="en-US" sz="2000" smtClean="0">
                <a:latin typeface="Times New Roman" charset="0"/>
                <a:cs typeface="+mn-cs"/>
              </a:rPr>
              <a:t> </a:t>
            </a:r>
            <a:r>
              <a:rPr lang="en-US" sz="2000" smtClean="0">
                <a:latin typeface="Times New Roman" charset="0"/>
                <a:cs typeface="Times New Roman" charset="0"/>
              </a:rPr>
              <a:t>≥</a:t>
            </a:r>
            <a:r>
              <a:rPr lang="en-US" sz="2000" smtClean="0">
                <a:latin typeface="Times New Roman" charset="0"/>
                <a:cs typeface="+mn-cs"/>
              </a:rPr>
              <a:t> 0.  Upon looking at the graph on the next page, it would appear that this occurs at about </a:t>
            </a:r>
            <a:r>
              <a:rPr lang="en-US" sz="2000" i="1" smtClean="0">
                <a:latin typeface="Times New Roman" charset="0"/>
                <a:cs typeface="+mn-cs"/>
              </a:rPr>
              <a:t>x</a:t>
            </a:r>
            <a:r>
              <a:rPr lang="en-US" sz="2000" smtClean="0">
                <a:latin typeface="Times New Roman" charset="0"/>
                <a:cs typeface="+mn-cs"/>
              </a:rPr>
              <a:t> = 5.</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89832"/>
                                        </p:tgtEl>
                                        <p:attrNameLst>
                                          <p:attrName>style.visibility</p:attrName>
                                        </p:attrNameLst>
                                      </p:cBhvr>
                                      <p:to>
                                        <p:strVal val="visible"/>
                                      </p:to>
                                    </p:set>
                                    <p:anim calcmode="lin" valueType="num">
                                      <p:cBhvr>
                                        <p:cTn id="7" dur="500" fill="hold"/>
                                        <p:tgtEl>
                                          <p:spTgt spid="589832"/>
                                        </p:tgtEl>
                                        <p:attrNameLst>
                                          <p:attrName>ppt_w</p:attrName>
                                        </p:attrNameLst>
                                      </p:cBhvr>
                                      <p:tavLst>
                                        <p:tav tm="0">
                                          <p:val>
                                            <p:strVal val="#ppt_w*0.05"/>
                                          </p:val>
                                        </p:tav>
                                        <p:tav tm="100000">
                                          <p:val>
                                            <p:strVal val="#ppt_w"/>
                                          </p:val>
                                        </p:tav>
                                      </p:tavLst>
                                    </p:anim>
                                    <p:anim calcmode="lin" valueType="num">
                                      <p:cBhvr>
                                        <p:cTn id="8" dur="500" fill="hold"/>
                                        <p:tgtEl>
                                          <p:spTgt spid="589832"/>
                                        </p:tgtEl>
                                        <p:attrNameLst>
                                          <p:attrName>ppt_h</p:attrName>
                                        </p:attrNameLst>
                                      </p:cBhvr>
                                      <p:tavLst>
                                        <p:tav tm="0">
                                          <p:val>
                                            <p:strVal val="#ppt_h"/>
                                          </p:val>
                                        </p:tav>
                                        <p:tav tm="100000">
                                          <p:val>
                                            <p:strVal val="#ppt_h"/>
                                          </p:val>
                                        </p:tav>
                                      </p:tavLst>
                                    </p:anim>
                                    <p:anim calcmode="lin" valueType="num">
                                      <p:cBhvr>
                                        <p:cTn id="9" dur="500" fill="hold"/>
                                        <p:tgtEl>
                                          <p:spTgt spid="589832"/>
                                        </p:tgtEl>
                                        <p:attrNameLst>
                                          <p:attrName>ppt_x</p:attrName>
                                        </p:attrNameLst>
                                      </p:cBhvr>
                                      <p:tavLst>
                                        <p:tav tm="0">
                                          <p:val>
                                            <p:strVal val="#ppt_x-.2"/>
                                          </p:val>
                                        </p:tav>
                                        <p:tav tm="100000">
                                          <p:val>
                                            <p:strVal val="#ppt_x"/>
                                          </p:val>
                                        </p:tav>
                                      </p:tavLst>
                                    </p:anim>
                                    <p:anim calcmode="lin" valueType="num">
                                      <p:cBhvr>
                                        <p:cTn id="10" dur="500" fill="hold"/>
                                        <p:tgtEl>
                                          <p:spTgt spid="589832"/>
                                        </p:tgtEl>
                                        <p:attrNameLst>
                                          <p:attrName>ppt_y</p:attrName>
                                        </p:attrNameLst>
                                      </p:cBhvr>
                                      <p:tavLst>
                                        <p:tav tm="0">
                                          <p:val>
                                            <p:strVal val="#ppt_y"/>
                                          </p:val>
                                        </p:tav>
                                        <p:tav tm="100000">
                                          <p:val>
                                            <p:strVal val="#ppt_y"/>
                                          </p:val>
                                        </p:tav>
                                      </p:tavLst>
                                    </p:anim>
                                    <p:animEffect transition="in" filter="fade">
                                      <p:cBhvr>
                                        <p:cTn id="11" dur="500"/>
                                        <p:tgtEl>
                                          <p:spTgt spid="589832"/>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589833"/>
                                        </p:tgtEl>
                                        <p:attrNameLst>
                                          <p:attrName>style.visibility</p:attrName>
                                        </p:attrNameLst>
                                      </p:cBhvr>
                                      <p:to>
                                        <p:strVal val="visible"/>
                                      </p:to>
                                    </p:set>
                                    <p:anim calcmode="lin" valueType="num">
                                      <p:cBhvr>
                                        <p:cTn id="14" dur="500" fill="hold"/>
                                        <p:tgtEl>
                                          <p:spTgt spid="589833"/>
                                        </p:tgtEl>
                                        <p:attrNameLst>
                                          <p:attrName>ppt_w</p:attrName>
                                        </p:attrNameLst>
                                      </p:cBhvr>
                                      <p:tavLst>
                                        <p:tav tm="0">
                                          <p:val>
                                            <p:strVal val="#ppt_w*0.05"/>
                                          </p:val>
                                        </p:tav>
                                        <p:tav tm="100000">
                                          <p:val>
                                            <p:strVal val="#ppt_w"/>
                                          </p:val>
                                        </p:tav>
                                      </p:tavLst>
                                    </p:anim>
                                    <p:anim calcmode="lin" valueType="num">
                                      <p:cBhvr>
                                        <p:cTn id="15" dur="500" fill="hold"/>
                                        <p:tgtEl>
                                          <p:spTgt spid="589833"/>
                                        </p:tgtEl>
                                        <p:attrNameLst>
                                          <p:attrName>ppt_h</p:attrName>
                                        </p:attrNameLst>
                                      </p:cBhvr>
                                      <p:tavLst>
                                        <p:tav tm="0">
                                          <p:val>
                                            <p:strVal val="#ppt_h"/>
                                          </p:val>
                                        </p:tav>
                                        <p:tav tm="100000">
                                          <p:val>
                                            <p:strVal val="#ppt_h"/>
                                          </p:val>
                                        </p:tav>
                                      </p:tavLst>
                                    </p:anim>
                                    <p:anim calcmode="lin" valueType="num">
                                      <p:cBhvr>
                                        <p:cTn id="16" dur="500" fill="hold"/>
                                        <p:tgtEl>
                                          <p:spTgt spid="589833"/>
                                        </p:tgtEl>
                                        <p:attrNameLst>
                                          <p:attrName>ppt_x</p:attrName>
                                        </p:attrNameLst>
                                      </p:cBhvr>
                                      <p:tavLst>
                                        <p:tav tm="0">
                                          <p:val>
                                            <p:strVal val="#ppt_x-.2"/>
                                          </p:val>
                                        </p:tav>
                                        <p:tav tm="100000">
                                          <p:val>
                                            <p:strVal val="#ppt_x"/>
                                          </p:val>
                                        </p:tav>
                                      </p:tavLst>
                                    </p:anim>
                                    <p:anim calcmode="lin" valueType="num">
                                      <p:cBhvr>
                                        <p:cTn id="17" dur="500" fill="hold"/>
                                        <p:tgtEl>
                                          <p:spTgt spid="589833"/>
                                        </p:tgtEl>
                                        <p:attrNameLst>
                                          <p:attrName>ppt_y</p:attrName>
                                        </p:attrNameLst>
                                      </p:cBhvr>
                                      <p:tavLst>
                                        <p:tav tm="0">
                                          <p:val>
                                            <p:strVal val="#ppt_y"/>
                                          </p:val>
                                        </p:tav>
                                        <p:tav tm="100000">
                                          <p:val>
                                            <p:strVal val="#ppt_y"/>
                                          </p:val>
                                        </p:tav>
                                      </p:tavLst>
                                    </p:anim>
                                    <p:animEffect transition="in" filter="fade">
                                      <p:cBhvr>
                                        <p:cTn id="18" dur="500"/>
                                        <p:tgtEl>
                                          <p:spTgt spid="589833"/>
                                        </p:tgtEl>
                                      </p:cBhvr>
                                    </p:animEffect>
                                  </p:childTnLst>
                                </p:cTn>
                              </p:par>
                              <p:par>
                                <p:cTn id="19" presetID="54" presetClass="entr" presetSubtype="0" accel="100000" fill="hold" grpId="0" nodeType="withEffect">
                                  <p:stCondLst>
                                    <p:cond delay="0"/>
                                  </p:stCondLst>
                                  <p:childTnLst>
                                    <p:set>
                                      <p:cBhvr>
                                        <p:cTn id="20" dur="1" fill="hold">
                                          <p:stCondLst>
                                            <p:cond delay="0"/>
                                          </p:stCondLst>
                                        </p:cTn>
                                        <p:tgtEl>
                                          <p:spTgt spid="589834"/>
                                        </p:tgtEl>
                                        <p:attrNameLst>
                                          <p:attrName>style.visibility</p:attrName>
                                        </p:attrNameLst>
                                      </p:cBhvr>
                                      <p:to>
                                        <p:strVal val="visible"/>
                                      </p:to>
                                    </p:set>
                                    <p:anim calcmode="lin" valueType="num">
                                      <p:cBhvr>
                                        <p:cTn id="21" dur="500" fill="hold"/>
                                        <p:tgtEl>
                                          <p:spTgt spid="589834"/>
                                        </p:tgtEl>
                                        <p:attrNameLst>
                                          <p:attrName>ppt_w</p:attrName>
                                        </p:attrNameLst>
                                      </p:cBhvr>
                                      <p:tavLst>
                                        <p:tav tm="0">
                                          <p:val>
                                            <p:strVal val="#ppt_w*0.05"/>
                                          </p:val>
                                        </p:tav>
                                        <p:tav tm="100000">
                                          <p:val>
                                            <p:strVal val="#ppt_w"/>
                                          </p:val>
                                        </p:tav>
                                      </p:tavLst>
                                    </p:anim>
                                    <p:anim calcmode="lin" valueType="num">
                                      <p:cBhvr>
                                        <p:cTn id="22" dur="500" fill="hold"/>
                                        <p:tgtEl>
                                          <p:spTgt spid="589834"/>
                                        </p:tgtEl>
                                        <p:attrNameLst>
                                          <p:attrName>ppt_h</p:attrName>
                                        </p:attrNameLst>
                                      </p:cBhvr>
                                      <p:tavLst>
                                        <p:tav tm="0">
                                          <p:val>
                                            <p:strVal val="#ppt_h"/>
                                          </p:val>
                                        </p:tav>
                                        <p:tav tm="100000">
                                          <p:val>
                                            <p:strVal val="#ppt_h"/>
                                          </p:val>
                                        </p:tav>
                                      </p:tavLst>
                                    </p:anim>
                                    <p:anim calcmode="lin" valueType="num">
                                      <p:cBhvr>
                                        <p:cTn id="23" dur="500" fill="hold"/>
                                        <p:tgtEl>
                                          <p:spTgt spid="589834"/>
                                        </p:tgtEl>
                                        <p:attrNameLst>
                                          <p:attrName>ppt_x</p:attrName>
                                        </p:attrNameLst>
                                      </p:cBhvr>
                                      <p:tavLst>
                                        <p:tav tm="0">
                                          <p:val>
                                            <p:strVal val="#ppt_x-.2"/>
                                          </p:val>
                                        </p:tav>
                                        <p:tav tm="100000">
                                          <p:val>
                                            <p:strVal val="#ppt_x"/>
                                          </p:val>
                                        </p:tav>
                                      </p:tavLst>
                                    </p:anim>
                                    <p:anim calcmode="lin" valueType="num">
                                      <p:cBhvr>
                                        <p:cTn id="24" dur="500" fill="hold"/>
                                        <p:tgtEl>
                                          <p:spTgt spid="589834"/>
                                        </p:tgtEl>
                                        <p:attrNameLst>
                                          <p:attrName>ppt_y</p:attrName>
                                        </p:attrNameLst>
                                      </p:cBhvr>
                                      <p:tavLst>
                                        <p:tav tm="0">
                                          <p:val>
                                            <p:strVal val="#ppt_y"/>
                                          </p:val>
                                        </p:tav>
                                        <p:tav tm="100000">
                                          <p:val>
                                            <p:strVal val="#ppt_y"/>
                                          </p:val>
                                        </p:tav>
                                      </p:tavLst>
                                    </p:anim>
                                    <p:animEffect transition="in" filter="fade">
                                      <p:cBhvr>
                                        <p:cTn id="25" dur="500"/>
                                        <p:tgtEl>
                                          <p:spTgt spid="58983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4" presetClass="entr" presetSubtype="0" accel="100000" fill="hold" grpId="0" nodeType="clickEffect">
                                  <p:stCondLst>
                                    <p:cond delay="0"/>
                                  </p:stCondLst>
                                  <p:childTnLst>
                                    <p:set>
                                      <p:cBhvr>
                                        <p:cTn id="29" dur="1" fill="hold">
                                          <p:stCondLst>
                                            <p:cond delay="0"/>
                                          </p:stCondLst>
                                        </p:cTn>
                                        <p:tgtEl>
                                          <p:spTgt spid="589835"/>
                                        </p:tgtEl>
                                        <p:attrNameLst>
                                          <p:attrName>style.visibility</p:attrName>
                                        </p:attrNameLst>
                                      </p:cBhvr>
                                      <p:to>
                                        <p:strVal val="visible"/>
                                      </p:to>
                                    </p:set>
                                    <p:anim calcmode="lin" valueType="num">
                                      <p:cBhvr>
                                        <p:cTn id="30" dur="500" fill="hold"/>
                                        <p:tgtEl>
                                          <p:spTgt spid="589835"/>
                                        </p:tgtEl>
                                        <p:attrNameLst>
                                          <p:attrName>ppt_w</p:attrName>
                                        </p:attrNameLst>
                                      </p:cBhvr>
                                      <p:tavLst>
                                        <p:tav tm="0">
                                          <p:val>
                                            <p:strVal val="#ppt_w*0.05"/>
                                          </p:val>
                                        </p:tav>
                                        <p:tav tm="100000">
                                          <p:val>
                                            <p:strVal val="#ppt_w"/>
                                          </p:val>
                                        </p:tav>
                                      </p:tavLst>
                                    </p:anim>
                                    <p:anim calcmode="lin" valueType="num">
                                      <p:cBhvr>
                                        <p:cTn id="31" dur="500" fill="hold"/>
                                        <p:tgtEl>
                                          <p:spTgt spid="589835"/>
                                        </p:tgtEl>
                                        <p:attrNameLst>
                                          <p:attrName>ppt_h</p:attrName>
                                        </p:attrNameLst>
                                      </p:cBhvr>
                                      <p:tavLst>
                                        <p:tav tm="0">
                                          <p:val>
                                            <p:strVal val="#ppt_h"/>
                                          </p:val>
                                        </p:tav>
                                        <p:tav tm="100000">
                                          <p:val>
                                            <p:strVal val="#ppt_h"/>
                                          </p:val>
                                        </p:tav>
                                      </p:tavLst>
                                    </p:anim>
                                    <p:anim calcmode="lin" valueType="num">
                                      <p:cBhvr>
                                        <p:cTn id="32" dur="500" fill="hold"/>
                                        <p:tgtEl>
                                          <p:spTgt spid="589835"/>
                                        </p:tgtEl>
                                        <p:attrNameLst>
                                          <p:attrName>ppt_x</p:attrName>
                                        </p:attrNameLst>
                                      </p:cBhvr>
                                      <p:tavLst>
                                        <p:tav tm="0">
                                          <p:val>
                                            <p:strVal val="#ppt_x-.2"/>
                                          </p:val>
                                        </p:tav>
                                        <p:tav tm="100000">
                                          <p:val>
                                            <p:strVal val="#ppt_x"/>
                                          </p:val>
                                        </p:tav>
                                      </p:tavLst>
                                    </p:anim>
                                    <p:anim calcmode="lin" valueType="num">
                                      <p:cBhvr>
                                        <p:cTn id="33" dur="500" fill="hold"/>
                                        <p:tgtEl>
                                          <p:spTgt spid="589835"/>
                                        </p:tgtEl>
                                        <p:attrNameLst>
                                          <p:attrName>ppt_y</p:attrName>
                                        </p:attrNameLst>
                                      </p:cBhvr>
                                      <p:tavLst>
                                        <p:tav tm="0">
                                          <p:val>
                                            <p:strVal val="#ppt_y"/>
                                          </p:val>
                                        </p:tav>
                                        <p:tav tm="100000">
                                          <p:val>
                                            <p:strVal val="#ppt_y"/>
                                          </p:val>
                                        </p:tav>
                                      </p:tavLst>
                                    </p:anim>
                                    <p:animEffect transition="in" filter="fade">
                                      <p:cBhvr>
                                        <p:cTn id="34" dur="500"/>
                                        <p:tgtEl>
                                          <p:spTgt spid="5898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9832" grpId="0"/>
      <p:bldP spid="589833" grpId="0"/>
      <p:bldP spid="589834" grpId="0"/>
      <p:bldP spid="589835" grpId="0"/>
    </p:bld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0850"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 xmlns:a14="http://schemas.microsoft.com/office/drawing/2010/main" w="9525">
                <a:solidFill>
                  <a:srgbClr val="008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Cost, Revenue &amp; Profit</a:t>
            </a:r>
          </a:p>
        </p:txBody>
      </p:sp>
      <p:sp>
        <p:nvSpPr>
          <p:cNvPr id="590851" name="Text Box 3"/>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90853" name="Text Box 5" descr="Blue tissue paper"/>
          <p:cNvSpPr txBox="1">
            <a:spLocks noChangeArrowheads="1"/>
          </p:cNvSpPr>
          <p:nvPr/>
        </p:nvSpPr>
        <p:spPr bwMode="auto">
          <a:xfrm>
            <a:off x="609600" y="5394325"/>
            <a:ext cx="8305800" cy="701675"/>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To determine the exact value of </a:t>
            </a:r>
            <a:r>
              <a:rPr lang="en-US" sz="2000" i="1" smtClean="0">
                <a:latin typeface="Times New Roman" charset="0"/>
                <a:cs typeface="+mn-cs"/>
              </a:rPr>
              <a:t>x</a:t>
            </a:r>
            <a:r>
              <a:rPr lang="en-US" sz="2000" smtClean="0">
                <a:latin typeface="Times New Roman" charset="0"/>
                <a:cs typeface="+mn-cs"/>
              </a:rPr>
              <a:t> for which </a:t>
            </a:r>
            <a:r>
              <a:rPr lang="en-US" sz="2000" i="1" smtClean="0">
                <a:latin typeface="Times New Roman" charset="0"/>
                <a:cs typeface="+mn-cs"/>
              </a:rPr>
              <a:t>P</a:t>
            </a:r>
            <a:r>
              <a:rPr lang="en-US" sz="2000" smtClean="0">
                <a:latin typeface="Times New Roman" charset="0"/>
                <a:cs typeface="+mn-cs"/>
              </a:rPr>
              <a:t>(</a:t>
            </a:r>
            <a:r>
              <a:rPr lang="en-US" sz="2000" i="1" smtClean="0">
                <a:latin typeface="Times New Roman" charset="0"/>
                <a:cs typeface="+mn-cs"/>
              </a:rPr>
              <a:t>x</a:t>
            </a:r>
            <a:r>
              <a:rPr lang="en-US" sz="2000" smtClean="0">
                <a:latin typeface="Times New Roman" charset="0"/>
                <a:cs typeface="+mn-cs"/>
              </a:rPr>
              <a:t>) is maximized, we must find the value of </a:t>
            </a:r>
            <a:r>
              <a:rPr lang="en-US" sz="2000" i="1" smtClean="0">
                <a:latin typeface="Times New Roman" charset="0"/>
                <a:cs typeface="+mn-cs"/>
              </a:rPr>
              <a:t>x</a:t>
            </a:r>
            <a:r>
              <a:rPr lang="en-US" sz="2000" smtClean="0">
                <a:latin typeface="Times New Roman" charset="0"/>
                <a:cs typeface="+mn-cs"/>
              </a:rPr>
              <a:t> for which </a:t>
            </a:r>
            <a:r>
              <a:rPr lang="en-US" sz="2000" i="1" smtClean="0">
                <a:latin typeface="Times New Roman" charset="0"/>
                <a:cs typeface="+mn-cs"/>
              </a:rPr>
              <a:t>P</a:t>
            </a:r>
            <a:r>
              <a:rPr lang="el-GR" sz="2000" smtClean="0">
                <a:latin typeface="Times New Roman" charset="0"/>
                <a:cs typeface="Times New Roman" charset="0"/>
              </a:rPr>
              <a:t>΄</a:t>
            </a:r>
            <a:r>
              <a:rPr lang="en-US" sz="2000" smtClean="0">
                <a:latin typeface="Times New Roman" charset="0"/>
                <a:cs typeface="+mn-cs"/>
              </a:rPr>
              <a:t>(</a:t>
            </a:r>
            <a:r>
              <a:rPr lang="en-US" sz="2000" i="1" smtClean="0">
                <a:latin typeface="Times New Roman" charset="0"/>
                <a:cs typeface="+mn-cs"/>
              </a:rPr>
              <a:t>x</a:t>
            </a:r>
            <a:r>
              <a:rPr lang="en-US" sz="2000" smtClean="0">
                <a:latin typeface="Times New Roman" charset="0"/>
                <a:cs typeface="+mn-cs"/>
              </a:rPr>
              <a:t>) = 0.</a:t>
            </a:r>
          </a:p>
        </p:txBody>
      </p:sp>
      <p:sp>
        <p:nvSpPr>
          <p:cNvPr id="590854" name="Text Box 6" descr="Blue tissue paper"/>
          <p:cNvSpPr txBox="1">
            <a:spLocks noChangeArrowheads="1"/>
          </p:cNvSpPr>
          <p:nvPr/>
        </p:nvSpPr>
        <p:spPr bwMode="auto">
          <a:xfrm>
            <a:off x="152400" y="1219200"/>
            <a:ext cx="1600200" cy="366713"/>
          </a:xfrm>
          <a:prstGeom prst="rect">
            <a:avLst/>
          </a:prstGeom>
          <a:noFill/>
          <a:ln>
            <a:noFill/>
          </a:ln>
          <a:effectLst/>
          <a:extLst>
            <a:ext uri="{909E8E84-426E-40dd-AFC4-6F175D3DCCD1}">
              <a14:hiddenFill xmlns="" xmlns:a14="http://schemas.microsoft.com/office/drawing/2010/main">
                <a:blipFill dpi="0" rotWithShape="1">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smtClean="0">
                <a:effectLst>
                  <a:outerShdw blurRad="38100" dist="38100" dir="2700000" algn="tl">
                    <a:srgbClr val="DDDDDD"/>
                  </a:outerShdw>
                </a:effectLst>
                <a:latin typeface="Batang" charset="0"/>
                <a:cs typeface="+mn-cs"/>
              </a:rPr>
              <a:t>CONTINUED</a:t>
            </a:r>
          </a:p>
        </p:txBody>
      </p:sp>
      <p:graphicFrame>
        <p:nvGraphicFramePr>
          <p:cNvPr id="114693" name="Object 7"/>
          <p:cNvGraphicFramePr>
            <a:graphicFrameLocks noChangeAspect="1"/>
          </p:cNvGraphicFramePr>
          <p:nvPr/>
        </p:nvGraphicFramePr>
        <p:xfrm>
          <a:off x="2287588" y="1681163"/>
          <a:ext cx="4570412" cy="3271837"/>
        </p:xfrm>
        <a:graphic>
          <a:graphicData uri="http://schemas.openxmlformats.org/presentationml/2006/ole">
            <mc:AlternateContent xmlns:mc="http://schemas.openxmlformats.org/markup-compatibility/2006">
              <mc:Choice xmlns:v="urn:schemas-microsoft-com:vml" Requires="v">
                <p:oleObj spid="_x0000_s114707" name="Chart" r:id="rId4" imgW="3695700" imgH="2654300" progId="Excel.Chart.8">
                  <p:embed/>
                </p:oleObj>
              </mc:Choice>
              <mc:Fallback>
                <p:oleObj name="Chart" r:id="rId4" imgW="3695700" imgH="2654300" progId="Excel.Chart.8">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7588" y="1681163"/>
                        <a:ext cx="4570412" cy="3271837"/>
                      </a:xfrm>
                      <a:prstGeom prst="rect">
                        <a:avLst/>
                      </a:prstGeom>
                      <a:noFill/>
                      <a:ln>
                        <a:noFill/>
                      </a:ln>
                      <a:effectLst/>
                      <a:extLst>
                        <a:ext uri="{909E8E84-426E-40dd-AFC4-6F175D3DCCD1}">
                          <a14:hiddenFill xmlns="" xmlns:a14="http://schemas.microsoft.com/office/drawing/2010/main">
                            <a:solidFill>
                              <a:srgbClr val="CCEC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90853"/>
                                        </p:tgtEl>
                                        <p:attrNameLst>
                                          <p:attrName>style.visibility</p:attrName>
                                        </p:attrNameLst>
                                      </p:cBhvr>
                                      <p:to>
                                        <p:strVal val="visible"/>
                                      </p:to>
                                    </p:set>
                                    <p:anim calcmode="lin" valueType="num">
                                      <p:cBhvr>
                                        <p:cTn id="7" dur="500" fill="hold"/>
                                        <p:tgtEl>
                                          <p:spTgt spid="590853"/>
                                        </p:tgtEl>
                                        <p:attrNameLst>
                                          <p:attrName>ppt_w</p:attrName>
                                        </p:attrNameLst>
                                      </p:cBhvr>
                                      <p:tavLst>
                                        <p:tav tm="0">
                                          <p:val>
                                            <p:strVal val="#ppt_w*0.05"/>
                                          </p:val>
                                        </p:tav>
                                        <p:tav tm="100000">
                                          <p:val>
                                            <p:strVal val="#ppt_w"/>
                                          </p:val>
                                        </p:tav>
                                      </p:tavLst>
                                    </p:anim>
                                    <p:anim calcmode="lin" valueType="num">
                                      <p:cBhvr>
                                        <p:cTn id="8" dur="500" fill="hold"/>
                                        <p:tgtEl>
                                          <p:spTgt spid="590853"/>
                                        </p:tgtEl>
                                        <p:attrNameLst>
                                          <p:attrName>ppt_h</p:attrName>
                                        </p:attrNameLst>
                                      </p:cBhvr>
                                      <p:tavLst>
                                        <p:tav tm="0">
                                          <p:val>
                                            <p:strVal val="#ppt_h"/>
                                          </p:val>
                                        </p:tav>
                                        <p:tav tm="100000">
                                          <p:val>
                                            <p:strVal val="#ppt_h"/>
                                          </p:val>
                                        </p:tav>
                                      </p:tavLst>
                                    </p:anim>
                                    <p:anim calcmode="lin" valueType="num">
                                      <p:cBhvr>
                                        <p:cTn id="9" dur="500" fill="hold"/>
                                        <p:tgtEl>
                                          <p:spTgt spid="590853"/>
                                        </p:tgtEl>
                                        <p:attrNameLst>
                                          <p:attrName>ppt_x</p:attrName>
                                        </p:attrNameLst>
                                      </p:cBhvr>
                                      <p:tavLst>
                                        <p:tav tm="0">
                                          <p:val>
                                            <p:strVal val="#ppt_x-.2"/>
                                          </p:val>
                                        </p:tav>
                                        <p:tav tm="100000">
                                          <p:val>
                                            <p:strVal val="#ppt_x"/>
                                          </p:val>
                                        </p:tav>
                                      </p:tavLst>
                                    </p:anim>
                                    <p:anim calcmode="lin" valueType="num">
                                      <p:cBhvr>
                                        <p:cTn id="10" dur="500" fill="hold"/>
                                        <p:tgtEl>
                                          <p:spTgt spid="590853"/>
                                        </p:tgtEl>
                                        <p:attrNameLst>
                                          <p:attrName>ppt_y</p:attrName>
                                        </p:attrNameLst>
                                      </p:cBhvr>
                                      <p:tavLst>
                                        <p:tav tm="0">
                                          <p:val>
                                            <p:strVal val="#ppt_y"/>
                                          </p:val>
                                        </p:tav>
                                        <p:tav tm="100000">
                                          <p:val>
                                            <p:strVal val="#ppt_y"/>
                                          </p:val>
                                        </p:tav>
                                      </p:tavLst>
                                    </p:anim>
                                    <p:animEffect transition="in" filter="fade">
                                      <p:cBhvr>
                                        <p:cTn id="11" dur="500"/>
                                        <p:tgtEl>
                                          <p:spTgt spid="590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085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1">
          <a:blip xmlns:r="http://schemas.openxmlformats.org/officeDocument/2006/relationships" r:embed="rId1"/>
          <a:srcRect/>
          <a:tile tx="0" ty="0" sx="100000" sy="100000" flip="none" algn="tl"/>
        </a:blip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1200" b="0" i="0" u="none" strike="noStrike" cap="none" normalizeH="0" baseline="0">
            <a:ln>
              <a:noFill/>
            </a:ln>
            <a:solidFill>
              <a:schemeClr val="tx1"/>
            </a:solidFill>
            <a:effectLst/>
            <a:latin typeface="BankGothic Md BT" charset="0"/>
            <a:ea typeface="ＭＳ Ｐゴシック" charset="0"/>
          </a:defRPr>
        </a:defPPr>
      </a:lstStyle>
    </a:spDef>
    <a:lnDef>
      <a:spPr bwMode="auto">
        <a:xfrm>
          <a:off x="0" y="0"/>
          <a:ext cx="1" cy="1"/>
        </a:xfrm>
        <a:custGeom>
          <a:avLst/>
          <a:gdLst/>
          <a:ahLst/>
          <a:cxnLst/>
          <a:rect l="0" t="0" r="0" b="0"/>
          <a:pathLst/>
        </a:custGeom>
        <a:blipFill dpi="0" rotWithShape="1">
          <a:blip xmlns:r="http://schemas.openxmlformats.org/officeDocument/2006/relationships" r:embed="rId1"/>
          <a:srcRect/>
          <a:tile tx="0" ty="0" sx="100000" sy="100000" flip="none" algn="tl"/>
        </a:blip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1200" b="0" i="0" u="none" strike="noStrike" cap="none" normalizeH="0" baseline="0">
            <a:ln>
              <a:noFill/>
            </a:ln>
            <a:solidFill>
              <a:schemeClr val="tx1"/>
            </a:solidFill>
            <a:effectLst/>
            <a:latin typeface="BankGothic Md BT"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Quadrant</Template>
  <TotalTime>12710</TotalTime>
  <Words>7463</Words>
  <Application>Microsoft Office PowerPoint</Application>
  <PresentationFormat>On-screen Show (4:3)</PresentationFormat>
  <Paragraphs>727</Paragraphs>
  <Slides>108</Slides>
  <Notes>12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108</vt:i4>
      </vt:variant>
    </vt:vector>
  </HeadingPairs>
  <TitlesOfParts>
    <vt:vector size="119" baseType="lpstr">
      <vt:lpstr>Calibri</vt:lpstr>
      <vt:lpstr>ＭＳ Ｐゴシック</vt:lpstr>
      <vt:lpstr>Times New Roman</vt:lpstr>
      <vt:lpstr>Bookman Old Style</vt:lpstr>
      <vt:lpstr>Batang</vt:lpstr>
      <vt:lpstr>Arial</vt:lpstr>
      <vt:lpstr>Wingdings</vt:lpstr>
      <vt:lpstr>BankGothic Md BT</vt:lpstr>
      <vt:lpstr>Default Design</vt:lpstr>
      <vt:lpstr>Chart</vt:lpstr>
      <vt:lpstr>Equation</vt:lpstr>
      <vt:lpstr>Chapter 2  Applications of the Derivative</vt:lpstr>
      <vt:lpstr>Chapter Outline</vt:lpstr>
      <vt:lpstr>PowerPoint Presentation</vt:lpstr>
      <vt:lpstr>Section 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Copyright ©  2018, 2014, 2010 Pearson Education, Inc. All rights reserved.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dc:title>
  <dc:subject>Calculus and Its Applications  14e</dc:subject>
  <dc:creator>Goldstein/Schneider/Lay/Asmar</dc:creator>
  <cp:lastModifiedBy>Sandra</cp:lastModifiedBy>
  <cp:revision>2085</cp:revision>
  <dcterms:created xsi:type="dcterms:W3CDTF">2005-01-31T22:53:20Z</dcterms:created>
  <dcterms:modified xsi:type="dcterms:W3CDTF">2017-05-14T17:05:44Z</dcterms:modified>
</cp:coreProperties>
</file>